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10"/>
  </p:notesMasterIdLst>
  <p:sldIdLst>
    <p:sldId id="274" r:id="rId5"/>
    <p:sldId id="277" r:id="rId6"/>
    <p:sldId id="275" r:id="rId7"/>
    <p:sldId id="278" r:id="rId8"/>
    <p:sldId id="27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0898B-78EB-43B6-AF01-3B1844A9FFC7}" v="2" dt="2019-08-29T16:08:14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13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cha Shivas" userId="d28cc848-0556-42ec-bb2c-6505217c5ccf" providerId="ADAL" clId="{C480898B-78EB-43B6-AF01-3B1844A9FFC7}"/>
    <pc:docChg chg="modSld">
      <pc:chgData name="Tricha Shivas" userId="d28cc848-0556-42ec-bb2c-6505217c5ccf" providerId="ADAL" clId="{C480898B-78EB-43B6-AF01-3B1844A9FFC7}" dt="2019-08-29T16:08:33.011" v="12" actId="122"/>
      <pc:docMkLst>
        <pc:docMk/>
      </pc:docMkLst>
      <pc:sldChg chg="addSp modSp">
        <pc:chgData name="Tricha Shivas" userId="d28cc848-0556-42ec-bb2c-6505217c5ccf" providerId="ADAL" clId="{C480898B-78EB-43B6-AF01-3B1844A9FFC7}" dt="2019-08-29T16:08:33.011" v="12" actId="122"/>
        <pc:sldMkLst>
          <pc:docMk/>
          <pc:sldMk cId="3039458694" sldId="274"/>
        </pc:sldMkLst>
        <pc:spChg chg="add mod">
          <ac:chgData name="Tricha Shivas" userId="d28cc848-0556-42ec-bb2c-6505217c5ccf" providerId="ADAL" clId="{C480898B-78EB-43B6-AF01-3B1844A9FFC7}" dt="2019-08-29T16:08:33.011" v="12" actId="122"/>
          <ac:spMkLst>
            <pc:docMk/>
            <pc:sldMk cId="3039458694" sldId="274"/>
            <ac:spMk id="2" creationId="{69B82384-7CFB-4AA4-9E5D-1A131A2037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5FDFF-6EA8-443E-9260-110C1CCA917D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ECDA0-0A25-4517-ABC8-30C737734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6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21AC2-7AC4-4479-BFA7-5A3384D9A386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8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59D9-98E6-49FD-9D48-5E319C20DC32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3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D1CE-47A6-49FA-BC20-201E15A42858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770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BA78C-CE71-4FF1-99DA-11392421528C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83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D511-2C1B-4842-92DF-EE5FF14D0A5D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7793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B37F-47CC-4991-99B3-876EA3518A08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77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8E7F-EAC2-4ACD-A9F0-8ADBBBD131F4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93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445B-E9F7-4468-BFFE-F7DDCACC5BA4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6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4491-6B0B-4630-90A2-77D96ABE1103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7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B1A0-851A-4AF0-8087-9C9712299DE2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2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975F-F6B4-4B98-AC33-7F1615ED2E39}" type="datetime1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5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F24E-6B62-46C7-9671-E9F4CF1B6644}" type="datetime1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0162-7ACC-4F8B-BAE0-EB4149A092E3}" type="datetime1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8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43B4-0129-4223-BD4D-D54EDC277EE4}" type="datetime1">
              <a:rPr lang="en-US" smtClean="0"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2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FC68-CE93-4B19-87B5-B9456D7262B0}" type="datetime1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C829-77E3-47E1-A8A0-520A59994B2B}" type="datetime1">
              <a:rPr lang="en-US" smtClean="0"/>
              <a:t>8/29/2019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7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6306-2869-4D84-B7A8-4E14823D36AA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A83090-688E-4598-8F59-161FC0CCCE7C}" type="slidenum">
              <a:rPr lang="en-US" smtClean="0"/>
              <a:t>‹#›</a:t>
            </a:fld>
            <a:endParaRPr lang="en-US"/>
          </a:p>
        </p:txBody>
      </p:sp>
      <p:pic>
        <p:nvPicPr>
          <p:cNvPr id="29" name="Picture 3" descr="C:\Users\Tricha Shivas\AppData\Local\Microsoft\Windows\Temporary Internet Files\Content.Outlook\U5H813D3\Myositis logo.pn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266" y="5788240"/>
            <a:ext cx="1635831" cy="867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54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600" y="1337117"/>
            <a:ext cx="5237826" cy="2778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B82384-7CFB-4AA4-9E5D-1A131A203750}"/>
              </a:ext>
            </a:extLst>
          </p:cNvPr>
          <p:cNvSpPr txBox="1"/>
          <p:nvPr/>
        </p:nvSpPr>
        <p:spPr>
          <a:xfrm>
            <a:off x="3685032" y="4115586"/>
            <a:ext cx="3922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Sue </a:t>
            </a:r>
            <a:r>
              <a:rPr lang="en-US" b="1" dirty="0" err="1"/>
              <a:t>Abderholden</a:t>
            </a:r>
            <a:r>
              <a:rPr lang="en-US" b="1" dirty="0"/>
              <a:t>, MPH</a:t>
            </a:r>
            <a:endParaRPr lang="en-US" dirty="0"/>
          </a:p>
          <a:p>
            <a:pPr algn="ctr"/>
            <a:r>
              <a:rPr lang="en-US" b="1" dirty="0"/>
              <a:t>Executive Director</a:t>
            </a:r>
            <a:endParaRPr lang="en-US" dirty="0"/>
          </a:p>
          <a:p>
            <a:pPr algn="ctr"/>
            <a:r>
              <a:rPr lang="en-US" b="1" dirty="0"/>
              <a:t>NAMI Minnesota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5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17DA4-8CE3-4880-9D8B-576C1F581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78EF0-82E9-4351-AF24-94C1ADF6D3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Almost 7% of the population had at least one major depressive episode in the past year.</a:t>
            </a:r>
          </a:p>
          <a:p>
            <a:r>
              <a:rPr lang="en-US" dirty="0"/>
              <a:t>People of all ages and racial, ethnic and socioeconomic backgrounds experience depression</a:t>
            </a:r>
          </a:p>
          <a:p>
            <a:r>
              <a:rPr lang="en-US" dirty="0"/>
              <a:t>Depression is more common among women than among men</a:t>
            </a:r>
          </a:p>
          <a:p>
            <a:r>
              <a:rPr lang="en-US" dirty="0"/>
              <a:t>Risk factors include a personal or family history of depression or loss of family members to suicide.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A12A1-EE11-49D0-91F2-4C549C6FBC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Symptoms:</a:t>
            </a:r>
          </a:p>
          <a:p>
            <a:pPr lvl="1"/>
            <a:r>
              <a:rPr lang="en-US" dirty="0"/>
              <a:t>No joy in life</a:t>
            </a:r>
          </a:p>
          <a:p>
            <a:pPr lvl="1"/>
            <a:r>
              <a:rPr lang="en-US" dirty="0"/>
              <a:t>Difficult to make any decisions</a:t>
            </a:r>
          </a:p>
          <a:p>
            <a:pPr lvl="1"/>
            <a:r>
              <a:rPr lang="en-US" dirty="0"/>
              <a:t>Hard to read or even watch TV</a:t>
            </a:r>
          </a:p>
          <a:p>
            <a:pPr lvl="1"/>
            <a:r>
              <a:rPr lang="en-US" dirty="0"/>
              <a:t>Feeling hopeless, worried you won’t ever feel better</a:t>
            </a:r>
          </a:p>
          <a:p>
            <a:pPr lvl="1"/>
            <a:r>
              <a:rPr lang="en-US" dirty="0"/>
              <a:t>Feeling like a failure, having only negative thoughts</a:t>
            </a:r>
          </a:p>
          <a:p>
            <a:pPr lvl="1"/>
            <a:r>
              <a:rPr lang="en-US" dirty="0"/>
              <a:t>Can’t sleep well – either falling asleep or staying asleep </a:t>
            </a:r>
          </a:p>
          <a:p>
            <a:pPr lvl="1"/>
            <a:r>
              <a:rPr lang="en-US" dirty="0"/>
              <a:t>Feel tired and exhausted no matter how much you sleep – no energy</a:t>
            </a:r>
          </a:p>
          <a:p>
            <a:pPr lvl="1"/>
            <a:r>
              <a:rPr lang="en-US" dirty="0"/>
              <a:t>Food is either not appetizing or craving unhealthy foods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B6269-F3D8-4415-BA05-A5643F64B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3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B7B92FD-A378-404C-ADFC-3D90156ED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Illnesses and Depression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DD0CF-C08A-4835-9586-1F676431FB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factors directly related to having another illness. Some conditions cause changes in the brain. Illness-related anxiety and stress can also trigger symptoms of depression.</a:t>
            </a:r>
          </a:p>
          <a:p>
            <a:r>
              <a:rPr lang="en-US" dirty="0"/>
              <a:t>People who have depression and another medical illness tend to have more severe symptoms of both illnesses. They may have more difficulty adapting to their co-occurring illness than those who do not also have depression.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651110-C161-4D5D-9D5C-CE31717868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Physiological changes seen in depression may play a role in increasing the risk of physical illness. Such as:</a:t>
            </a:r>
          </a:p>
          <a:p>
            <a:pPr lvl="1"/>
            <a:r>
              <a:rPr lang="en-US" dirty="0"/>
              <a:t>Signs of increased inflammation</a:t>
            </a:r>
          </a:p>
          <a:p>
            <a:pPr lvl="1"/>
            <a:r>
              <a:rPr lang="en-US" dirty="0"/>
              <a:t>Changes in the control of heart rate and blood circulation</a:t>
            </a:r>
          </a:p>
          <a:p>
            <a:pPr lvl="1"/>
            <a:r>
              <a:rPr lang="en-US" dirty="0"/>
              <a:t>Abnormalities in stress hormones</a:t>
            </a:r>
          </a:p>
          <a:p>
            <a:pPr lvl="1"/>
            <a:r>
              <a:rPr lang="en-US" dirty="0"/>
              <a:t>Metabolic changes typical of those seen in people at risk for diabetes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C0495-C726-4262-92D9-380EEB5E9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9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9E54A-D52D-4840-9EE7-2B1D848A3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Illnesses and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4E081-0F64-40E6-A136-D30FC3F03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422278" cy="3880772"/>
          </a:xfrm>
        </p:spPr>
        <p:txBody>
          <a:bodyPr/>
          <a:lstStyle/>
          <a:p>
            <a:r>
              <a:rPr lang="en-US" dirty="0"/>
              <a:t>Too tired to manage symptoms of the chronic illness</a:t>
            </a:r>
          </a:p>
          <a:p>
            <a:r>
              <a:rPr lang="en-US" dirty="0"/>
              <a:t>Difficulty remembering to follow through on treatment plan</a:t>
            </a:r>
          </a:p>
          <a:p>
            <a:r>
              <a:rPr lang="en-US" dirty="0"/>
              <a:t>Increased irritability </a:t>
            </a:r>
          </a:p>
          <a:p>
            <a:r>
              <a:rPr lang="en-US" dirty="0"/>
              <a:t>Lack of sleep may make exacerbate the symptoms of the illness </a:t>
            </a:r>
          </a:p>
          <a:p>
            <a:r>
              <a:rPr lang="en-US" dirty="0"/>
              <a:t>Not sure which one is causing the fatigue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68C678-C935-466B-A712-1D66875BF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1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7CD11-9018-415A-AA30-90B12C7E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Are Not Alone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D2997-D393-4A02-B839-E49A38B4B1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Isolation is an issue. Seek out others facing similar challenges</a:t>
            </a:r>
          </a:p>
          <a:p>
            <a:r>
              <a:rPr lang="en-US" dirty="0"/>
              <a:t>Families need to educate themselves on both issues </a:t>
            </a:r>
          </a:p>
          <a:p>
            <a:r>
              <a:rPr lang="en-US" dirty="0"/>
              <a:t>Know that </a:t>
            </a:r>
            <a:r>
              <a:rPr lang="en-US"/>
              <a:t>treatment works but </a:t>
            </a:r>
            <a:r>
              <a:rPr lang="en-US" dirty="0"/>
              <a:t>it takes more than a pill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EF09A2-E7CD-4553-9006-168B0A3822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Resources:</a:t>
            </a:r>
          </a:p>
          <a:p>
            <a:pPr lvl="1"/>
            <a:r>
              <a:rPr lang="en-US" dirty="0"/>
              <a:t>NAMI Helpline at 800-950-6264</a:t>
            </a:r>
          </a:p>
          <a:p>
            <a:pPr lvl="1"/>
            <a:r>
              <a:rPr lang="en-US" dirty="0"/>
              <a:t>Some states have mobile mental health crisis teams and warm lines</a:t>
            </a:r>
          </a:p>
          <a:p>
            <a:pPr lvl="1"/>
            <a:r>
              <a:rPr lang="en-US" dirty="0"/>
              <a:t>National Suicide Text Line</a:t>
            </a:r>
          </a:p>
          <a:p>
            <a:pPr lvl="2"/>
            <a:r>
              <a:rPr lang="en-US" dirty="0"/>
              <a:t>Text NAMI to 741741</a:t>
            </a:r>
          </a:p>
          <a:p>
            <a:pPr lvl="1"/>
            <a:r>
              <a:rPr lang="en-US" dirty="0"/>
              <a:t>National Suicide Hotline</a:t>
            </a:r>
          </a:p>
          <a:p>
            <a:pPr lvl="2"/>
            <a:r>
              <a:rPr lang="en-US" dirty="0"/>
              <a:t>1-800-273-TALK (8255)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7D425-CBD2-41B3-ABB6-DC74C3872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3090-688E-4598-8F59-161FC0CCCE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9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91E539606CF14194B4B0E0C116744C" ma:contentTypeVersion="12" ma:contentTypeDescription="Create a new document." ma:contentTypeScope="" ma:versionID="36b9e46f9b568f2059d64b3e2a42aed9">
  <xsd:schema xmlns:xsd="http://www.w3.org/2001/XMLSchema" xmlns:xs="http://www.w3.org/2001/XMLSchema" xmlns:p="http://schemas.microsoft.com/office/2006/metadata/properties" xmlns:ns2="e7d4bfaf-b893-4a43-a061-5cee8f15146e" xmlns:ns3="f2439734-bbbe-4349-9c3f-57542072b79f" targetNamespace="http://schemas.microsoft.com/office/2006/metadata/properties" ma:root="true" ma:fieldsID="136db6e544f8512accac6ab8cfec9bfe" ns2:_="" ns3:_="">
    <xsd:import namespace="e7d4bfaf-b893-4a43-a061-5cee8f15146e"/>
    <xsd:import namespace="f2439734-bbbe-4349-9c3f-57542072b7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d4bfaf-b893-4a43-a061-5cee8f1514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39734-bbbe-4349-9c3f-57542072b79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D4EE0-8DE8-4A58-9F3A-90CFA3B8C1E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4D998F8-1409-48E4-90EC-2F656F24DB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d4bfaf-b893-4a43-a061-5cee8f15146e"/>
    <ds:schemaRef ds:uri="f2439734-bbbe-4349-9c3f-57542072b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194CB9-664D-476C-8618-D69B357193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366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PowerPoint Presentation</vt:lpstr>
      <vt:lpstr>Depression </vt:lpstr>
      <vt:lpstr>Chronic Illnesses and Depression</vt:lpstr>
      <vt:lpstr>Chronic Illnesses and Depression</vt:lpstr>
      <vt:lpstr>You Are Not Alone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 Your Grant for Success     a webinar by TMA medical advisor and research committee chair</dc:title>
  <dc:creator>Linda Kobert</dc:creator>
  <cp:lastModifiedBy>Tricha Shivas</cp:lastModifiedBy>
  <cp:revision>73</cp:revision>
  <dcterms:created xsi:type="dcterms:W3CDTF">2019-03-06T15:03:04Z</dcterms:created>
  <dcterms:modified xsi:type="dcterms:W3CDTF">2019-08-29T16:08:42Z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0x0101001591E539606CF14194B4B0E0C116744C</vt:lpwstr>
  </property>
</Properties>
</file>