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94"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3" r:id="rId31"/>
    <p:sldId id="287" r:id="rId32"/>
    <p:sldId id="288" r:id="rId33"/>
    <p:sldId id="289" r:id="rId34"/>
    <p:sldId id="291" r:id="rId35"/>
    <p:sldId id="292"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Lucida Sans" panose="020B0602030504020204" pitchFamily="3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4" roundtripDataSignature="AMtx7mj6EmkM7jyaX0woPv0ykyUg1NjL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Malin:These are the principles of good lifting techniques using good body mechanics.  The primary rule is to maintain the normal lumbar curve or neutral spine at </a:t>
            </a:r>
            <a:r>
              <a:rPr lang="en-US" i="1"/>
              <a:t>all times</a:t>
            </a:r>
            <a:r>
              <a:rPr lang="en-US"/>
              <a:t>. By following this one simple rule, injury to the lower back can be avoided.</a:t>
            </a:r>
            <a:endParaRPr/>
          </a:p>
          <a:p>
            <a:pPr marL="171450" lvl="0" indent="-171450" algn="l" rtl="0">
              <a:lnSpc>
                <a:spcPct val="100000"/>
              </a:lnSpc>
              <a:spcBef>
                <a:spcPts val="0"/>
              </a:spcBef>
              <a:spcAft>
                <a:spcPts val="0"/>
              </a:spcAft>
              <a:buClr>
                <a:schemeClr val="dk1"/>
              </a:buClr>
              <a:buSzPts val="1400"/>
              <a:buFont typeface="Arial"/>
              <a:buChar char="•"/>
            </a:pPr>
            <a:r>
              <a:rPr lang="en-US"/>
              <a:t>Maintain a wide base of support</a:t>
            </a:r>
            <a:endParaRPr/>
          </a:p>
          <a:p>
            <a:pPr marL="171450" lvl="0" indent="-171450" algn="l" rtl="0">
              <a:lnSpc>
                <a:spcPct val="100000"/>
              </a:lnSpc>
              <a:spcBef>
                <a:spcPts val="0"/>
              </a:spcBef>
              <a:spcAft>
                <a:spcPts val="0"/>
              </a:spcAft>
              <a:buClr>
                <a:schemeClr val="dk1"/>
              </a:buClr>
              <a:buSzPts val="1400"/>
              <a:buFont typeface="Arial"/>
              <a:buChar char="•"/>
            </a:pPr>
            <a:r>
              <a:rPr lang="en-US"/>
              <a:t>Keep good posture and maintain a (neutral spine) position; avoid bending and twisting, instead bend at the hips and knees, not with your back</a:t>
            </a:r>
            <a:endParaRPr/>
          </a:p>
          <a:p>
            <a:pPr marL="171450" lvl="0" indent="-171450" algn="l" rtl="0">
              <a:lnSpc>
                <a:spcPct val="100000"/>
              </a:lnSpc>
              <a:spcBef>
                <a:spcPts val="0"/>
              </a:spcBef>
              <a:spcAft>
                <a:spcPts val="0"/>
              </a:spcAft>
              <a:buClr>
                <a:schemeClr val="dk1"/>
              </a:buClr>
              <a:buSzPts val="1400"/>
              <a:buFont typeface="Arial"/>
              <a:buChar char="•"/>
            </a:pPr>
            <a:r>
              <a:rPr lang="en-US"/>
              <a:t>Tighten your abdominals and Use the stronger leg muscles to do the lifting in one smooth movement</a:t>
            </a:r>
            <a:endParaRPr/>
          </a:p>
          <a:p>
            <a:pPr marL="171450" lvl="0" indent="-171450" algn="l" rtl="0">
              <a:lnSpc>
                <a:spcPct val="100000"/>
              </a:lnSpc>
              <a:spcBef>
                <a:spcPts val="0"/>
              </a:spcBef>
              <a:spcAft>
                <a:spcPts val="0"/>
              </a:spcAft>
              <a:buClr>
                <a:schemeClr val="dk1"/>
              </a:buClr>
              <a:buSzPts val="1400"/>
              <a:buFont typeface="Arial"/>
              <a:buChar char="•"/>
            </a:pPr>
            <a:r>
              <a:rPr lang="en-US"/>
              <a:t>Keep  the load close to your body while keeping your back straight</a:t>
            </a:r>
            <a:endParaRPr/>
          </a:p>
          <a:p>
            <a:pPr marL="171450" lvl="0" indent="-171450" algn="l" rtl="0">
              <a:lnSpc>
                <a:spcPct val="100000"/>
              </a:lnSpc>
              <a:spcBef>
                <a:spcPts val="0"/>
              </a:spcBef>
              <a:spcAft>
                <a:spcPts val="0"/>
              </a:spcAft>
              <a:buClr>
                <a:schemeClr val="dk1"/>
              </a:buClr>
              <a:buSzPts val="1400"/>
              <a:buFont typeface="Arial"/>
              <a:buChar char="•"/>
            </a:pPr>
            <a:r>
              <a:rPr lang="en-US"/>
              <a:t>To turn directions, use your feet to pivot. Do not twist! </a:t>
            </a: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171450" algn="l" rtl="0">
              <a:lnSpc>
                <a:spcPct val="100000"/>
              </a:lnSpc>
              <a:spcBef>
                <a:spcPts val="0"/>
              </a:spcBef>
              <a:spcAft>
                <a:spcPts val="0"/>
              </a:spcAft>
              <a:buClr>
                <a:schemeClr val="dk1"/>
              </a:buClr>
              <a:buSzPts val="1400"/>
              <a:buFont typeface="Arial"/>
              <a:buChar char="•"/>
            </a:pPr>
            <a:r>
              <a:rPr lang="en-US"/>
              <a:t>Plan the move, clear the pathway of obstacles, and see what you can and cannot do. Know your limits and ask for help.</a:t>
            </a:r>
            <a:endParaRPr/>
          </a:p>
          <a:p>
            <a:pPr marL="171450" lvl="0" indent="-171450" algn="l" rtl="0">
              <a:lnSpc>
                <a:spcPct val="100000"/>
              </a:lnSpc>
              <a:spcBef>
                <a:spcPts val="0"/>
              </a:spcBef>
              <a:spcAft>
                <a:spcPts val="0"/>
              </a:spcAft>
              <a:buClr>
                <a:schemeClr val="dk1"/>
              </a:buClr>
              <a:buSzPts val="1400"/>
              <a:buFont typeface="Arial"/>
              <a:buChar char="•"/>
            </a:pPr>
            <a:r>
              <a:rPr lang="en-US"/>
              <a:t>If you are helping someone transfer to a wheelchair or to the commode, tell the person what you are going to do, and encourage them to help as much as they can.</a:t>
            </a: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a:t>One movement that tends to aggravate back pain—more than other activities—is bending and twisting simultaneously! When combined bending and twisting with lifting, these movements place a lot of force on the facet joints and the discs. So instead of bending and twisting to pick an object off the floor, a Better body mechanics would be to face the object, maintain a wide base of support, and bend at the hips instead of the waist like you are in a squat position, keep  the the load close to your body while keeping your back straight, . Tighten your abdominals and  Use your legs to do the lifting for you instead of your back. It is also important to avoid twisting or turning.  To turn directions, use your feet to pivot. Do not twist! Do the lifting in one smooth movement. Plan the move, clear the pathway of obstacles, and see what you can and cannot do. If you feel you need another person to help you with transferring, you should ask for help rathen risking injury to yourself or the person you are transferring. If you are helping someone transfer to a wheelchair or to the commode, tell the person what you are going to do, and encourage them to help as much as they can.</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US"/>
              <a:t>The take-home message here is that bending forward with a rounded low back (lumbar spine) loses the normal lumbar curve and causes stress to your low back. The larger, stronger leg muscles are more equipped to do the lifting than the low-back muscles. Remember to tighten up the stomach and bend down with your legs.</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00000"/>
              </a:lnSpc>
              <a:spcBef>
                <a:spcPts val="1200"/>
              </a:spcBef>
              <a:spcAft>
                <a:spcPts val="0"/>
              </a:spcAft>
              <a:buClr>
                <a:schemeClr val="dk1"/>
              </a:buClr>
              <a:buSzPts val="1400"/>
              <a:buFont typeface="Arial"/>
              <a:buNone/>
            </a:pPr>
            <a:endParaRPr/>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Malin</a:t>
            </a:r>
            <a:endParaRPr/>
          </a:p>
          <a:p>
            <a:pPr marL="171450" lvl="0" indent="-171450" algn="l" rtl="0">
              <a:lnSpc>
                <a:spcPct val="100000"/>
              </a:lnSpc>
              <a:spcBef>
                <a:spcPts val="0"/>
              </a:spcBef>
              <a:spcAft>
                <a:spcPts val="0"/>
              </a:spcAft>
              <a:buClr>
                <a:schemeClr val="dk1"/>
              </a:buClr>
              <a:buSzPts val="1400"/>
              <a:buFont typeface="Arial"/>
              <a:buChar char="•"/>
            </a:pPr>
            <a:r>
              <a:rPr lang="en-US"/>
              <a:t>Now we are moving on to the specific transfer and mobility techniques. </a:t>
            </a:r>
            <a:endParaRPr/>
          </a:p>
          <a:p>
            <a:pPr marL="171450" lvl="0" indent="-171450" algn="l" rtl="0">
              <a:lnSpc>
                <a:spcPct val="100000"/>
              </a:lnSpc>
              <a:spcBef>
                <a:spcPts val="0"/>
              </a:spcBef>
              <a:spcAft>
                <a:spcPts val="0"/>
              </a:spcAft>
              <a:buClr>
                <a:schemeClr val="dk1"/>
              </a:buClr>
              <a:buSzPts val="1400"/>
              <a:buFont typeface="Arial"/>
              <a:buChar char="•"/>
            </a:pPr>
            <a:r>
              <a:rPr lang="en-US"/>
              <a:t>We will talk about bed mobility techniques, different types of transfers, how to assist someone with repositioning in the wheelchair and chair, </a:t>
            </a:r>
            <a:endParaRPr/>
          </a:p>
          <a:p>
            <a:pPr marL="171450" lvl="0" indent="-171450" algn="l" rtl="0">
              <a:lnSpc>
                <a:spcPct val="100000"/>
              </a:lnSpc>
              <a:spcBef>
                <a:spcPts val="0"/>
              </a:spcBef>
              <a:spcAft>
                <a:spcPts val="0"/>
              </a:spcAft>
              <a:buClr>
                <a:schemeClr val="dk1"/>
              </a:buClr>
              <a:buSzPts val="1400"/>
              <a:buFont typeface="Arial"/>
              <a:buChar char="•"/>
            </a:pPr>
            <a:r>
              <a:rPr lang="en-US"/>
              <a:t>and then we will talk about techniques on how to get up from the floor.</a:t>
            </a:r>
            <a:endParaRPr/>
          </a:p>
          <a:p>
            <a:pPr marL="171450" lvl="0" indent="-171450" algn="l" rtl="0">
              <a:lnSpc>
                <a:spcPct val="100000"/>
              </a:lnSpc>
              <a:spcBef>
                <a:spcPts val="0"/>
              </a:spcBef>
              <a:spcAft>
                <a:spcPts val="0"/>
              </a:spcAft>
              <a:buSzPts val="1400"/>
              <a:buChar char="•"/>
            </a:pPr>
            <a:r>
              <a:rPr lang="en-US"/>
              <a:t>Please note that you may have to modify the techniques that we will show you to accommodate your specific situation </a:t>
            </a:r>
            <a:endParaRPr/>
          </a:p>
        </p:txBody>
      </p:sp>
      <p:sp>
        <p:nvSpPr>
          <p:cNvPr id="234" name="Google Shape;2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Malin: by yourself get higher up in bed. bend your knees, Lift your head and pelvis, put your elbows in the bed and press up wards. You can use material that glide easily too.</a:t>
            </a:r>
            <a:endParaRPr/>
          </a:p>
        </p:txBody>
      </p:sp>
      <p:sp>
        <p:nvSpPr>
          <p:cNvPr id="248" name="Google Shape;248;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Malin.</a:t>
            </a:r>
            <a:endParaRPr/>
          </a:p>
          <a:p>
            <a:pPr marL="0" lvl="0" indent="0" algn="l" rtl="0">
              <a:lnSpc>
                <a:spcPct val="100000"/>
              </a:lnSpc>
              <a:spcBef>
                <a:spcPts val="0"/>
              </a:spcBef>
              <a:spcAft>
                <a:spcPts val="0"/>
              </a:spcAft>
              <a:buClr>
                <a:schemeClr val="dk1"/>
              </a:buClr>
              <a:buSzPts val="1400"/>
              <a:buFont typeface="Calibri"/>
              <a:buNone/>
            </a:pPr>
            <a:r>
              <a:rPr lang="en-US"/>
              <a:t>lift your knee and lift your arm, move your bottom to the side and roll to the side</a:t>
            </a:r>
            <a:endParaRPr/>
          </a:p>
        </p:txBody>
      </p:sp>
      <p:sp>
        <p:nvSpPr>
          <p:cNvPr id="257" name="Google Shape;257;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Malin: from lying to sitting</a:t>
            </a:r>
            <a:endParaRPr/>
          </a:p>
          <a:p>
            <a:pPr marL="0" lvl="0" indent="0" algn="l" rtl="0">
              <a:lnSpc>
                <a:spcPct val="100000"/>
              </a:lnSpc>
              <a:spcBef>
                <a:spcPts val="0"/>
              </a:spcBef>
              <a:spcAft>
                <a:spcPts val="0"/>
              </a:spcAft>
              <a:buClr>
                <a:schemeClr val="dk1"/>
              </a:buClr>
              <a:buSzPts val="1400"/>
              <a:buFont typeface="Calibri"/>
              <a:buNone/>
            </a:pPr>
            <a:r>
              <a:rPr lang="en-US"/>
              <a:t>slide your legs over the edge of the bed. press with your arms and sit up.</a:t>
            </a:r>
            <a:endParaRPr/>
          </a:p>
          <a:p>
            <a:pPr marL="0" lvl="0" indent="0" algn="l" rtl="0">
              <a:lnSpc>
                <a:spcPct val="100000"/>
              </a:lnSpc>
              <a:spcBef>
                <a:spcPts val="0"/>
              </a:spcBef>
              <a:spcAft>
                <a:spcPts val="0"/>
              </a:spcAft>
              <a:buClr>
                <a:schemeClr val="dk1"/>
              </a:buClr>
              <a:buSzPts val="1400"/>
              <a:buFont typeface="Calibri"/>
              <a:buNone/>
            </a:pPr>
            <a:r>
              <a:rPr lang="en-US"/>
              <a:t>Your legs will then be a weight that will help you get up.</a:t>
            </a:r>
            <a:endParaRPr/>
          </a:p>
        </p:txBody>
      </p:sp>
      <p:sp>
        <p:nvSpPr>
          <p:cNvPr id="265" name="Google Shape;265;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Malin:</a:t>
            </a:r>
            <a:endParaRPr/>
          </a:p>
          <a:p>
            <a:pPr marL="0" lvl="0" indent="0" algn="l" rtl="0">
              <a:lnSpc>
                <a:spcPct val="100000"/>
              </a:lnSpc>
              <a:spcBef>
                <a:spcPts val="0"/>
              </a:spcBef>
              <a:spcAft>
                <a:spcPts val="0"/>
              </a:spcAft>
              <a:buClr>
                <a:schemeClr val="dk1"/>
              </a:buClr>
              <a:buSzPts val="1400"/>
              <a:buFont typeface="Calibri"/>
              <a:buNone/>
            </a:pPr>
            <a:r>
              <a:rPr lang="en-US"/>
              <a:t>when helping someone to get up in a sitting position. It is quite the same for the person getting up. As a helper it is important that you remember to have a good position of your body. Try to stand close, flex your knees if needed.</a:t>
            </a:r>
            <a:endParaRPr/>
          </a:p>
          <a:p>
            <a:pPr marL="0" lvl="0" indent="0" algn="l" rtl="0">
              <a:lnSpc>
                <a:spcPct val="100000"/>
              </a:lnSpc>
              <a:spcBef>
                <a:spcPts val="0"/>
              </a:spcBef>
              <a:spcAft>
                <a:spcPts val="0"/>
              </a:spcAft>
              <a:buClr>
                <a:schemeClr val="dk1"/>
              </a:buClr>
              <a:buSzPts val="1400"/>
              <a:buFont typeface="Calibri"/>
              <a:buNone/>
            </a:pPr>
            <a:r>
              <a:rPr lang="en-US"/>
              <a:t>put one hand on the hip and the other on the shoulder. Use the strength in your upper body.</a:t>
            </a:r>
            <a:endParaRPr/>
          </a:p>
        </p:txBody>
      </p:sp>
      <p:sp>
        <p:nvSpPr>
          <p:cNvPr id="274" name="Google Shape;274;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Calibri"/>
              <a:buNone/>
            </a:pPr>
            <a:r>
              <a:rPr lang="en-US"/>
              <a:t>Ruben:</a:t>
            </a:r>
            <a:endParaRPr/>
          </a:p>
          <a:p>
            <a:pPr marL="457200" lvl="0" indent="-317500" algn="l" rtl="0">
              <a:lnSpc>
                <a:spcPct val="115000"/>
              </a:lnSpc>
              <a:spcBef>
                <a:spcPts val="1200"/>
              </a:spcBef>
              <a:spcAft>
                <a:spcPts val="0"/>
              </a:spcAft>
              <a:buSzPts val="1400"/>
              <a:buChar char="●"/>
            </a:pPr>
            <a:r>
              <a:rPr lang="en-US"/>
              <a:t>Before you transfer a person to a wheelchair or to a bed, assess the environment for any barriers or safety hazards.  Make sure any loose rugs are out of the way to prevent slipping. You may want to put non-skid socks or shoes on the patient's feet if the patient needs to step onto a slippery surface. Clear the area of obstacles. Remove any clutter, and leave enough room for the two of you to move freely.</a:t>
            </a:r>
            <a:endParaRPr/>
          </a:p>
          <a:p>
            <a:pPr marL="457200" lvl="0" indent="-317500" algn="l" rtl="0">
              <a:lnSpc>
                <a:spcPct val="115000"/>
              </a:lnSpc>
              <a:spcBef>
                <a:spcPts val="0"/>
              </a:spcBef>
              <a:spcAft>
                <a:spcPts val="0"/>
              </a:spcAft>
              <a:buSzPts val="1400"/>
              <a:buChar char="●"/>
            </a:pPr>
            <a:r>
              <a:rPr lang="en-US"/>
              <a:t>Make sure all equipment is in good working order, batteries charged, any slings or bands or harnesses that you need close at hand. Set up is the  key. </a:t>
            </a:r>
            <a:endParaRPr/>
          </a:p>
          <a:p>
            <a:pPr marL="457200" lvl="0" indent="-317500" algn="l" rtl="0">
              <a:lnSpc>
                <a:spcPct val="115000"/>
              </a:lnSpc>
              <a:spcBef>
                <a:spcPts val="0"/>
              </a:spcBef>
              <a:spcAft>
                <a:spcPts val="0"/>
              </a:spcAft>
              <a:buSzPts val="1400"/>
              <a:buChar char="●"/>
            </a:pPr>
            <a:r>
              <a:rPr lang="en-US"/>
              <a:t>Have the surfaces you’re transferring to and from as close as you can. Have everything you’ll need before and during the transfer within arms reach. Beds or other equipment should be adjusted to proper height. </a:t>
            </a:r>
            <a:endParaRPr/>
          </a:p>
          <a:p>
            <a:pPr marL="457200" lvl="0" indent="-317500" algn="l" rtl="0">
              <a:lnSpc>
                <a:spcPct val="115000"/>
              </a:lnSpc>
              <a:spcBef>
                <a:spcPts val="0"/>
              </a:spcBef>
              <a:spcAft>
                <a:spcPts val="0"/>
              </a:spcAft>
              <a:buSzPts val="1400"/>
              <a:buChar char="●"/>
            </a:pPr>
            <a:r>
              <a:rPr lang="en-US"/>
              <a:t>Think through the steps before you act, and get help if you need it. If you are not able to support the patient by yourself, you could injure yourself and the patient. </a:t>
            </a:r>
            <a:endParaRPr/>
          </a:p>
          <a:p>
            <a:pPr marL="457200" lvl="0" indent="-317500" algn="l" rtl="0">
              <a:lnSpc>
                <a:spcPct val="115000"/>
              </a:lnSpc>
              <a:spcBef>
                <a:spcPts val="0"/>
              </a:spcBef>
              <a:spcAft>
                <a:spcPts val="0"/>
              </a:spcAft>
              <a:buSzPts val="1400"/>
              <a:buChar char="●"/>
            </a:pPr>
            <a:r>
              <a:rPr lang="en-US"/>
              <a:t>Explain the steps to the patient. If you have a gait belt, place it on the patient to help you get a grip during the transfer. If you are transferring a person to a wheelchair, </a:t>
            </a:r>
            <a:endParaRPr/>
          </a:p>
          <a:p>
            <a:pPr marL="457200" lvl="0" indent="-298450" algn="l" rtl="0">
              <a:lnSpc>
                <a:spcPct val="115000"/>
              </a:lnSpc>
              <a:spcBef>
                <a:spcPts val="1200"/>
              </a:spcBef>
              <a:spcAft>
                <a:spcPts val="0"/>
              </a:spcAft>
              <a:buClr>
                <a:schemeClr val="dk1"/>
              </a:buClr>
              <a:buSzPts val="1100"/>
              <a:buFont typeface="Calibri"/>
              <a:buAutoNum type="arabicPeriod"/>
            </a:pPr>
            <a:r>
              <a:rPr lang="en-US"/>
              <a:t>Park the wheelchair next to the bed, close to you.</a:t>
            </a:r>
            <a:endParaRPr/>
          </a:p>
          <a:p>
            <a:pPr marL="457200" lvl="0" indent="-298450" algn="l" rtl="0">
              <a:lnSpc>
                <a:spcPct val="115000"/>
              </a:lnSpc>
              <a:spcBef>
                <a:spcPts val="0"/>
              </a:spcBef>
              <a:spcAft>
                <a:spcPts val="0"/>
              </a:spcAft>
              <a:buClr>
                <a:schemeClr val="dk1"/>
              </a:buClr>
              <a:buSzPts val="1100"/>
              <a:buFont typeface="Calibri"/>
              <a:buAutoNum type="arabicPeriod"/>
            </a:pPr>
            <a:r>
              <a:rPr lang="en-US"/>
              <a:t>Put the brakes on and move the footrests out of the way.</a:t>
            </a:r>
            <a:endParaRPr/>
          </a:p>
          <a:p>
            <a:pPr marL="0" lvl="0" indent="0" algn="l" rtl="0">
              <a:lnSpc>
                <a:spcPct val="100000"/>
              </a:lnSpc>
              <a:spcBef>
                <a:spcPts val="1200"/>
              </a:spcBef>
              <a:spcAft>
                <a:spcPts val="0"/>
              </a:spcAft>
              <a:buClr>
                <a:schemeClr val="dk1"/>
              </a:buClr>
              <a:buSzPts val="1400"/>
              <a:buFont typeface="Calibri"/>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Ruben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For the transfer techniques, I will demonstrate these three basic techniques: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Stand pivot transfer</a:t>
            </a:r>
            <a:endParaRPr/>
          </a:p>
          <a:p>
            <a:pPr marL="0" lvl="0" indent="0" algn="l" rtl="0">
              <a:lnSpc>
                <a:spcPct val="100000"/>
              </a:lnSpc>
              <a:spcBef>
                <a:spcPts val="0"/>
              </a:spcBef>
              <a:spcAft>
                <a:spcPts val="0"/>
              </a:spcAft>
              <a:buClr>
                <a:schemeClr val="dk1"/>
              </a:buClr>
              <a:buSzPts val="1400"/>
              <a:buFont typeface="Calibri"/>
              <a:buNone/>
            </a:pPr>
            <a:r>
              <a:rPr lang="en-US"/>
              <a:t>Squat pivot transfer</a:t>
            </a:r>
            <a:endParaRPr/>
          </a:p>
          <a:p>
            <a:pPr marL="0" lvl="0" indent="0" algn="l" rtl="0">
              <a:lnSpc>
                <a:spcPct val="100000"/>
              </a:lnSpc>
              <a:spcBef>
                <a:spcPts val="0"/>
              </a:spcBef>
              <a:spcAft>
                <a:spcPts val="0"/>
              </a:spcAft>
              <a:buClr>
                <a:schemeClr val="dk1"/>
              </a:buClr>
              <a:buSzPts val="1400"/>
              <a:buFont typeface="Calibri"/>
              <a:buNone/>
            </a:pPr>
            <a:r>
              <a:rPr lang="en-US"/>
              <a:t>Sliding board transfer</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These are the techniques that I used in the clinic to transfer a patient from the bed to a wheelchair or from the wheelchair to the toilet or commode</a:t>
            </a:r>
            <a:endParaRPr/>
          </a:p>
        </p:txBody>
      </p:sp>
      <p:sp>
        <p:nvSpPr>
          <p:cNvPr id="288" name="Google Shape;288;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Ruben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1 person assist: I used the stand pivot transfer technique for patient that is able to stand up straight straight and able to weight bear through their legs without their knees or hips buckling.</a:t>
            </a:r>
            <a:endParaRPr/>
          </a:p>
          <a:p>
            <a:pPr marL="0" lvl="0" indent="0" algn="l" rtl="0">
              <a:lnSpc>
                <a:spcPct val="100000"/>
              </a:lnSpc>
              <a:spcBef>
                <a:spcPts val="0"/>
              </a:spcBef>
              <a:spcAft>
                <a:spcPts val="0"/>
              </a:spcAft>
              <a:buClr>
                <a:schemeClr val="dk1"/>
              </a:buClr>
              <a:buSzPts val="1400"/>
              <a:buFont typeface="Calibri"/>
              <a:buNone/>
            </a:pPr>
            <a:r>
              <a:rPr lang="en-US"/>
              <a:t>Demonstrate technique, transfer towards the stronger leg,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Demonstrate 2 person assist</a:t>
            </a:r>
            <a:endParaRPr/>
          </a:p>
        </p:txBody>
      </p:sp>
      <p:sp>
        <p:nvSpPr>
          <p:cNvPr id="295" name="Google Shape;295;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ruben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 used the squat pivot transfer if the person is unable to stand up straight because their knees and hips will buckle. In other words, the person can only get up to a squatting position.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Demonstrate technique. Remove w/c arm rest.  1 person assist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Demonstrate 2-person assist</a:t>
            </a:r>
            <a:endParaRPr/>
          </a:p>
        </p:txBody>
      </p:sp>
      <p:sp>
        <p:nvSpPr>
          <p:cNvPr id="302" name="Google Shape;302;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Welcome everyone to this session on Practical Guidance for Care Partners.</a:t>
            </a:r>
            <a:endParaRPr/>
          </a:p>
          <a:p>
            <a:pPr marL="0" lvl="0" indent="0" algn="l" rtl="0">
              <a:lnSpc>
                <a:spcPct val="100000"/>
              </a:lnSpc>
              <a:spcBef>
                <a:spcPts val="0"/>
              </a:spcBef>
              <a:spcAft>
                <a:spcPts val="0"/>
              </a:spcAft>
              <a:buClr>
                <a:schemeClr val="dk1"/>
              </a:buClr>
              <a:buSzPts val="1400"/>
              <a:buFont typeface="Calibri"/>
              <a:buNone/>
            </a:pPr>
            <a:r>
              <a:rPr lang="en-US"/>
              <a:t>Introduce yourself</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ruben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If the previous techniques do not work because the person cannot stand or unable to get to a squatting position, you can try  the sliding board transfer. One of the requirements of this technique is the patient should have a good sitting balance and they can assist some with their arms and legs to slide over.</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Demonstrate using regular sliding board</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Demonstrate using a Beasy board</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1 and 2 person assist</a:t>
            </a:r>
            <a:endParaRPr/>
          </a:p>
        </p:txBody>
      </p:sp>
      <p:sp>
        <p:nvSpPr>
          <p:cNvPr id="313" name="Google Shape;31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Malin: put the feet closer to the chair, lean forward and lift the bottom, push the bottom back</a:t>
            </a:r>
            <a:endParaRPr/>
          </a:p>
        </p:txBody>
      </p:sp>
      <p:sp>
        <p:nvSpPr>
          <p:cNvPr id="328" name="Google Shape;328;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Malin:</a:t>
            </a:r>
            <a:endParaRPr/>
          </a:p>
          <a:p>
            <a:pPr marL="0" lvl="0" indent="0" algn="l" rtl="0">
              <a:lnSpc>
                <a:spcPct val="100000"/>
              </a:lnSpc>
              <a:spcBef>
                <a:spcPts val="0"/>
              </a:spcBef>
              <a:spcAft>
                <a:spcPts val="0"/>
              </a:spcAft>
              <a:buClr>
                <a:schemeClr val="dk1"/>
              </a:buClr>
              <a:buSzPts val="1200"/>
              <a:buFont typeface="Calibri"/>
              <a:buNone/>
            </a:pPr>
            <a:r>
              <a:rPr lang="en-US"/>
              <a:t>Still very important for the helper to have a good position.</a:t>
            </a:r>
            <a:endParaRPr/>
          </a:p>
          <a:p>
            <a:pPr marL="0" lvl="0" indent="0" algn="l" rtl="0">
              <a:lnSpc>
                <a:spcPct val="100000"/>
              </a:lnSpc>
              <a:spcBef>
                <a:spcPts val="0"/>
              </a:spcBef>
              <a:spcAft>
                <a:spcPts val="0"/>
              </a:spcAft>
              <a:buClr>
                <a:schemeClr val="dk1"/>
              </a:buClr>
              <a:buSzPts val="1200"/>
              <a:buFont typeface="Calibri"/>
              <a:buNone/>
            </a:pPr>
            <a:r>
              <a:rPr lang="en-US"/>
              <a:t>The person lean the head to your shoulder, lean to the side and lift the side and help the person to move the bottom backwards in the chair. and repeat on the other side.</a:t>
            </a:r>
            <a:endParaRPr/>
          </a:p>
        </p:txBody>
      </p:sp>
      <p:sp>
        <p:nvSpPr>
          <p:cNvPr id="337" name="Google Shape;337;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Malin</a:t>
            </a:r>
            <a:endParaRPr/>
          </a:p>
          <a:p>
            <a:pPr marL="0" lvl="0" indent="0" algn="l" rtl="0">
              <a:lnSpc>
                <a:spcPct val="100000"/>
              </a:lnSpc>
              <a:spcBef>
                <a:spcPts val="0"/>
              </a:spcBef>
              <a:spcAft>
                <a:spcPts val="0"/>
              </a:spcAft>
              <a:buClr>
                <a:schemeClr val="dk1"/>
              </a:buClr>
              <a:buSzPts val="1200"/>
              <a:buFont typeface="Calibri"/>
              <a:buNone/>
            </a:pPr>
            <a:r>
              <a:rPr lang="en-US"/>
              <a:t>Put the feet under closer to the chair, lean forward towards the person in front. Getting the weight on your feet. Press back. The person in the back helps by pulling on the side or using some kind of equipment. Take it in small steps.</a:t>
            </a:r>
            <a:endParaRPr/>
          </a:p>
        </p:txBody>
      </p:sp>
      <p:sp>
        <p:nvSpPr>
          <p:cNvPr id="345" name="Google Shape;345;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Ruben</a:t>
            </a:r>
            <a:endParaRPr/>
          </a:p>
          <a:p>
            <a:pPr marL="171450" lvl="0" indent="-171450" algn="l" rtl="0">
              <a:lnSpc>
                <a:spcPct val="100000"/>
              </a:lnSpc>
              <a:spcBef>
                <a:spcPts val="0"/>
              </a:spcBef>
              <a:spcAft>
                <a:spcPts val="0"/>
              </a:spcAft>
              <a:buClr>
                <a:schemeClr val="dk1"/>
              </a:buClr>
              <a:buSzPts val="1400"/>
              <a:buFont typeface="Arial"/>
              <a:buChar char="•"/>
            </a:pPr>
            <a:r>
              <a:rPr lang="en-US"/>
              <a:t>It is important to check the person who fell and call 911 if needed.</a:t>
            </a:r>
            <a:endParaRPr/>
          </a:p>
          <a:p>
            <a:pPr marL="171450" lvl="0" indent="-171450" algn="l" rtl="0">
              <a:lnSpc>
                <a:spcPct val="100000"/>
              </a:lnSpc>
              <a:spcBef>
                <a:spcPts val="0"/>
              </a:spcBef>
              <a:spcAft>
                <a:spcPts val="0"/>
              </a:spcAft>
              <a:buClr>
                <a:schemeClr val="dk1"/>
              </a:buClr>
              <a:buSzPts val="1400"/>
              <a:buFont typeface="Arial"/>
              <a:buChar char="•"/>
            </a:pPr>
            <a:r>
              <a:rPr lang="en-US"/>
              <a:t>If the person is unconscious or appears confused, or if there is sign of injury such as bleeding, severe pain, or if your gut feeling tells you  that something is wrong, do not move the person, and call 911.  </a:t>
            </a:r>
            <a:endParaRPr/>
          </a:p>
          <a:p>
            <a:pPr marL="171450" lvl="0" indent="-171450" algn="l" rtl="0">
              <a:lnSpc>
                <a:spcPct val="100000"/>
              </a:lnSpc>
              <a:spcBef>
                <a:spcPts val="0"/>
              </a:spcBef>
              <a:spcAft>
                <a:spcPts val="0"/>
              </a:spcAft>
              <a:buClr>
                <a:schemeClr val="dk1"/>
              </a:buClr>
              <a:buSzPts val="1400"/>
              <a:buFont typeface="Arial"/>
              <a:buChar char="•"/>
            </a:pPr>
            <a:r>
              <a:rPr lang="en-US"/>
              <a:t>Only attempt to help the person if you feel that both of you are able to safely work together</a:t>
            </a:r>
            <a:endParaRPr/>
          </a:p>
          <a:p>
            <a:pPr marL="0" lvl="0" indent="0" algn="l" rtl="0">
              <a:lnSpc>
                <a:spcPct val="100000"/>
              </a:lnSpc>
              <a:spcBef>
                <a:spcPts val="0"/>
              </a:spcBef>
              <a:spcAft>
                <a:spcPts val="0"/>
              </a:spcAft>
              <a:buClr>
                <a:schemeClr val="dk1"/>
              </a:buClr>
              <a:buSzPts val="1400"/>
              <a:buFont typeface="Calibri"/>
              <a:buNone/>
            </a:pPr>
            <a:endParaRPr/>
          </a:p>
          <a:p>
            <a:pPr marL="171450" lvl="0" indent="-171450" algn="l" rtl="0">
              <a:lnSpc>
                <a:spcPct val="100000"/>
              </a:lnSpc>
              <a:spcBef>
                <a:spcPts val="0"/>
              </a:spcBef>
              <a:spcAft>
                <a:spcPts val="0"/>
              </a:spcAft>
              <a:buClr>
                <a:schemeClr val="dk1"/>
              </a:buClr>
              <a:buSzPts val="1400"/>
              <a:buFont typeface="Arial"/>
              <a:buChar char="•"/>
            </a:pPr>
            <a:r>
              <a:rPr lang="en-US"/>
              <a:t>Otherwise, you may assist the person with getting up from the floor using these three techniques. You may also want to call for assistance.</a:t>
            </a:r>
            <a:endParaRPr/>
          </a:p>
          <a:p>
            <a:pPr marL="171450" lvl="0" indent="-171450" algn="l" rtl="0">
              <a:lnSpc>
                <a:spcPct val="100000"/>
              </a:lnSpc>
              <a:spcBef>
                <a:spcPts val="0"/>
              </a:spcBef>
              <a:spcAft>
                <a:spcPts val="0"/>
              </a:spcAft>
              <a:buClr>
                <a:schemeClr val="dk1"/>
              </a:buClr>
              <a:buSzPts val="1400"/>
              <a:buFont typeface="Arial"/>
              <a:buChar char="•"/>
            </a:pPr>
            <a:r>
              <a:rPr lang="en-US"/>
              <a:t>Some of you maybe familiar with some of these techniques, and may have use it before. These techniques may or may not work for you depending on your situation. I know some people are weaker in their hips, some are more affected in their knees , or some may have weakness in both arms and legs. So you may have to tweak some of these techniques to accommodate your specific situation. </a:t>
            </a: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171450" algn="l" rtl="0">
              <a:lnSpc>
                <a:spcPct val="100000"/>
              </a:lnSpc>
              <a:spcBef>
                <a:spcPts val="0"/>
              </a:spcBef>
              <a:spcAft>
                <a:spcPts val="0"/>
              </a:spcAft>
              <a:buClr>
                <a:schemeClr val="dk1"/>
              </a:buClr>
              <a:buSzPts val="1400"/>
              <a:buFont typeface="Arial"/>
              <a:buChar char="•"/>
            </a:pPr>
            <a:r>
              <a:rPr lang="en-US"/>
              <a:t>I think the technique that will more likely work for you is the one that takes advantage of your stronger muscle groups which are the muscles not affected by the disease. </a:t>
            </a:r>
            <a:endParaRPr/>
          </a:p>
          <a:p>
            <a:pPr marL="0" lvl="0" indent="0" algn="l" rtl="0">
              <a:lnSpc>
                <a:spcPct val="100000"/>
              </a:lnSpc>
              <a:spcBef>
                <a:spcPts val="0"/>
              </a:spcBef>
              <a:spcAft>
                <a:spcPts val="0"/>
              </a:spcAft>
              <a:buClr>
                <a:schemeClr val="dk1"/>
              </a:buClr>
              <a:buSzPts val="1400"/>
              <a:buFont typeface="Calibri"/>
              <a:buNone/>
            </a:pP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171450" algn="l" rtl="0">
              <a:lnSpc>
                <a:spcPct val="100000"/>
              </a:lnSpc>
              <a:spcBef>
                <a:spcPts val="0"/>
              </a:spcBef>
              <a:spcAft>
                <a:spcPts val="0"/>
              </a:spcAft>
              <a:buClr>
                <a:schemeClr val="dk1"/>
              </a:buClr>
              <a:buSzPts val="1400"/>
              <a:buFont typeface="Arial"/>
              <a:buChar char="•"/>
            </a:pPr>
            <a:r>
              <a:rPr lang="en-US"/>
              <a:t> I thought it would be helpful to narrow it down to just three simple basic techniques. Most people are familiar with the first two techniques, you may have done some of these techniques before. These techniques may or may not work for you depending on your situation. I know some people are weaker in their hips, some are more affected in their knees , or some may have weakness in both arms and legs. So you may have to tweak some of these techniques to accommodate your specific situation. I think the technique that will more likely work for you is the one that takes advantage or maximizes the use of your stronger muscle groups which are the muscles not affected by the disease. So if your knees or quadricep muscles are not affected and they are pretty strong, the forward method using the knees may work for you… If  your shoulders and triceps are stronger relative to the other areas of your body, the backward method using the arms may work.  The hip hike method involves the use of the arms and triceps and the hips/knees. I will show you in the next slides how this technique works.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***Falls are a major problem for myositis patients.  I have heard countless stories from my patients who have fallen and have been trapped on the floor for hours   before a family member or friend found them.  Unfortunately it is not uncommon for a myositis patient to fall and be unable to get up afterwards especially if a serious injury was sustained during the fall.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52" name="Google Shape;3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Ruben</a:t>
            </a:r>
            <a:endParaRPr/>
          </a:p>
          <a:p>
            <a:pPr marL="171450" lvl="0" indent="-171450" algn="l" rtl="0">
              <a:lnSpc>
                <a:spcPct val="100000"/>
              </a:lnSpc>
              <a:spcBef>
                <a:spcPts val="0"/>
              </a:spcBef>
              <a:spcAft>
                <a:spcPts val="0"/>
              </a:spcAft>
              <a:buClr>
                <a:schemeClr val="dk1"/>
              </a:buClr>
              <a:buSzPts val="1400"/>
              <a:buFont typeface="Arial"/>
              <a:buChar char="•"/>
            </a:pPr>
            <a:r>
              <a:rPr lang="en-US"/>
              <a:t>To get up from the floor using this technique, the person needs to get into a crawling position</a:t>
            </a:r>
            <a:endParaRPr/>
          </a:p>
          <a:p>
            <a:pPr marL="171450" lvl="0" indent="-171450" algn="l" rtl="0">
              <a:lnSpc>
                <a:spcPct val="100000"/>
              </a:lnSpc>
              <a:spcBef>
                <a:spcPts val="0"/>
              </a:spcBef>
              <a:spcAft>
                <a:spcPts val="0"/>
              </a:spcAft>
              <a:buClr>
                <a:schemeClr val="dk1"/>
              </a:buClr>
              <a:buSzPts val="1400"/>
              <a:buFont typeface="Arial"/>
              <a:buChar char="•"/>
            </a:pPr>
            <a:r>
              <a:rPr lang="en-US"/>
              <a:t>If the person is on their back,  the person will need to roll onto their side, and then push onto their hands to sit up.. </a:t>
            </a:r>
            <a:endParaRPr/>
          </a:p>
          <a:p>
            <a:pPr marL="171450" lvl="0" indent="-171450" algn="l" rtl="0">
              <a:lnSpc>
                <a:spcPct val="100000"/>
              </a:lnSpc>
              <a:spcBef>
                <a:spcPts val="0"/>
              </a:spcBef>
              <a:spcAft>
                <a:spcPts val="0"/>
              </a:spcAft>
              <a:buClr>
                <a:schemeClr val="dk1"/>
              </a:buClr>
              <a:buSzPts val="1400"/>
              <a:buFont typeface="Arial"/>
              <a:buChar char="•"/>
            </a:pPr>
            <a:r>
              <a:rPr lang="en-US"/>
              <a:t>then they will need to get into a crawling position  </a:t>
            </a:r>
            <a:endParaRPr/>
          </a:p>
          <a:p>
            <a:pPr marL="171450" lvl="0" indent="-171450" algn="l" rtl="0">
              <a:lnSpc>
                <a:spcPct val="100000"/>
              </a:lnSpc>
              <a:spcBef>
                <a:spcPts val="0"/>
              </a:spcBef>
              <a:spcAft>
                <a:spcPts val="0"/>
              </a:spcAft>
              <a:buClr>
                <a:schemeClr val="dk1"/>
              </a:buClr>
              <a:buSzPts val="1400"/>
              <a:buFont typeface="Arial"/>
              <a:buChar char="•"/>
            </a:pPr>
            <a:r>
              <a:rPr lang="en-US"/>
              <a:t>The person will Crawl towards a nearby stable furniture</a:t>
            </a:r>
            <a:endParaRPr/>
          </a:p>
          <a:p>
            <a:pPr marL="171450" lvl="0" indent="-171450" algn="l" rtl="0">
              <a:lnSpc>
                <a:spcPct val="100000"/>
              </a:lnSpc>
              <a:spcBef>
                <a:spcPts val="0"/>
              </a:spcBef>
              <a:spcAft>
                <a:spcPts val="0"/>
              </a:spcAft>
              <a:buClr>
                <a:schemeClr val="dk1"/>
              </a:buClr>
              <a:buSzPts val="1400"/>
              <a:buFont typeface="Arial"/>
              <a:buChar char="•"/>
            </a:pPr>
            <a:r>
              <a:rPr lang="en-US"/>
              <a:t>They need to get into a Kneeling position by pushing onto the furniture.. then place their strongest leg forward</a:t>
            </a:r>
            <a:endParaRPr/>
          </a:p>
          <a:p>
            <a:pPr marL="171450" lvl="0" indent="-171450" algn="l" rtl="0">
              <a:lnSpc>
                <a:spcPct val="100000"/>
              </a:lnSpc>
              <a:spcBef>
                <a:spcPts val="0"/>
              </a:spcBef>
              <a:spcAft>
                <a:spcPts val="0"/>
              </a:spcAft>
              <a:buClr>
                <a:schemeClr val="dk1"/>
              </a:buClr>
              <a:buSzPts val="1400"/>
              <a:buFont typeface="Arial"/>
              <a:buChar char="•"/>
            </a:pPr>
            <a:r>
              <a:rPr lang="en-US"/>
              <a:t>From there, they will stand up using their arms and legs</a:t>
            </a:r>
            <a:endParaRPr/>
          </a:p>
          <a:p>
            <a:pPr marL="171450" lvl="0" indent="-82550" algn="l" rtl="0">
              <a:lnSpc>
                <a:spcPct val="100000"/>
              </a:lnSpc>
              <a:spcBef>
                <a:spcPts val="0"/>
              </a:spcBef>
              <a:spcAft>
                <a:spcPts val="0"/>
              </a:spcAft>
              <a:buClr>
                <a:schemeClr val="dk1"/>
              </a:buClr>
              <a:buSzPts val="1400"/>
              <a:buFont typeface="Arial"/>
              <a:buNone/>
            </a:pPr>
            <a:endParaRPr/>
          </a:p>
        </p:txBody>
      </p:sp>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Malin</a:t>
            </a:r>
            <a:endParaRPr/>
          </a:p>
          <a:p>
            <a:pPr marL="171450" lvl="0" indent="-171450" algn="l" rtl="0">
              <a:lnSpc>
                <a:spcPct val="100000"/>
              </a:lnSpc>
              <a:spcBef>
                <a:spcPts val="0"/>
              </a:spcBef>
              <a:spcAft>
                <a:spcPts val="0"/>
              </a:spcAft>
              <a:buClr>
                <a:schemeClr val="dk1"/>
              </a:buClr>
              <a:buSzPts val="1400"/>
              <a:buFont typeface="Arial"/>
              <a:buChar char="•"/>
            </a:pPr>
            <a:r>
              <a:rPr lang="en-US"/>
              <a:t>This is the same techniques with caregiver assistance</a:t>
            </a:r>
            <a:endParaRPr/>
          </a:p>
          <a:p>
            <a:pPr marL="171450" lvl="0" indent="-171450" algn="l" rtl="0">
              <a:lnSpc>
                <a:spcPct val="100000"/>
              </a:lnSpc>
              <a:spcBef>
                <a:spcPts val="0"/>
              </a:spcBef>
              <a:spcAft>
                <a:spcPts val="0"/>
              </a:spcAft>
              <a:buClr>
                <a:schemeClr val="dk1"/>
              </a:buClr>
              <a:buSzPts val="1400"/>
              <a:buFont typeface="Arial"/>
              <a:buChar char="•"/>
            </a:pPr>
            <a:r>
              <a:rPr lang="en-US"/>
              <a:t>The caregiver will help the person roll onto their side</a:t>
            </a:r>
            <a:endParaRPr/>
          </a:p>
          <a:p>
            <a:pPr marL="171450" lvl="0" indent="-171450" algn="l" rtl="0">
              <a:lnSpc>
                <a:spcPct val="100000"/>
              </a:lnSpc>
              <a:spcBef>
                <a:spcPts val="0"/>
              </a:spcBef>
              <a:spcAft>
                <a:spcPts val="0"/>
              </a:spcAft>
              <a:buClr>
                <a:schemeClr val="dk1"/>
              </a:buClr>
              <a:buSzPts val="1400"/>
              <a:buFont typeface="Arial"/>
              <a:buChar char="•"/>
            </a:pPr>
            <a:r>
              <a:rPr lang="en-US"/>
              <a:t>And help them get onto their hands and knees</a:t>
            </a:r>
            <a:endParaRPr/>
          </a:p>
          <a:p>
            <a:pPr marL="171450" lvl="0" indent="-171450" algn="l" rtl="0">
              <a:lnSpc>
                <a:spcPct val="100000"/>
              </a:lnSpc>
              <a:spcBef>
                <a:spcPts val="0"/>
              </a:spcBef>
              <a:spcAft>
                <a:spcPts val="0"/>
              </a:spcAft>
              <a:buClr>
                <a:schemeClr val="dk1"/>
              </a:buClr>
              <a:buSzPts val="1400"/>
              <a:buFont typeface="Arial"/>
              <a:buChar char="•"/>
            </a:pPr>
            <a:r>
              <a:rPr lang="en-US"/>
              <a:t>The person will crawl towards the closest bed or stable furniture</a:t>
            </a:r>
            <a:endParaRPr/>
          </a:p>
          <a:p>
            <a:pPr marL="171450" lvl="0" indent="-171450" algn="l" rtl="0">
              <a:lnSpc>
                <a:spcPct val="100000"/>
              </a:lnSpc>
              <a:spcBef>
                <a:spcPts val="0"/>
              </a:spcBef>
              <a:spcAft>
                <a:spcPts val="0"/>
              </a:spcAft>
              <a:buClr>
                <a:schemeClr val="dk1"/>
              </a:buClr>
              <a:buSzPts val="1400"/>
              <a:buFont typeface="Arial"/>
              <a:buChar char="•"/>
            </a:pPr>
            <a:r>
              <a:rPr lang="en-US"/>
              <a:t>The caregiver will assist the person to kneel and  to place the strongest leg forward</a:t>
            </a:r>
            <a:endParaRPr/>
          </a:p>
          <a:p>
            <a:pPr marL="171450" lvl="0" indent="-171450" algn="l" rtl="0">
              <a:lnSpc>
                <a:spcPct val="100000"/>
              </a:lnSpc>
              <a:spcBef>
                <a:spcPts val="0"/>
              </a:spcBef>
              <a:spcAft>
                <a:spcPts val="0"/>
              </a:spcAft>
              <a:buClr>
                <a:schemeClr val="dk1"/>
              </a:buClr>
              <a:buSzPts val="1400"/>
              <a:buFont typeface="Arial"/>
              <a:buChar char="•"/>
            </a:pPr>
            <a:r>
              <a:rPr lang="en-US"/>
              <a:t>The caregiver will then help the person stand up.</a:t>
            </a:r>
            <a:endParaRPr/>
          </a:p>
        </p:txBody>
      </p:sp>
      <p:sp>
        <p:nvSpPr>
          <p:cNvPr id="364" name="Google Shape;3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Ruben</a:t>
            </a:r>
            <a:endParaRPr/>
          </a:p>
          <a:p>
            <a:pPr marL="0" lvl="0" indent="0" algn="l" rtl="0">
              <a:lnSpc>
                <a:spcPct val="115000"/>
              </a:lnSpc>
              <a:spcBef>
                <a:spcPts val="1200"/>
              </a:spcBef>
              <a:spcAft>
                <a:spcPts val="0"/>
              </a:spcAft>
              <a:buClr>
                <a:schemeClr val="dk1"/>
              </a:buClr>
              <a:buSzPts val="1100"/>
              <a:buFont typeface="Arial"/>
              <a:buNone/>
            </a:pPr>
            <a:r>
              <a:rPr lang="en-US"/>
              <a:t>This next one may work for someone who is unable to get into a crawling position.</a:t>
            </a:r>
            <a:endParaRPr/>
          </a:p>
          <a:p>
            <a:pPr marL="0" lvl="0" indent="0" algn="l" rtl="0">
              <a:lnSpc>
                <a:spcPct val="115000"/>
              </a:lnSpc>
              <a:spcBef>
                <a:spcPts val="1200"/>
              </a:spcBef>
              <a:spcAft>
                <a:spcPts val="0"/>
              </a:spcAft>
              <a:buClr>
                <a:schemeClr val="dk1"/>
              </a:buClr>
              <a:buSzPts val="1100"/>
              <a:buFont typeface="Arial"/>
              <a:buNone/>
            </a:pPr>
            <a:r>
              <a:rPr lang="en-US"/>
              <a:t>You will help the person to get into a seated position. Then the person will have to scoot back to nearby sofa or stable furniture. Once the person reaches the sofa, the person will use her arms and hands to push down on the floor to lift her buttocks  into the sofa or if a sofa cushion is available, she can use it as a half-way transition point to get into the sofa.</a:t>
            </a:r>
            <a:endParaRPr/>
          </a:p>
          <a:p>
            <a:pPr marL="0" lvl="0" indent="0" algn="l" rtl="0">
              <a:lnSpc>
                <a:spcPct val="100000"/>
              </a:lnSpc>
              <a:spcBef>
                <a:spcPts val="1200"/>
              </a:spcBef>
              <a:spcAft>
                <a:spcPts val="0"/>
              </a:spcAft>
              <a:buClr>
                <a:schemeClr val="dk1"/>
              </a:buClr>
              <a:buSzPts val="1400"/>
              <a:buFont typeface="Calibri"/>
              <a:buNone/>
            </a:pPr>
            <a:endParaRPr/>
          </a:p>
        </p:txBody>
      </p:sp>
      <p:sp>
        <p:nvSpPr>
          <p:cNvPr id="380" name="Google Shape;3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Ruben</a:t>
            </a:r>
            <a:endParaRPr dirty="0"/>
          </a:p>
          <a:p>
            <a:pPr marL="0" lvl="0" indent="0" algn="l" rtl="0">
              <a:lnSpc>
                <a:spcPct val="100000"/>
              </a:lnSpc>
              <a:spcBef>
                <a:spcPts val="0"/>
              </a:spcBef>
              <a:spcAft>
                <a:spcPts val="0"/>
              </a:spcAft>
              <a:buClr>
                <a:schemeClr val="dk1"/>
              </a:buClr>
              <a:buSzPts val="1400"/>
              <a:buFont typeface="Calibri"/>
              <a:buNone/>
            </a:pPr>
            <a:r>
              <a:rPr lang="en-US" dirty="0"/>
              <a:t>This is the 3rd technique called the hip hike. With this technique, , once  person has scooted back or crawled to a nearby sofa, </a:t>
            </a:r>
            <a:r>
              <a:rPr lang="en-US" dirty="0" err="1"/>
              <a:t>staircas</a:t>
            </a:r>
            <a:r>
              <a:rPr lang="en-US" dirty="0"/>
              <a:t> or a sturdy furniture   1) Reach their hand across their body, lean their head forward,  then push down on the hand that is on the floor and the elbow that is on the sofa while lifting their hips on top of the couch. If a pull-out mattress is available or a foot stool, they can use that as a halfway transition point  to get onto the couch.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So with this technique, you are using mostly your arm muscles, your triceps, and some of your knee and hip muscles to lift the hips on the couch.</a:t>
            </a:r>
            <a:endParaRPr dirty="0"/>
          </a:p>
        </p:txBody>
      </p:sp>
      <p:sp>
        <p:nvSpPr>
          <p:cNvPr id="388" name="Google Shape;3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Ruben and Malin</a:t>
            </a:r>
            <a:endParaRPr/>
          </a:p>
          <a:p>
            <a:pPr marL="0" lvl="0" indent="0" algn="l" rtl="0">
              <a:lnSpc>
                <a:spcPct val="100000"/>
              </a:lnSpc>
              <a:spcBef>
                <a:spcPts val="0"/>
              </a:spcBef>
              <a:spcAft>
                <a:spcPts val="0"/>
              </a:spcAft>
              <a:buClr>
                <a:schemeClr val="dk1"/>
              </a:buClr>
              <a:buSzPts val="1200"/>
              <a:buFont typeface="Calibri"/>
              <a:buNone/>
            </a:pPr>
            <a:r>
              <a:rPr lang="en-US"/>
              <a:t>Here are some of the equipment that may help with transfer and  mobility. </a:t>
            </a:r>
            <a:endParaRPr/>
          </a:p>
          <a:p>
            <a:pPr marL="457200" lvl="0" indent="-317500" algn="l" rtl="0">
              <a:lnSpc>
                <a:spcPct val="100000"/>
              </a:lnSpc>
              <a:spcBef>
                <a:spcPts val="0"/>
              </a:spcBef>
              <a:spcAft>
                <a:spcPts val="0"/>
              </a:spcAft>
              <a:buSzPts val="1400"/>
              <a:buChar char="●"/>
            </a:pPr>
            <a:r>
              <a:rPr lang="en-US"/>
              <a:t>You have this portable chair booster that you install under the chair legs that increases the seat height up to 4.5 inches so it helps with  getting up from the chair; two height positions - 4.5" and 3.75“  max wt limit 300 lbs</a:t>
            </a:r>
            <a:endParaRPr/>
          </a:p>
          <a:p>
            <a:pPr marL="457200" lvl="0" indent="-317500" algn="l" rtl="0">
              <a:lnSpc>
                <a:spcPct val="100000"/>
              </a:lnSpc>
              <a:spcBef>
                <a:spcPts val="0"/>
              </a:spcBef>
              <a:spcAft>
                <a:spcPts val="0"/>
              </a:spcAft>
              <a:buSzPts val="1400"/>
              <a:buChar char="●"/>
            </a:pPr>
            <a:r>
              <a:rPr lang="en-US"/>
              <a:t>you also have this portable lifting seat that you place on a chair and provides you with gentle, safe lift without pushing you forward</a:t>
            </a:r>
            <a:endParaRPr/>
          </a:p>
          <a:p>
            <a:pPr marL="139700" lvl="0" indent="0" algn="l" rtl="0">
              <a:lnSpc>
                <a:spcPct val="100000"/>
              </a:lnSpc>
              <a:spcBef>
                <a:spcPts val="0"/>
              </a:spcBef>
              <a:spcAft>
                <a:spcPts val="0"/>
              </a:spcAft>
              <a:buSzPts val="1400"/>
              <a:buNone/>
            </a:pPr>
            <a:r>
              <a:rPr lang="en-US"/>
              <a:t>it comes with either gas spring version or an electric-powered version. </a:t>
            </a:r>
            <a:endParaRPr/>
          </a:p>
          <a:p>
            <a:pPr marL="457200" lvl="0" indent="-317500" algn="l" rtl="0">
              <a:lnSpc>
                <a:spcPct val="100000"/>
              </a:lnSpc>
              <a:spcBef>
                <a:spcPts val="0"/>
              </a:spcBef>
              <a:spcAft>
                <a:spcPts val="0"/>
              </a:spcAft>
              <a:buSzPts val="1400"/>
              <a:buChar char="●"/>
            </a:pPr>
            <a:r>
              <a:rPr lang="en-US"/>
              <a:t>There is also this extra-thick, foam seat cushion that you can use to boost the height of the seat to help with get up from chair much easier. </a:t>
            </a:r>
            <a:endParaRPr/>
          </a:p>
          <a:p>
            <a:pPr marL="457200" lvl="0" indent="-317500" algn="l" rtl="0">
              <a:lnSpc>
                <a:spcPct val="100000"/>
              </a:lnSpc>
              <a:spcBef>
                <a:spcPts val="0"/>
              </a:spcBef>
              <a:spcAft>
                <a:spcPts val="0"/>
              </a:spcAft>
              <a:buSzPts val="1400"/>
              <a:buChar char="●"/>
            </a:pPr>
            <a:r>
              <a:rPr lang="en-US"/>
              <a:t>Other equipment that we saw in the previous slides are the sliding board and this step ladder to assist with getting up from the floor.</a:t>
            </a:r>
            <a:endParaRPr/>
          </a:p>
        </p:txBody>
      </p:sp>
      <p:sp>
        <p:nvSpPr>
          <p:cNvPr id="409" name="Google Shape;409;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Ruben: Before we start, I want to mention this disclaimer…..</a:t>
            </a:r>
            <a:endParaRPr/>
          </a:p>
        </p:txBody>
      </p:sp>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t>Ruben</a:t>
            </a:r>
            <a:endParaRPr sz="1100"/>
          </a:p>
          <a:p>
            <a:pPr marL="171450" lvl="0" indent="-171450" algn="l" rtl="0">
              <a:lnSpc>
                <a:spcPct val="115000"/>
              </a:lnSpc>
              <a:spcBef>
                <a:spcPts val="0"/>
              </a:spcBef>
              <a:spcAft>
                <a:spcPts val="0"/>
              </a:spcAft>
              <a:buClr>
                <a:schemeClr val="dk1"/>
              </a:buClr>
              <a:buSzPts val="1100"/>
              <a:buFont typeface="Arial"/>
              <a:buChar char="•"/>
            </a:pPr>
            <a:r>
              <a:rPr lang="en-US" sz="1100"/>
              <a:t>This device is called the tram. I use it in the clinic for myositis patients. It is a battery operated patient lift that is capable of lifting a person , and because the device has wheels you can easily maneuver or and transfer the person from bed to a wheelchair. It is also capable of transferring a person from sitting to standing position. It can also assist with walking as long as the person does not buckle too much on their hips and knees when they stand up. </a:t>
            </a:r>
            <a:endParaRPr/>
          </a:p>
          <a:p>
            <a:pPr marL="171450" lvl="0" indent="-171450" algn="l" rtl="0">
              <a:lnSpc>
                <a:spcPct val="115000"/>
              </a:lnSpc>
              <a:spcBef>
                <a:spcPts val="0"/>
              </a:spcBef>
              <a:spcAft>
                <a:spcPts val="0"/>
              </a:spcAft>
              <a:buClr>
                <a:schemeClr val="dk1"/>
              </a:buClr>
              <a:buSzPts val="1100"/>
              <a:buFont typeface="Arial"/>
              <a:buChar char="•"/>
            </a:pPr>
            <a:r>
              <a:rPr lang="en-US" sz="1100"/>
              <a:t> The way it works is, you a have this set of pelvic support and harness that you around the person's thighs and pelvic area and a support that wraps around the upper body to give support. You push a button and the metal column in the front of the device goes up, lifting the person. One tier up and standing, if they are able to walk, I walk with them and I help them maneuver the device using the two handles on the front of the device.</a:t>
            </a:r>
            <a:endParaRPr sz="1100"/>
          </a:p>
          <a:p>
            <a:pPr marL="171450" lvl="0" indent="-171450" algn="l" rtl="0">
              <a:lnSpc>
                <a:spcPct val="115000"/>
              </a:lnSpc>
              <a:spcBef>
                <a:spcPts val="0"/>
              </a:spcBef>
              <a:spcAft>
                <a:spcPts val="0"/>
              </a:spcAft>
              <a:buClr>
                <a:schemeClr val="dk1"/>
              </a:buClr>
              <a:buSzPts val="1100"/>
              <a:buFont typeface="Arial"/>
              <a:buChar char="•"/>
            </a:pPr>
            <a:r>
              <a:rPr lang="en-US" sz="1100"/>
              <a:t>Ask your PT if you appropriate to use tis device.</a:t>
            </a:r>
            <a:endParaRPr/>
          </a:p>
          <a:p>
            <a:pPr marL="171450" lvl="0" indent="-101600" algn="l" rtl="0">
              <a:lnSpc>
                <a:spcPct val="115000"/>
              </a:lnSpc>
              <a:spcBef>
                <a:spcPts val="0"/>
              </a:spcBef>
              <a:spcAft>
                <a:spcPts val="0"/>
              </a:spcAft>
              <a:buClr>
                <a:schemeClr val="dk1"/>
              </a:buClr>
              <a:buSzPts val="1100"/>
              <a:buFont typeface="Arial"/>
              <a:buNone/>
            </a:pPr>
            <a:endParaRPr sz="1100"/>
          </a:p>
          <a:p>
            <a:pPr marL="171450" lvl="0" indent="-171450" algn="l" rtl="0">
              <a:lnSpc>
                <a:spcPct val="115000"/>
              </a:lnSpc>
              <a:spcBef>
                <a:spcPts val="0"/>
              </a:spcBef>
              <a:spcAft>
                <a:spcPts val="0"/>
              </a:spcAft>
              <a:buClr>
                <a:schemeClr val="dk1"/>
              </a:buClr>
              <a:buSzPts val="1100"/>
              <a:buFont typeface="Arial"/>
              <a:buChar char="•"/>
            </a:pPr>
            <a:r>
              <a:rPr lang="en-US"/>
              <a:t>An ultralight compact frame that’s easy to maneuver in tight spaces </a:t>
            </a:r>
            <a:endParaRPr/>
          </a:p>
          <a:p>
            <a:pPr marL="0" lvl="0" indent="0" algn="l" rtl="0">
              <a:lnSpc>
                <a:spcPct val="100000"/>
              </a:lnSpc>
              <a:spcBef>
                <a:spcPts val="0"/>
              </a:spcBef>
              <a:spcAft>
                <a:spcPts val="0"/>
              </a:spcAft>
              <a:buClr>
                <a:schemeClr val="dk1"/>
              </a:buClr>
              <a:buSzPts val="1400"/>
              <a:buFont typeface="Calibri"/>
              <a:buNone/>
            </a:pPr>
            <a:r>
              <a:rPr lang="en-US"/>
              <a:t>350-pound weight capacity and a powerful battery drive that can deliver over 70 lifts on a single charge </a:t>
            </a:r>
            <a:endParaRPr/>
          </a:p>
        </p:txBody>
      </p:sp>
      <p:sp>
        <p:nvSpPr>
          <p:cNvPr id="433" name="Google Shape;4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1" name="Google Shape;45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pPr>
            <a:endParaRPr/>
          </a:p>
        </p:txBody>
      </p:sp>
      <p:sp>
        <p:nvSpPr>
          <p:cNvPr id="457" name="Google Shape;457;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9646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endParaRPr/>
          </a:p>
        </p:txBody>
      </p:sp>
      <p:sp>
        <p:nvSpPr>
          <p:cNvPr id="464" name="Google Shape;464;p36: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a:pPr algn="r">
                <a:buSzPts val="1200"/>
              </a:pPr>
              <a:t>35</a:t>
            </a:fld>
            <a:endParaRPr/>
          </a:p>
        </p:txBody>
      </p:sp>
    </p:spTree>
    <p:extLst>
      <p:ext uri="{BB962C8B-B14F-4D97-AF65-F5344CB8AC3E}">
        <p14:creationId xmlns:p14="http://schemas.microsoft.com/office/powerpoint/2010/main" val="169767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Malin</a:t>
            </a:r>
            <a:endParaRPr/>
          </a:p>
          <a:p>
            <a:pPr marL="171450" lvl="0" indent="-171450" algn="l" rtl="0">
              <a:lnSpc>
                <a:spcPct val="100000"/>
              </a:lnSpc>
              <a:spcBef>
                <a:spcPts val="0"/>
              </a:spcBef>
              <a:spcAft>
                <a:spcPts val="0"/>
              </a:spcAft>
              <a:buClr>
                <a:schemeClr val="dk1"/>
              </a:buClr>
              <a:buSzPts val="1400"/>
              <a:buFont typeface="Arial"/>
              <a:buChar char="•"/>
            </a:pPr>
            <a:r>
              <a:rPr lang="en-US"/>
              <a:t>These are the topics that we will cover for this session. This session is about educating the caregivers on moving their loved-ones safely.</a:t>
            </a:r>
            <a:endParaRPr/>
          </a:p>
          <a:p>
            <a:pPr marL="171450" lvl="0" indent="-171450" algn="l" rtl="0">
              <a:lnSpc>
                <a:spcPct val="100000"/>
              </a:lnSpc>
              <a:spcBef>
                <a:spcPts val="0"/>
              </a:spcBef>
              <a:spcAft>
                <a:spcPts val="0"/>
              </a:spcAft>
              <a:buClr>
                <a:schemeClr val="dk1"/>
              </a:buClr>
              <a:buSzPts val="1400"/>
              <a:buFont typeface="Arial"/>
              <a:buChar char="•"/>
            </a:pPr>
            <a:r>
              <a:rPr lang="en-US"/>
              <a:t>Since caregiving involves  physically demanding tasks, we will talk about    how to be a healthy caregiver.</a:t>
            </a:r>
            <a:endParaRPr/>
          </a:p>
          <a:p>
            <a:pPr marL="171450" lvl="0" indent="-171450" algn="l" rtl="0">
              <a:lnSpc>
                <a:spcPct val="100000"/>
              </a:lnSpc>
              <a:spcBef>
                <a:spcPts val="0"/>
              </a:spcBef>
              <a:spcAft>
                <a:spcPts val="0"/>
              </a:spcAft>
              <a:buClr>
                <a:schemeClr val="dk1"/>
              </a:buClr>
              <a:buSzPts val="1400"/>
              <a:buFont typeface="Arial"/>
              <a:buChar char="•"/>
            </a:pPr>
            <a:r>
              <a:rPr lang="en-US"/>
              <a:t>We will about what proper body mechanics is and how to use correct body mechanics when lifting and transferring your loved ones.</a:t>
            </a:r>
            <a:endParaRPr/>
          </a:p>
          <a:p>
            <a:pPr marL="171450" lvl="0" indent="-171450" algn="l" rtl="0">
              <a:lnSpc>
                <a:spcPct val="100000"/>
              </a:lnSpc>
              <a:spcBef>
                <a:spcPts val="0"/>
              </a:spcBef>
              <a:spcAft>
                <a:spcPts val="0"/>
              </a:spcAft>
              <a:buClr>
                <a:schemeClr val="dk1"/>
              </a:buClr>
              <a:buSzPts val="1400"/>
              <a:buFont typeface="Arial"/>
              <a:buChar char="•"/>
            </a:pPr>
            <a:r>
              <a:rPr lang="en-US"/>
              <a:t>WE will also show you different transfer and bed mobility techniques, w/c positioning, and different ways of getting up from the floor</a:t>
            </a:r>
            <a:endParaRPr/>
          </a:p>
          <a:p>
            <a:pPr marL="171450" lvl="0" indent="-171450" algn="l" rtl="0">
              <a:lnSpc>
                <a:spcPct val="100000"/>
              </a:lnSpc>
              <a:spcBef>
                <a:spcPts val="0"/>
              </a:spcBef>
              <a:spcAft>
                <a:spcPts val="0"/>
              </a:spcAft>
              <a:buClr>
                <a:schemeClr val="dk1"/>
              </a:buClr>
              <a:buSzPts val="1400"/>
              <a:buFont typeface="Arial"/>
              <a:buChar char="•"/>
            </a:pPr>
            <a:r>
              <a:rPr lang="en-US"/>
              <a:t>At the end,     we will cover different transfer and mobility equipment that can assist caregivers with transfers</a:t>
            </a:r>
            <a:endParaRPr/>
          </a:p>
        </p:txBody>
      </p:sp>
      <p:sp>
        <p:nvSpPr>
          <p:cNvPr id="164" name="Google Shape;16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a:t>malin</a:t>
            </a:r>
            <a:endParaRPr/>
          </a:p>
          <a:p>
            <a:pPr marL="171450" lvl="0" indent="-171450" algn="l" rtl="0">
              <a:lnSpc>
                <a:spcPct val="115000"/>
              </a:lnSpc>
              <a:spcBef>
                <a:spcPts val="1200"/>
              </a:spcBef>
              <a:spcAft>
                <a:spcPts val="0"/>
              </a:spcAft>
              <a:buClr>
                <a:schemeClr val="dk1"/>
              </a:buClr>
              <a:buSzPts val="1100"/>
              <a:buFont typeface="Arial"/>
              <a:buChar char="•"/>
            </a:pPr>
            <a:r>
              <a:rPr lang="en-US"/>
              <a:t>Caregiving can be physically and emotionally demanding. It can put a great deal of strain on your physical and mental health. So we want you to be a healthy caregiver. As caregiver, you may find yourself with so many responsibilities that you neglect taking good care of yourself. The best thing you can do for the person you are caring for is to stay physically and emotionally healthy. When your needs are taken care of, the person you care for will benefit, too.</a:t>
            </a:r>
            <a:endParaRPr/>
          </a:p>
          <a:p>
            <a:pPr marL="171450" lvl="0" indent="-171450" algn="l" rtl="0">
              <a:lnSpc>
                <a:spcPct val="115000"/>
              </a:lnSpc>
              <a:spcBef>
                <a:spcPts val="1200"/>
              </a:spcBef>
              <a:spcAft>
                <a:spcPts val="0"/>
              </a:spcAft>
              <a:buClr>
                <a:schemeClr val="dk1"/>
              </a:buClr>
              <a:buSzPts val="1100"/>
              <a:buFont typeface="Arial"/>
              <a:buChar char="•"/>
            </a:pPr>
            <a:r>
              <a:rPr lang="en-US"/>
              <a:t>Be strong and stay fit. I know that you juggle many roles and you do as much as you can, but take the time every day for a physical activity you enjoy. It can be as simple as spending 10 minutes walking around the neighborhood, or working on your lawn. Moderate-intensity activities-even in small increments-can boost your energy level, reduces stress, helps you maintain a healthy weight, and can help you keep your blood pressure and cholesterol at heart-healthy levels.</a:t>
            </a:r>
            <a:endParaRPr/>
          </a:p>
          <a:p>
            <a:pPr marL="171450" lvl="0" indent="-171450" algn="l" rtl="0">
              <a:lnSpc>
                <a:spcPct val="115000"/>
              </a:lnSpc>
              <a:spcBef>
                <a:spcPts val="1200"/>
              </a:spcBef>
              <a:spcAft>
                <a:spcPts val="0"/>
              </a:spcAft>
              <a:buClr>
                <a:schemeClr val="dk1"/>
              </a:buClr>
              <a:buSzPts val="1100"/>
              <a:buFont typeface="Arial"/>
              <a:buChar char="•"/>
            </a:pPr>
            <a:r>
              <a:rPr lang="en-US"/>
              <a:t>Eat well. A healthy diet will give you more energy and help prevent other health problems, too. If you have to “eat on the run” (which can certainly happen), try to choose nutritious snacks.</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171450" lvl="0" indent="-171450" algn="l" rtl="0">
              <a:lnSpc>
                <a:spcPct val="115000"/>
              </a:lnSpc>
              <a:spcBef>
                <a:spcPts val="1200"/>
              </a:spcBef>
              <a:spcAft>
                <a:spcPts val="0"/>
              </a:spcAft>
              <a:buClr>
                <a:schemeClr val="dk1"/>
              </a:buClr>
              <a:buSzPts val="1100"/>
              <a:buFont typeface="Arial"/>
              <a:buChar char="•"/>
            </a:pPr>
            <a:r>
              <a:rPr lang="en-US"/>
              <a:t>Keep up your emotional energy…Finding strength as a caregiver means more than staying strong physically but also mentally and spritually. Yes, it's important to take care of your body, since you may need to bend, lift, and do other physical tasks but Personal strength is just as important.  </a:t>
            </a:r>
            <a:endParaRPr/>
          </a:p>
          <a:p>
            <a:pPr marL="171450" lvl="0" indent="-171450" algn="l" rtl="0">
              <a:lnSpc>
                <a:spcPct val="115000"/>
              </a:lnSpc>
              <a:spcBef>
                <a:spcPts val="1200"/>
              </a:spcBef>
              <a:spcAft>
                <a:spcPts val="0"/>
              </a:spcAft>
              <a:buClr>
                <a:schemeClr val="dk1"/>
              </a:buClr>
              <a:buSzPts val="1400"/>
              <a:buFont typeface="Arial"/>
              <a:buChar char="•"/>
            </a:pPr>
            <a:r>
              <a:rPr lang="en-US"/>
              <a:t>The stresses and strains of providing care to a loved one may take a considerable toll on back. So Take care of your back…. It is important for caregiver to learn and apply proper body mechanics when lifting, transferring or even when helping to re-position a loved one. We will talk about body mechanics in the upcoming slides.</a:t>
            </a: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ruben:</a:t>
            </a:r>
            <a:endParaRPr/>
          </a:p>
          <a:p>
            <a:pPr marL="0" lvl="0" indent="0" algn="l" rtl="0">
              <a:lnSpc>
                <a:spcPct val="100000"/>
              </a:lnSpc>
              <a:spcBef>
                <a:spcPts val="0"/>
              </a:spcBef>
              <a:spcAft>
                <a:spcPts val="0"/>
              </a:spcAft>
              <a:buClr>
                <a:schemeClr val="dk1"/>
              </a:buClr>
              <a:buSzPts val="1400"/>
              <a:buFont typeface="Calibri"/>
              <a:buNone/>
            </a:pPr>
            <a:r>
              <a:rPr lang="en-US"/>
              <a:t>Because of the physical demand of caregiving, it is important to  Have your own strengthening program that works for you and that you enjoy!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It should be easy to do at home, and should target specific muscle groups such as your core, the abdominal muscles, the gluteals, the thigh muscles, the shoulder and upper arm muscles. These are the muscles that you primarily use when you bend, lift, and when transferring your loved ones.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To be effective, the exercise program must be done regularly , at least twice a week with a day of rest in between. Start with low-intensity, high-repetitions exercise with gradual progression.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Do not forget to stretch. As I mentioned, focus on your core muscle groups. These are the muscles that will help protect your back as you perform your caregiving tasks.</a:t>
            </a: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473892"/>
            <a:ext cx="5486400" cy="3660458"/>
          </a:xfrm>
          <a:prstGeom prst="rect">
            <a:avLst/>
          </a:prstGeom>
          <a:noFill/>
          <a:ln>
            <a:noFill/>
          </a:ln>
        </p:spPr>
        <p:txBody>
          <a:bodyPr spcFirstLastPara="1" wrap="square" lIns="93162" tIns="46568" rIns="93162" bIns="46568" anchor="t" anchorCtr="0">
            <a:noAutofit/>
          </a:bodyPr>
          <a:lstStyle/>
          <a:p>
            <a:pPr marL="0" indent="0">
              <a:buClr>
                <a:schemeClr val="dk1"/>
              </a:buClr>
            </a:pPr>
            <a:r>
              <a:rPr lang="en-US" dirty="0" err="1"/>
              <a:t>ruben</a:t>
            </a:r>
            <a:r>
              <a:rPr lang="en-US" dirty="0"/>
              <a:t>:</a:t>
            </a:r>
            <a:endParaRPr dirty="0"/>
          </a:p>
          <a:p>
            <a:pPr marL="174708" indent="-174708">
              <a:buClr>
                <a:schemeClr val="dk1"/>
              </a:buClr>
              <a:buFont typeface="Arial"/>
              <a:buChar char="•"/>
            </a:pPr>
            <a:r>
              <a:rPr lang="en-US" dirty="0"/>
              <a:t>In addition to a  strengthening program, it is also important to incorporate aerobic exercise in your exercise routine, This can be as simple as walking in the neighborhood, working in the yard, or attending a Zumba  class or a spinning class. It should be fun and </a:t>
            </a:r>
            <a:r>
              <a:rPr lang="en-US" dirty="0" smtClean="0"/>
              <a:t>it should</a:t>
            </a:r>
            <a:r>
              <a:rPr lang="en-US" baseline="0" dirty="0" smtClean="0"/>
              <a:t> be </a:t>
            </a:r>
            <a:r>
              <a:rPr lang="en-US" dirty="0" smtClean="0"/>
              <a:t>something that you </a:t>
            </a:r>
            <a:r>
              <a:rPr lang="en-US" dirty="0"/>
              <a:t>enjoy doing. </a:t>
            </a:r>
            <a:endParaRPr dirty="0"/>
          </a:p>
          <a:p>
            <a:pPr marL="0" indent="0">
              <a:buClr>
                <a:schemeClr val="dk1"/>
              </a:buClr>
            </a:pPr>
            <a:endParaRPr dirty="0"/>
          </a:p>
          <a:p>
            <a:pPr marL="174708" indent="-174708">
              <a:buClr>
                <a:schemeClr val="dk1"/>
              </a:buClr>
              <a:buFont typeface="Arial"/>
              <a:buChar char="•"/>
            </a:pPr>
            <a:r>
              <a:rPr lang="en-US" dirty="0"/>
              <a:t>How long should you exercise? </a:t>
            </a:r>
            <a:r>
              <a:rPr lang="en-US" dirty="0" smtClean="0"/>
              <a:t>According to the U.S. Department of Health and Human</a:t>
            </a:r>
          </a:p>
          <a:p>
            <a:pPr marL="174708" indent="-174708">
              <a:buClr>
                <a:schemeClr val="dk1"/>
              </a:buClr>
              <a:buFont typeface="Arial"/>
              <a:buChar char="•"/>
            </a:pPr>
            <a:r>
              <a:rPr lang="en-US" dirty="0" smtClean="0"/>
              <a:t>Services (HHS)</a:t>
            </a:r>
            <a:r>
              <a:rPr lang="en-US" baseline="0" dirty="0" smtClean="0"/>
              <a:t> 2008 Physical Activity Guidelines:  </a:t>
            </a:r>
            <a:r>
              <a:rPr lang="en-US" dirty="0" smtClean="0"/>
              <a:t>At </a:t>
            </a:r>
            <a:r>
              <a:rPr lang="en-US" dirty="0"/>
              <a:t>least 30 minutes </a:t>
            </a:r>
            <a:r>
              <a:rPr lang="en-US" dirty="0" smtClean="0"/>
              <a:t> at least twice a week. </a:t>
            </a:r>
          </a:p>
          <a:p>
            <a:pPr marL="174708" indent="-174708">
              <a:buClr>
                <a:schemeClr val="dk1"/>
              </a:buClr>
              <a:buFont typeface="Arial"/>
              <a:buChar char="•"/>
            </a:pPr>
            <a:endParaRPr lang="en-US" dirty="0" smtClean="0"/>
          </a:p>
          <a:p>
            <a:pPr marL="174708" indent="-174708">
              <a:buClr>
                <a:schemeClr val="dk1"/>
              </a:buClr>
              <a:buFont typeface="Arial"/>
              <a:buChar char="•"/>
            </a:pPr>
            <a:r>
              <a:rPr lang="en-US" dirty="0" smtClean="0"/>
              <a:t>How</a:t>
            </a:r>
            <a:r>
              <a:rPr lang="en-US" baseline="0" dirty="0" smtClean="0"/>
              <a:t> hard should you exercise? According to the guidelines, At least 30 minutes of accumulated moderate intensity physical activity. </a:t>
            </a:r>
          </a:p>
          <a:p>
            <a:pPr marL="174708" indent="-174708">
              <a:buClr>
                <a:schemeClr val="dk1"/>
              </a:buClr>
              <a:buFont typeface="Arial"/>
              <a:buChar char="•"/>
            </a:pPr>
            <a:r>
              <a:rPr lang="en-US" dirty="0" smtClean="0"/>
              <a:t>The</a:t>
            </a:r>
            <a:r>
              <a:rPr lang="en-US" baseline="0" dirty="0" smtClean="0"/>
              <a:t> exercise or physical activity need not be continuous, it can be accumulated</a:t>
            </a:r>
            <a:endParaRPr dirty="0"/>
          </a:p>
          <a:p>
            <a:pPr marL="174708" indent="-174708">
              <a:buClr>
                <a:schemeClr val="dk1"/>
              </a:buClr>
              <a:buFont typeface="Arial"/>
              <a:buChar char="•"/>
            </a:pPr>
            <a:r>
              <a:rPr lang="en-US" dirty="0"/>
              <a:t> "Accumulated" means you can do it in shorter bouts throughout the day (for example, 10- or 15-minute intervals throughout the day), </a:t>
            </a:r>
            <a:endParaRPr dirty="0"/>
          </a:p>
          <a:p>
            <a:pPr marL="174708" indent="-174708">
              <a:buClr>
                <a:schemeClr val="dk1"/>
              </a:buClr>
              <a:buFont typeface="Arial"/>
              <a:buChar char="•"/>
            </a:pPr>
            <a:r>
              <a:rPr lang="en-US" dirty="0"/>
              <a:t>and "moderate intensity" means </a:t>
            </a:r>
            <a:r>
              <a:rPr lang="en-US" dirty="0" smtClean="0"/>
              <a:t>that you </a:t>
            </a:r>
            <a:r>
              <a:rPr lang="en-US" dirty="0"/>
              <a:t>feel warm and slightly out of breath when you do it. </a:t>
            </a:r>
            <a:endParaRPr dirty="0"/>
          </a:p>
          <a:p>
            <a:pPr marL="174708" indent="-84118">
              <a:buClr>
                <a:schemeClr val="dk1"/>
              </a:buClr>
            </a:pPr>
            <a:endParaRPr dirty="0"/>
          </a:p>
          <a:p>
            <a:pPr marL="174708" indent="-174708">
              <a:buClr>
                <a:schemeClr val="dk1"/>
              </a:buClr>
              <a:buFont typeface="Arial"/>
              <a:buChar char="•"/>
            </a:pPr>
            <a:r>
              <a:rPr lang="en-US" dirty="0"/>
              <a:t>A simple way to </a:t>
            </a:r>
            <a:r>
              <a:rPr lang="en-US" dirty="0" smtClean="0"/>
              <a:t>monitor</a:t>
            </a:r>
            <a:r>
              <a:rPr lang="en-US" baseline="0" dirty="0" smtClean="0"/>
              <a:t> </a:t>
            </a:r>
            <a:r>
              <a:rPr lang="en-US" dirty="0" smtClean="0"/>
              <a:t>how </a:t>
            </a:r>
            <a:r>
              <a:rPr lang="en-US" dirty="0"/>
              <a:t>hard the exercise </a:t>
            </a:r>
            <a:r>
              <a:rPr lang="en-US" dirty="0" smtClean="0"/>
              <a:t>is…  </a:t>
            </a:r>
            <a:r>
              <a:rPr lang="en-US" dirty="0"/>
              <a:t>is to use the talk test.</a:t>
            </a:r>
            <a:endParaRPr dirty="0"/>
          </a:p>
          <a:p>
            <a:pPr marL="174708" indent="-84118">
              <a:buClr>
                <a:schemeClr val="dk1"/>
              </a:buClr>
            </a:pPr>
            <a:endParaRPr dirty="0"/>
          </a:p>
          <a:p>
            <a:pPr marL="174708" indent="-174708">
              <a:buClr>
                <a:schemeClr val="dk1"/>
              </a:buClr>
              <a:buFont typeface="Arial"/>
              <a:buChar char="•"/>
            </a:pPr>
            <a:r>
              <a:rPr lang="en-US" dirty="0"/>
              <a:t> </a:t>
            </a:r>
            <a:r>
              <a:rPr lang="en-US" dirty="0">
                <a:solidFill>
                  <a:srgbClr val="222222"/>
                </a:solidFill>
                <a:highlight>
                  <a:srgbClr val="FFFFFF"/>
                </a:highlight>
                <a:latin typeface="Roboto"/>
                <a:ea typeface="Roboto"/>
                <a:cs typeface="Roboto"/>
                <a:sym typeface="Roboto"/>
              </a:rPr>
              <a:t>In general, if you're doing a moderate-level </a:t>
            </a:r>
            <a:r>
              <a:rPr lang="en-US" dirty="0" smtClean="0">
                <a:solidFill>
                  <a:srgbClr val="222222"/>
                </a:solidFill>
                <a:highlight>
                  <a:srgbClr val="FFFFFF"/>
                </a:highlight>
                <a:latin typeface="Roboto"/>
                <a:ea typeface="Roboto"/>
                <a:cs typeface="Roboto"/>
                <a:sym typeface="Roboto"/>
              </a:rPr>
              <a:t>exercise </a:t>
            </a:r>
            <a:r>
              <a:rPr lang="en-US" dirty="0">
                <a:solidFill>
                  <a:srgbClr val="222222"/>
                </a:solidFill>
                <a:highlight>
                  <a:srgbClr val="FFFFFF"/>
                </a:highlight>
                <a:latin typeface="Roboto"/>
                <a:ea typeface="Roboto"/>
                <a:cs typeface="Roboto"/>
                <a:sym typeface="Roboto"/>
              </a:rPr>
              <a:t>you should be able to talk, but not sing, during the activity. If you're doing a </a:t>
            </a:r>
            <a:r>
              <a:rPr lang="en-US" dirty="0" smtClean="0">
                <a:solidFill>
                  <a:srgbClr val="222222"/>
                </a:solidFill>
                <a:highlight>
                  <a:srgbClr val="FFFFFF"/>
                </a:highlight>
                <a:latin typeface="Roboto"/>
                <a:ea typeface="Roboto"/>
                <a:cs typeface="Roboto"/>
                <a:sym typeface="Roboto"/>
              </a:rPr>
              <a:t>vigorous-level </a:t>
            </a:r>
            <a:r>
              <a:rPr lang="en-US" dirty="0">
                <a:solidFill>
                  <a:srgbClr val="222222"/>
                </a:solidFill>
                <a:highlight>
                  <a:srgbClr val="FFFFFF"/>
                </a:highlight>
                <a:latin typeface="Roboto"/>
                <a:ea typeface="Roboto"/>
                <a:cs typeface="Roboto"/>
                <a:sym typeface="Roboto"/>
              </a:rPr>
              <a:t>exercise, you will not be able to say more than a few words without pausing for a breath.</a:t>
            </a:r>
            <a:r>
              <a:rPr lang="en-US" sz="900" dirty="0">
                <a:solidFill>
                  <a:srgbClr val="777777"/>
                </a:solidFill>
                <a:highlight>
                  <a:srgbClr val="FFFFFF"/>
                </a:highlight>
                <a:latin typeface="Roboto"/>
                <a:ea typeface="Roboto"/>
                <a:cs typeface="Roboto"/>
                <a:sym typeface="Roboto"/>
              </a:rPr>
              <a:t> </a:t>
            </a:r>
            <a:endParaRPr dirty="0"/>
          </a:p>
        </p:txBody>
      </p:sp>
      <p:sp>
        <p:nvSpPr>
          <p:cNvPr id="186" name="Google Shape;186;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499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Malin</a:t>
            </a:r>
            <a:endParaRPr/>
          </a:p>
          <a:p>
            <a:pPr marL="171450" lvl="0" indent="-171450" algn="l" rtl="0">
              <a:lnSpc>
                <a:spcPct val="100000"/>
              </a:lnSpc>
              <a:spcBef>
                <a:spcPts val="0"/>
              </a:spcBef>
              <a:spcAft>
                <a:spcPts val="0"/>
              </a:spcAft>
              <a:buClr>
                <a:schemeClr val="dk1"/>
              </a:buClr>
              <a:buSzPts val="1400"/>
              <a:buFont typeface="Arial"/>
              <a:buChar char="•"/>
            </a:pPr>
            <a:r>
              <a:rPr lang="en-US"/>
              <a:t>Why is it important to keep healthy?</a:t>
            </a:r>
            <a:endParaRPr/>
          </a:p>
          <a:p>
            <a:pPr marL="171450" lvl="0" indent="-171450" algn="l" rtl="0">
              <a:lnSpc>
                <a:spcPct val="100000"/>
              </a:lnSpc>
              <a:spcBef>
                <a:spcPts val="0"/>
              </a:spcBef>
              <a:spcAft>
                <a:spcPts val="0"/>
              </a:spcAft>
              <a:buClr>
                <a:schemeClr val="dk1"/>
              </a:buClr>
              <a:buSzPts val="1400"/>
              <a:buFont typeface="Arial"/>
              <a:buChar char="•"/>
            </a:pPr>
            <a:r>
              <a:rPr lang="en-US"/>
              <a:t>Studies have shown caregivers are at increased risk of experiencing musculoskeletal symptoms and injury. The incidence of low back pain was higher among caregivers compared to their peers of the same age and health conditions. </a:t>
            </a:r>
            <a:endParaRPr/>
          </a:p>
          <a:p>
            <a:pPr marL="171450" lvl="0" indent="-171450" algn="l" rtl="0">
              <a:lnSpc>
                <a:spcPct val="100000"/>
              </a:lnSpc>
              <a:spcBef>
                <a:spcPts val="0"/>
              </a:spcBef>
              <a:spcAft>
                <a:spcPts val="0"/>
              </a:spcAft>
              <a:buClr>
                <a:schemeClr val="dk1"/>
              </a:buClr>
              <a:buSzPts val="1400"/>
              <a:buFont typeface="Arial"/>
              <a:buChar char="•"/>
            </a:pPr>
            <a:r>
              <a:rPr lang="en-US"/>
              <a:t>Transfers, lifting, and patient repositioning are the most common tasks associated with musculoskeletal injury particularly  back injury.. </a:t>
            </a:r>
            <a:endParaRPr/>
          </a:p>
          <a:p>
            <a:pPr marL="171450" lvl="0" indent="-171450" algn="l" rtl="0">
              <a:lnSpc>
                <a:spcPct val="100000"/>
              </a:lnSpc>
              <a:spcBef>
                <a:spcPts val="0"/>
              </a:spcBef>
              <a:spcAft>
                <a:spcPts val="0"/>
              </a:spcAft>
              <a:buClr>
                <a:schemeClr val="dk1"/>
              </a:buClr>
              <a:buSzPts val="1400"/>
              <a:buFont typeface="Arial"/>
              <a:buChar char="•"/>
            </a:pPr>
            <a:r>
              <a:rPr lang="en-US"/>
              <a:t>The most common causes of back injury are lifting a heavy object incorrectly</a:t>
            </a:r>
            <a:endParaRPr/>
          </a:p>
          <a:p>
            <a:pPr marL="621665" lvl="1" indent="-177800" algn="l" rtl="0">
              <a:lnSpc>
                <a:spcPct val="100000"/>
              </a:lnSpc>
              <a:spcBef>
                <a:spcPts val="324"/>
              </a:spcBef>
              <a:spcAft>
                <a:spcPts val="0"/>
              </a:spcAft>
              <a:buClr>
                <a:schemeClr val="accent1"/>
              </a:buClr>
              <a:buSzPts val="1200"/>
              <a:buFont typeface="Calibri"/>
              <a:buChar char="◦"/>
            </a:pPr>
            <a:r>
              <a:rPr lang="en-US"/>
              <a:t> Twisting the spine while lifting </a:t>
            </a:r>
            <a:endParaRPr/>
          </a:p>
          <a:p>
            <a:pPr marL="621665" lvl="1" indent="-177800" algn="l" rtl="0">
              <a:lnSpc>
                <a:spcPct val="100000"/>
              </a:lnSpc>
              <a:spcBef>
                <a:spcPts val="324"/>
              </a:spcBef>
              <a:spcAft>
                <a:spcPts val="0"/>
              </a:spcAft>
              <a:buClr>
                <a:schemeClr val="accent1"/>
              </a:buClr>
              <a:buSzPts val="1200"/>
              <a:buFont typeface="Calibri"/>
              <a:buChar char="◦"/>
            </a:pPr>
            <a:r>
              <a:rPr lang="en-US"/>
              <a:t> Sudden, jerky movements while lifting </a:t>
            </a:r>
            <a:endParaRPr/>
          </a:p>
          <a:p>
            <a:pPr marL="621665" lvl="1" indent="-177800" algn="l" rtl="0">
              <a:lnSpc>
                <a:spcPct val="100000"/>
              </a:lnSpc>
              <a:spcBef>
                <a:spcPts val="324"/>
              </a:spcBef>
              <a:spcAft>
                <a:spcPts val="0"/>
              </a:spcAft>
              <a:buClr>
                <a:schemeClr val="accent1"/>
              </a:buClr>
              <a:buSzPts val="1200"/>
              <a:buFont typeface="Calibri"/>
              <a:buChar char="◦"/>
            </a:pPr>
            <a:r>
              <a:rPr lang="en-US"/>
              <a:t> Poor posture or poor body mechanics over time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Unlike nurses and PTs/OTs who have formal training on how to move patients safely,</a:t>
            </a:r>
            <a:r>
              <a:rPr lang="en-US" sz="1100">
                <a:latin typeface="Times New Roman"/>
                <a:ea typeface="Times New Roman"/>
                <a:cs typeface="Times New Roman"/>
                <a:sym typeface="Times New Roman"/>
              </a:rPr>
              <a:t> </a:t>
            </a:r>
            <a:r>
              <a:rPr lang="en-US"/>
              <a:t>most caregivers are non-professional which do not have the  knowledge of back safety and lifting techniques. These may be a leading cause of LBP</a:t>
            </a:r>
            <a:r>
              <a:rPr lang="en-US">
                <a:solidFill>
                  <a:srgbClr val="C1504D"/>
                </a:solidFill>
              </a:rPr>
              <a: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 Studies have shown that there is a significant correlation between low back pain and level, severity and duration of injury. </a:t>
            </a:r>
            <a:endParaRPr/>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Ruben</a:t>
            </a:r>
            <a:endParaRPr/>
          </a:p>
          <a:p>
            <a:pPr marL="171450" lvl="0" indent="-171450" algn="l" rtl="0">
              <a:lnSpc>
                <a:spcPct val="100000"/>
              </a:lnSpc>
              <a:spcBef>
                <a:spcPts val="0"/>
              </a:spcBef>
              <a:spcAft>
                <a:spcPts val="0"/>
              </a:spcAft>
              <a:buClr>
                <a:schemeClr val="dk1"/>
              </a:buClr>
              <a:buSzPts val="1400"/>
              <a:buFont typeface="Arial"/>
              <a:buChar char="•"/>
            </a:pPr>
            <a:r>
              <a:rPr lang="en-US"/>
              <a:t>So in order to minimize the risk of back injury, practice good body mechanics. </a:t>
            </a:r>
            <a:endParaRPr/>
          </a:p>
          <a:p>
            <a:pPr marL="171450" lvl="0" indent="-171450" algn="l" rtl="0">
              <a:lnSpc>
                <a:spcPct val="100000"/>
              </a:lnSpc>
              <a:spcBef>
                <a:spcPts val="0"/>
              </a:spcBef>
              <a:spcAft>
                <a:spcPts val="0"/>
              </a:spcAft>
              <a:buClr>
                <a:schemeClr val="dk1"/>
              </a:buClr>
              <a:buSzPts val="1400"/>
              <a:buFont typeface="Arial"/>
              <a:buChar char="•"/>
            </a:pPr>
            <a:r>
              <a:rPr lang="en-US"/>
              <a:t>Good body mechanics means to  position your body so that you maintain the normal curves of your spine while lifting, transferring, or moving a person. </a:t>
            </a:r>
            <a:endParaRPr/>
          </a:p>
          <a:p>
            <a:pPr marL="171450" lvl="0" indent="-171450" algn="l" rtl="0">
              <a:lnSpc>
                <a:spcPct val="100000"/>
              </a:lnSpc>
              <a:spcBef>
                <a:spcPts val="0"/>
              </a:spcBef>
              <a:spcAft>
                <a:spcPts val="0"/>
              </a:spcAft>
              <a:buClr>
                <a:schemeClr val="dk1"/>
              </a:buClr>
              <a:buSzPts val="1400"/>
              <a:buFont typeface="Arial"/>
              <a:buChar char="•"/>
            </a:pPr>
            <a:r>
              <a:rPr lang="en-US"/>
              <a:t>As you can see in the picture of the spine, our spine is divided into different parts.. cervical, thoracic, lumbar, and sacral or pelvic area. </a:t>
            </a:r>
            <a:endParaRPr/>
          </a:p>
          <a:p>
            <a:pPr marL="171450" lvl="0" indent="-82550" algn="l" rtl="0">
              <a:lnSpc>
                <a:spcPct val="100000"/>
              </a:lnSpc>
              <a:spcBef>
                <a:spcPts val="0"/>
              </a:spcBef>
              <a:spcAft>
                <a:spcPts val="0"/>
              </a:spcAft>
              <a:buClr>
                <a:schemeClr val="dk1"/>
              </a:buClr>
              <a:buSzPts val="1400"/>
              <a:buFont typeface="Arial"/>
              <a:buNone/>
            </a:pPr>
            <a:endParaRPr/>
          </a:p>
          <a:p>
            <a:pPr marL="171450" lvl="0" indent="-171450" algn="l" rtl="0">
              <a:lnSpc>
                <a:spcPct val="100000"/>
              </a:lnSpc>
              <a:spcBef>
                <a:spcPts val="0"/>
              </a:spcBef>
              <a:spcAft>
                <a:spcPts val="0"/>
              </a:spcAft>
              <a:buClr>
                <a:schemeClr val="dk1"/>
              </a:buClr>
              <a:buSzPts val="1400"/>
              <a:buFont typeface="Arial"/>
              <a:buChar char="•"/>
            </a:pPr>
            <a:r>
              <a:rPr lang="en-US"/>
              <a:t>Each of this area has its own natural curve which is called the neutral spine… you have a c-curve in the neck, hump in th t-spine, another c-curve in the lumbar or lower back.. It is important to maintain this neutral spine position especially in the lumbar area as you lift by bending on your hips and knees instead on your back</a:t>
            </a:r>
            <a:endParaRPr/>
          </a:p>
          <a:p>
            <a:pPr marL="171450" lvl="0" indent="-171450" algn="l" rtl="0">
              <a:lnSpc>
                <a:spcPct val="100000"/>
              </a:lnSpc>
              <a:spcBef>
                <a:spcPts val="0"/>
              </a:spcBef>
              <a:spcAft>
                <a:spcPts val="0"/>
              </a:spcAft>
              <a:buClr>
                <a:schemeClr val="dk1"/>
              </a:buClr>
              <a:buSzPts val="1400"/>
              <a:buFont typeface="Arial"/>
              <a:buChar char="•"/>
            </a:pPr>
            <a:r>
              <a:rPr lang="en-US"/>
              <a:t>When you put your body in a neutral spine position, you minimizes the risk of back injury because the neutral spine position is the most stable position of your spine. </a:t>
            </a:r>
            <a:endParaRPr/>
          </a:p>
          <a:p>
            <a:pPr marL="0" lvl="0" indent="0" algn="l" rtl="0">
              <a:lnSpc>
                <a:spcPct val="100000"/>
              </a:lnSpc>
              <a:spcBef>
                <a:spcPts val="0"/>
              </a:spcBef>
              <a:spcAft>
                <a:spcPts val="0"/>
              </a:spcAft>
              <a:buClr>
                <a:schemeClr val="dk1"/>
              </a:buClr>
              <a:buSzPts val="1400"/>
              <a:buFont typeface="Calibri"/>
              <a:buNone/>
            </a:pPr>
            <a:r>
              <a:rPr lang="en-US"/>
              <a:t>So always remember to maintain the neutral spine position when you lift or a transfer a person.</a:t>
            </a:r>
            <a:endParaRPr/>
          </a:p>
          <a:p>
            <a:pPr marL="171450" lvl="0" indent="-171450" algn="l" rtl="0">
              <a:lnSpc>
                <a:spcPct val="100000"/>
              </a:lnSpc>
              <a:spcBef>
                <a:spcPts val="0"/>
              </a:spcBef>
              <a:spcAft>
                <a:spcPts val="0"/>
              </a:spcAft>
              <a:buClr>
                <a:schemeClr val="dk1"/>
              </a:buClr>
              <a:buSzPts val="1400"/>
              <a:buFont typeface="Arial"/>
              <a:buChar char="•"/>
            </a:pPr>
            <a:r>
              <a:rPr lang="en-US"/>
              <a:t>Practicing good body mechanics will help you reduce stress and strain in your muscle, jpibts, and softissue preventing injurty</a:t>
            </a:r>
            <a:endParaRPr/>
          </a:p>
          <a:p>
            <a:pPr marL="171450" lvl="0" indent="-171450" algn="l" rtl="0">
              <a:lnSpc>
                <a:spcPct val="100000"/>
              </a:lnSpc>
              <a:spcBef>
                <a:spcPts val="0"/>
              </a:spcBef>
              <a:spcAft>
                <a:spcPts val="0"/>
              </a:spcAft>
              <a:buClr>
                <a:schemeClr val="dk1"/>
              </a:buClr>
              <a:buSzPts val="1400"/>
              <a:buFont typeface="Arial"/>
              <a:buChar char="•"/>
            </a:pPr>
            <a:r>
              <a:rPr lang="en-US"/>
              <a:t>It is also a lot easier and more efficient to move a person or lift something when you are using proper body mechanics</a:t>
            </a:r>
            <a:endParaRPr/>
          </a:p>
          <a:p>
            <a:pPr marL="0" lvl="0" indent="0" algn="l" rtl="0">
              <a:lnSpc>
                <a:spcPct val="100000"/>
              </a:lnSpc>
              <a:spcBef>
                <a:spcPts val="0"/>
              </a:spcBef>
              <a:spcAft>
                <a:spcPts val="0"/>
              </a:spcAft>
              <a:buClr>
                <a:schemeClr val="dk1"/>
              </a:buClr>
              <a:buSzPts val="1400"/>
              <a:buFont typeface="Arial"/>
              <a:buNone/>
            </a:pPr>
            <a:endParaRPr/>
          </a:p>
          <a:p>
            <a:pPr marL="171450" lvl="0" indent="-8255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r>
              <a:rPr lang="en-US"/>
              <a:t>This means keeping the load or the person you are moving closer to your body, bending on your hips rather than your back, keeping a wider base of support, ad most importantly, maintaining the natural curves in the spine which we call the neutral spine position. A neutral spine position means keeping the natural curve in your lower back while lifting as you can see in the picture.. When you bend on your back, you lose this natural curve in the spine, and this put your back at risk of back injury. </a:t>
            </a:r>
            <a:endParaRPr/>
          </a:p>
          <a:p>
            <a:pPr marL="0" lvl="0" indent="0" algn="l" rtl="0">
              <a:lnSpc>
                <a:spcPct val="100000"/>
              </a:lnSpc>
              <a:spcBef>
                <a:spcPts val="0"/>
              </a:spcBef>
              <a:spcAft>
                <a:spcPts val="0"/>
              </a:spcAft>
              <a:buClr>
                <a:schemeClr val="dk1"/>
              </a:buClr>
              <a:buSzPts val="1400"/>
              <a:buFont typeface="Calibri"/>
              <a:buNone/>
            </a:pPr>
            <a:r>
              <a:rPr lang="en-US"/>
              <a:t>Why is it important to practice good body mechanics? Poor body mechanics are often the cause of back problems. When we don't move correctly and safely, the spine is subjected to abnormal stresses that over time can lead to degeneration of spinal structures like discs and joints, injury, and unnecessary wear and tear. When we use proper body mechanics, It is a lot easier and more efficient to transfer and move a person which makes it safer for both the caregiver and the patient.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04" name="Google Shape;2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grpSp>
        <p:nvGrpSpPr>
          <p:cNvPr id="28" name="Google Shape;28;p38"/>
          <p:cNvGrpSpPr/>
          <p:nvPr/>
        </p:nvGrpSpPr>
        <p:grpSpPr>
          <a:xfrm>
            <a:off x="0" y="-8467"/>
            <a:ext cx="12192000" cy="6866467"/>
            <a:chOff x="0" y="-8467"/>
            <a:chExt cx="12192000" cy="6866467"/>
          </a:xfrm>
        </p:grpSpPr>
        <p:sp>
          <p:nvSpPr>
            <p:cNvPr id="29" name="Google Shape;29;p38"/>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019"/>
              </a:schemeClr>
            </a:solidFill>
            <a:ln>
              <a:noFill/>
            </a:ln>
          </p:spPr>
        </p:sp>
        <p:cxnSp>
          <p:nvCxnSpPr>
            <p:cNvPr id="30" name="Google Shape;30;p38"/>
            <p:cNvCxnSpPr/>
            <p:nvPr/>
          </p:nvCxnSpPr>
          <p:spPr>
            <a:xfrm>
              <a:off x="9371012" y="0"/>
              <a:ext cx="1219200" cy="68580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31" name="Google Shape;31;p38"/>
            <p:cNvCxnSpPr/>
            <p:nvPr/>
          </p:nvCxnSpPr>
          <p:spPr>
            <a:xfrm flipH="1">
              <a:off x="7425267" y="3681413"/>
              <a:ext cx="4763558" cy="3176587"/>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32" name="Google Shape;32;p3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33" name="Google Shape;33;p3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38"/>
            <p:cNvSpPr/>
            <p:nvPr/>
          </p:nvSpPr>
          <p:spPr>
            <a:xfrm>
              <a:off x="8932333" y="3048000"/>
              <a:ext cx="3259667" cy="3810000"/>
            </a:xfrm>
            <a:prstGeom prst="triangle">
              <a:avLst>
                <a:gd name="adj" fmla="val 100000"/>
              </a:avLst>
            </a:prstGeom>
            <a:solidFill>
              <a:srgbClr val="16B0E3">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019"/>
              </a:srgbClr>
            </a:solidFill>
            <a:ln>
              <a:noFill/>
            </a:ln>
          </p:spPr>
        </p:sp>
        <p:sp>
          <p:nvSpPr>
            <p:cNvPr id="36" name="Google Shape;36;p3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37" name="Google Shape;37;p3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8" name="Google Shape;38;p38"/>
            <p:cNvSpPr/>
            <p:nvPr/>
          </p:nvSpPr>
          <p:spPr>
            <a:xfrm>
              <a:off x="10371666" y="3589867"/>
              <a:ext cx="1817159" cy="3268133"/>
            </a:xfrm>
            <a:prstGeom prst="triangle">
              <a:avLst>
                <a:gd name="adj" fmla="val 100000"/>
              </a:avLst>
            </a:prstGeom>
            <a:solidFill>
              <a:srgbClr val="16B0E3">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3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1" name="Google Shape;41;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47"/>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7"/>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8" name="Google Shape;98;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4" name="Google Shape;104;p4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5" name="Google Shape;105;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4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9" name="Google Shape;109;p4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4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3" name="Google Shape;113;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5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9" name="Google Shape;119;p5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0" name="Google Shape;120;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5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4" name="Google Shape;124;p5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5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8" name="Google Shape;128;p5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9" name="Google Shape;129;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5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2"/>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5" name="Google Shape;135;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5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5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1" name="Google Shape;141;p5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7" name="Google Shape;47;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7" name="Google Shape;57;p41"/>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4" name="Google Shape;64;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3"/>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0" name="Google Shape;70;p43"/>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43"/>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2" name="Google Shape;72;p43"/>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3" name="Google Shape;73;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4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4" name="Google Shape;84;p4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5" name="Google Shape;85;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4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6"/>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4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2" name="Google Shape;92;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7"/>
          <p:cNvGrpSpPr/>
          <p:nvPr/>
        </p:nvGrpSpPr>
        <p:grpSpPr>
          <a:xfrm>
            <a:off x="0" y="-8467"/>
            <a:ext cx="12192000" cy="6866467"/>
            <a:chOff x="0" y="-8467"/>
            <a:chExt cx="12192000" cy="6866467"/>
          </a:xfrm>
        </p:grpSpPr>
        <p:cxnSp>
          <p:nvCxnSpPr>
            <p:cNvPr id="11" name="Google Shape;11;p37"/>
            <p:cNvCxnSpPr/>
            <p:nvPr/>
          </p:nvCxnSpPr>
          <p:spPr>
            <a:xfrm>
              <a:off x="9371012" y="0"/>
              <a:ext cx="1219200" cy="68580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12" name="Google Shape;12;p37"/>
            <p:cNvCxnSpPr/>
            <p:nvPr/>
          </p:nvCxnSpPr>
          <p:spPr>
            <a:xfrm flipH="1">
              <a:off x="7425267" y="3681413"/>
              <a:ext cx="4763558" cy="3176587"/>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13" name="Google Shape;13;p3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4" name="Google Shape;14;p3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7"/>
            <p:cNvSpPr/>
            <p:nvPr/>
          </p:nvSpPr>
          <p:spPr>
            <a:xfrm>
              <a:off x="8932333" y="3048000"/>
              <a:ext cx="3259667" cy="3810000"/>
            </a:xfrm>
            <a:prstGeom prst="triangle">
              <a:avLst>
                <a:gd name="adj" fmla="val 100000"/>
              </a:avLst>
            </a:prstGeom>
            <a:solidFill>
              <a:srgbClr val="16B0E3">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019"/>
              </a:srgbClr>
            </a:solidFill>
            <a:ln>
              <a:noFill/>
            </a:ln>
          </p:spPr>
        </p:sp>
        <p:sp>
          <p:nvSpPr>
            <p:cNvPr id="17" name="Google Shape;17;p3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18" name="Google Shape;18;p3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9" name="Google Shape;19;p37"/>
            <p:cNvSpPr/>
            <p:nvPr/>
          </p:nvSpPr>
          <p:spPr>
            <a:xfrm>
              <a:off x="10371666" y="3589867"/>
              <a:ext cx="1817159" cy="3268133"/>
            </a:xfrm>
            <a:prstGeom prst="triangle">
              <a:avLst>
                <a:gd name="adj" fmla="val 100000"/>
              </a:avLst>
            </a:prstGeom>
            <a:solidFill>
              <a:srgbClr val="16B0E3">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7"/>
            <p:cNvSpPr/>
            <p:nvPr/>
          </p:nvSpPr>
          <p:spPr>
            <a:xfrm>
              <a:off x="0" y="4013200"/>
              <a:ext cx="448733" cy="2844800"/>
            </a:xfrm>
            <a:prstGeom prst="triangle">
              <a:avLst>
                <a:gd name="adj" fmla="val 0"/>
              </a:avLst>
            </a:prstGeom>
            <a:solidFill>
              <a:schemeClr val="accent1">
                <a:alpha val="6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3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3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37" descr="C:\Users\Tricha Shivas\AppData\Local\Microsoft\Windows\Temporary Internet Files\Content.Outlook\U5H813D3\Myositis logo.png"/>
          <p:cNvPicPr preferRelativeResize="0"/>
          <p:nvPr/>
        </p:nvPicPr>
        <p:blipFill rotWithShape="1">
          <a:blip r:embed="rId18">
            <a:alphaModFix/>
          </a:blip>
          <a:srcRect/>
          <a:stretch/>
        </p:blipFill>
        <p:spPr>
          <a:xfrm>
            <a:off x="10431266" y="5788240"/>
            <a:ext cx="1635831" cy="8673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Neutral_spine" TargetMode="External"/><Relationship Id="rId13" Type="http://schemas.openxmlformats.org/officeDocument/2006/relationships/hyperlink" Target="http://www.spinalcordessentials.ca/handouts/lateral-transfer/" TargetMode="External"/><Relationship Id="rId3" Type="http://schemas.openxmlformats.org/officeDocument/2006/relationships/hyperlink" Target="https://www.verywellfit.com/chair-exercises-for-seniors-4161267" TargetMode="External"/><Relationship Id="rId7" Type="http://schemas.openxmlformats.org/officeDocument/2006/relationships/hyperlink" Target="https://www.spineuniverse.com/wellness/ergonomics/body-mechanics-your-spine-tips-1-3" TargetMode="External"/><Relationship Id="rId12" Type="http://schemas.openxmlformats.org/officeDocument/2006/relationships/hyperlink" Target="https://www.mrswivel.com/patient-transfers/squat-pivot-transf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springvillechiropractic.com/our-services/lower-back-pain" TargetMode="External"/><Relationship Id="rId11" Type="http://schemas.openxmlformats.org/officeDocument/2006/relationships/hyperlink" Target="https://www.drugs.com/cg/how-to-transfer-a-person-safely-ambulatory-care.html" TargetMode="External"/><Relationship Id="rId5" Type="http://schemas.openxmlformats.org/officeDocument/2006/relationships/hyperlink" Target="https://www.tribuneindia.com/news/health/aerobic-exercise-may-ward-off-memory-decline-in-elderly/314148.html" TargetMode="External"/><Relationship Id="rId15" Type="http://schemas.openxmlformats.org/officeDocument/2006/relationships/hyperlink" Target="https://www.activeforever.com/resqup-floor-recovery-mobility-aid" TargetMode="External"/><Relationship Id="rId10" Type="http://schemas.openxmlformats.org/officeDocument/2006/relationships/hyperlink" Target="https://www.reddit.com/r/Fitness/comments/3ky5fg/my_road_to_elite_level_powerlifter_from_235lbs_to/" TargetMode="External"/><Relationship Id="rId4" Type="http://schemas.openxmlformats.org/officeDocument/2006/relationships/hyperlink" Target="https://www.aarp.org/auto/driver-safety/info-2013/exercise-for-safety.html" TargetMode="External"/><Relationship Id="rId9" Type="http://schemas.openxmlformats.org/officeDocument/2006/relationships/hyperlink" Target="https://myhealth.alberta.ca/Health/pages/conditions.aspx?hwid=hw206944" TargetMode="External"/><Relationship Id="rId14" Type="http://schemas.openxmlformats.org/officeDocument/2006/relationships/hyperlink" Target="https://www.vardhandboken.se/arbetssatt-och-ansvar/arbetsteknik-och-forflyttningskunskap/oversikt/"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dailycareinc.com/shop/product/rifton-tram-lift-gait-trainer-sit-to-stand-lift-rental" TargetMode="External"/><Relationship Id="rId3" Type="http://schemas.openxmlformats.org/officeDocument/2006/relationships/hyperlink" Target="https://www.allegromedical.com/cushions-covers-backs-c544/deluxe-seat-lift-cushion-p555966.html?CS_003=9164468&amp;CS_010=ff808181178387c301179dcff8be031a&amp;gclid=Cj0KCQjwkK_qBRD8ARIsAOteukAzVou-wF6PGOs_AUp325xXLljdY3kmqPa1Uc8OUZb-0PDp_GoIZIEaAjC9EALw_wcB#1179-DCFF8F8" TargetMode="External"/><Relationship Id="rId7" Type="http://schemas.openxmlformats.org/officeDocument/2006/relationships/hyperlink" Target="https://www.lightningmobility.com.au/products/patient-handling/mangar-elk-floor-lif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target.com/p/kaboost-portable-chair-booster-natural/-/A-52783155/" TargetMode="External"/><Relationship Id="rId5" Type="http://schemas.openxmlformats.org/officeDocument/2006/relationships/hyperlink" Target="https://www.google.com/search?q=sliding+board&amp;safe=off&amp;rlz=1C1CHFX_enUS650US650&amp;source=lnms&amp;tbm=isch&amp;sa=X&amp;ved=0ahUKEwifuZ_zz_TjAhXBt1kKHbZmBmcQ_AUIESgC&amp;biw=1366&amp;bih=657#imgrc=uaWidCCX8ebLoM:" TargetMode="External"/><Relationship Id="rId4" Type="http://schemas.openxmlformats.org/officeDocument/2006/relationships/hyperlink" Target="https://www.medical-supplies-equipment-company.com/homehealth/product/lifting-cushion_14209.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
          <p:cNvPicPr preferRelativeResize="0"/>
          <p:nvPr/>
        </p:nvPicPr>
        <p:blipFill rotWithShape="1">
          <a:blip r:embed="rId3">
            <a:alphaModFix/>
          </a:blip>
          <a:srcRect/>
          <a:stretch/>
        </p:blipFill>
        <p:spPr>
          <a:xfrm>
            <a:off x="3264600" y="1337117"/>
            <a:ext cx="5237826" cy="27784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body" idx="1"/>
          </p:nvPr>
        </p:nvSpPr>
        <p:spPr>
          <a:xfrm>
            <a:off x="106825" y="1186200"/>
            <a:ext cx="4603500" cy="4968300"/>
          </a:xfrm>
          <a:prstGeom prst="rect">
            <a:avLst/>
          </a:prstGeom>
          <a:noFill/>
          <a:ln>
            <a:noFill/>
          </a:ln>
        </p:spPr>
        <p:txBody>
          <a:bodyPr spcFirstLastPara="1" wrap="square" lIns="91425" tIns="45700" rIns="91425" bIns="45700" anchor="t" anchorCtr="0">
            <a:normAutofit/>
          </a:bodyPr>
          <a:lstStyle/>
          <a:p>
            <a:pPr marL="452755" lvl="0" indent="-342900" algn="l" rtl="0">
              <a:lnSpc>
                <a:spcPct val="100000"/>
              </a:lnSpc>
              <a:spcBef>
                <a:spcPts val="0"/>
              </a:spcBef>
              <a:spcAft>
                <a:spcPts val="0"/>
              </a:spcAft>
              <a:buSzPts val="1360"/>
              <a:buFont typeface="Noto Sans Symbols"/>
              <a:buChar char="❑"/>
            </a:pPr>
            <a:r>
              <a:rPr lang="en-US" sz="2000"/>
              <a:t>Maintain a wide base of support</a:t>
            </a:r>
            <a:endParaRPr/>
          </a:p>
          <a:p>
            <a:pPr marL="452755" lvl="0" indent="-342900" algn="l" rtl="0">
              <a:lnSpc>
                <a:spcPct val="100000"/>
              </a:lnSpc>
              <a:spcBef>
                <a:spcPts val="400"/>
              </a:spcBef>
              <a:spcAft>
                <a:spcPts val="0"/>
              </a:spcAft>
              <a:buSzPts val="1360"/>
              <a:buFont typeface="Noto Sans Symbols"/>
              <a:buChar char="❑"/>
            </a:pPr>
            <a:r>
              <a:rPr lang="en-US" sz="2000"/>
              <a:t>Keep good posture (neutral spine),</a:t>
            </a:r>
            <a:endParaRPr/>
          </a:p>
          <a:p>
            <a:pPr marL="109853" lvl="0" indent="0" algn="l" rtl="0">
              <a:lnSpc>
                <a:spcPct val="100000"/>
              </a:lnSpc>
              <a:spcBef>
                <a:spcPts val="400"/>
              </a:spcBef>
              <a:spcAft>
                <a:spcPts val="0"/>
              </a:spcAft>
              <a:buSzPts val="1360"/>
              <a:buNone/>
            </a:pPr>
            <a:r>
              <a:rPr lang="en-US" sz="2000"/>
              <a:t>   bend with knees, not with your back</a:t>
            </a:r>
            <a:endParaRPr sz="2000"/>
          </a:p>
          <a:p>
            <a:pPr marL="452753" lvl="0" indent="-342900" algn="l" rtl="0">
              <a:lnSpc>
                <a:spcPct val="100000"/>
              </a:lnSpc>
              <a:spcBef>
                <a:spcPts val="400"/>
              </a:spcBef>
              <a:spcAft>
                <a:spcPts val="0"/>
              </a:spcAft>
              <a:buSzPts val="1360"/>
              <a:buFont typeface="Noto Sans Symbols"/>
              <a:buChar char="❑"/>
            </a:pPr>
            <a:r>
              <a:rPr lang="en-US" sz="2000"/>
              <a:t>Use the stronger leg muscles to do the lifting </a:t>
            </a:r>
            <a:endParaRPr/>
          </a:p>
          <a:p>
            <a:pPr marL="452754" lvl="0" indent="-256540" algn="l" rtl="0">
              <a:lnSpc>
                <a:spcPct val="100000"/>
              </a:lnSpc>
              <a:spcBef>
                <a:spcPts val="400"/>
              </a:spcBef>
              <a:spcAft>
                <a:spcPts val="0"/>
              </a:spcAft>
              <a:buSzPts val="1360"/>
              <a:buFont typeface="Noto Sans Symbols"/>
              <a:buNone/>
            </a:pPr>
            <a:endParaRPr sz="2000"/>
          </a:p>
          <a:p>
            <a:pPr marL="452755" lvl="0" indent="-342900" algn="l" rtl="0">
              <a:lnSpc>
                <a:spcPct val="100000"/>
              </a:lnSpc>
              <a:spcBef>
                <a:spcPts val="400"/>
              </a:spcBef>
              <a:spcAft>
                <a:spcPts val="0"/>
              </a:spcAft>
              <a:buSzPts val="1360"/>
              <a:buFont typeface="Noto Sans Symbols"/>
              <a:buChar char="❑"/>
            </a:pPr>
            <a:r>
              <a:rPr lang="en-US" sz="2000"/>
              <a:t>Keep the load close to your body</a:t>
            </a:r>
            <a:endParaRPr/>
          </a:p>
          <a:p>
            <a:pPr marL="452755" lvl="0" indent="-342900" algn="l" rtl="0">
              <a:lnSpc>
                <a:spcPct val="100000"/>
              </a:lnSpc>
              <a:spcBef>
                <a:spcPts val="400"/>
              </a:spcBef>
              <a:spcAft>
                <a:spcPts val="0"/>
              </a:spcAft>
              <a:buSzPts val="1360"/>
              <a:buFont typeface="Noto Sans Symbols"/>
              <a:buChar char="❑"/>
            </a:pPr>
            <a:r>
              <a:rPr lang="en-US" sz="2000"/>
              <a:t>Avoid twisting and turning </a:t>
            </a:r>
            <a:endParaRPr sz="2000"/>
          </a:p>
          <a:p>
            <a:pPr marL="365760" lvl="0" indent="-169543" algn="l" rtl="0">
              <a:lnSpc>
                <a:spcPct val="100000"/>
              </a:lnSpc>
              <a:spcBef>
                <a:spcPts val="400"/>
              </a:spcBef>
              <a:spcAft>
                <a:spcPts val="0"/>
              </a:spcAft>
              <a:buSzPts val="2000"/>
              <a:buNone/>
            </a:pPr>
            <a:endParaRPr sz="2000"/>
          </a:p>
          <a:p>
            <a:pPr marL="452755" lvl="0" indent="-342900" algn="l" rtl="0">
              <a:lnSpc>
                <a:spcPct val="100000"/>
              </a:lnSpc>
              <a:spcBef>
                <a:spcPts val="400"/>
              </a:spcBef>
              <a:spcAft>
                <a:spcPts val="0"/>
              </a:spcAft>
              <a:buSzPts val="1360"/>
              <a:buFont typeface="Noto Sans Symbols"/>
              <a:buChar char="❑"/>
            </a:pPr>
            <a:r>
              <a:rPr lang="en-US" sz="2000"/>
              <a:t>Clear the pathway</a:t>
            </a:r>
            <a:endParaRPr/>
          </a:p>
          <a:p>
            <a:pPr marL="452755" lvl="0" indent="-342900" algn="l" rtl="0">
              <a:lnSpc>
                <a:spcPct val="100000"/>
              </a:lnSpc>
              <a:spcBef>
                <a:spcPts val="400"/>
              </a:spcBef>
              <a:spcAft>
                <a:spcPts val="0"/>
              </a:spcAft>
              <a:buSzPts val="1360"/>
              <a:buFont typeface="Noto Sans Symbols"/>
              <a:buChar char="❑"/>
            </a:pPr>
            <a:r>
              <a:rPr lang="en-US" sz="2000"/>
              <a:t>Plan the sequence of events</a:t>
            </a:r>
            <a:endParaRPr/>
          </a:p>
          <a:p>
            <a:pPr marL="452755" lvl="0" indent="-342900" algn="l" rtl="0">
              <a:lnSpc>
                <a:spcPct val="100000"/>
              </a:lnSpc>
              <a:spcBef>
                <a:spcPts val="400"/>
              </a:spcBef>
              <a:spcAft>
                <a:spcPts val="0"/>
              </a:spcAft>
              <a:buSzPts val="1360"/>
              <a:buFont typeface="Noto Sans Symbols"/>
              <a:buChar char="❑"/>
            </a:pPr>
            <a:r>
              <a:rPr lang="en-US" sz="2000"/>
              <a:t>Can you manage by yourself?</a:t>
            </a:r>
            <a:endParaRPr/>
          </a:p>
          <a:p>
            <a:pPr marL="678815" lvl="1" indent="-285750" algn="l" rtl="0">
              <a:lnSpc>
                <a:spcPct val="100000"/>
              </a:lnSpc>
              <a:spcBef>
                <a:spcPts val="324"/>
              </a:spcBef>
              <a:spcAft>
                <a:spcPts val="0"/>
              </a:spcAft>
              <a:buSzPts val="1600"/>
              <a:buFont typeface="Noto Sans Symbols"/>
              <a:buChar char="▪"/>
            </a:pPr>
            <a:r>
              <a:rPr lang="en-US" sz="1800"/>
              <a:t>Know your capabilities</a:t>
            </a:r>
            <a:endParaRPr sz="1800"/>
          </a:p>
          <a:p>
            <a:pPr marL="109854" lvl="0" indent="0" algn="l" rtl="0">
              <a:lnSpc>
                <a:spcPct val="100000"/>
              </a:lnSpc>
              <a:spcBef>
                <a:spcPts val="400"/>
              </a:spcBef>
              <a:spcAft>
                <a:spcPts val="0"/>
              </a:spcAft>
              <a:buSzPts val="1836"/>
              <a:buNone/>
            </a:pPr>
            <a:endParaRPr/>
          </a:p>
          <a:p>
            <a:pPr marL="567055" lvl="0" indent="-340614" algn="l" rtl="0">
              <a:lnSpc>
                <a:spcPct val="100000"/>
              </a:lnSpc>
              <a:spcBef>
                <a:spcPts val="400"/>
              </a:spcBef>
              <a:spcAft>
                <a:spcPts val="0"/>
              </a:spcAft>
              <a:buSzPts val="1836"/>
              <a:buNone/>
            </a:pPr>
            <a:endParaRPr/>
          </a:p>
        </p:txBody>
      </p:sp>
      <p:sp>
        <p:nvSpPr>
          <p:cNvPr id="222" name="Google Shape;222;p10"/>
          <p:cNvSpPr txBox="1">
            <a:spLocks noGrp="1"/>
          </p:cNvSpPr>
          <p:nvPr>
            <p:ph type="title"/>
          </p:nvPr>
        </p:nvSpPr>
        <p:spPr>
          <a:xfrm>
            <a:off x="365167" y="9"/>
            <a:ext cx="8212200" cy="1186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240"/>
              <a:buFont typeface="Lucida Sans"/>
              <a:buNone/>
            </a:pPr>
            <a:r>
              <a:rPr lang="en-US" sz="3240"/>
              <a:t>Principles of Good Lifting Technique </a:t>
            </a:r>
            <a:endParaRPr sz="324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a:spLocks noGrp="1"/>
          </p:cNvSpPr>
          <p:nvPr>
            <p:ph type="ctrTitle"/>
          </p:nvPr>
        </p:nvSpPr>
        <p:spPr>
          <a:xfrm>
            <a:off x="892175" y="375450"/>
            <a:ext cx="11163600" cy="1829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800"/>
              <a:buFont typeface="Lucida Sans"/>
              <a:buNone/>
            </a:pPr>
            <a:r>
              <a:rPr lang="en-US"/>
              <a:t>Safe Transfer and Mobility Techniques</a:t>
            </a:r>
            <a:endParaRPr/>
          </a:p>
        </p:txBody>
      </p:sp>
      <p:sp>
        <p:nvSpPr>
          <p:cNvPr id="237" name="Google Shape;237;p11"/>
          <p:cNvSpPr txBox="1">
            <a:spLocks noGrp="1"/>
          </p:cNvSpPr>
          <p:nvPr>
            <p:ph type="subTitle" idx="1"/>
          </p:nvPr>
        </p:nvSpPr>
        <p:spPr>
          <a:xfrm>
            <a:off x="160195" y="5658300"/>
            <a:ext cx="10926300" cy="1199700"/>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SzPts val="1698"/>
              <a:buNone/>
            </a:pPr>
            <a:r>
              <a:rPr lang="en-US" sz="2497"/>
              <a:t>Disclaimer: </a:t>
            </a:r>
            <a:r>
              <a:rPr lang="en-US" sz="2497">
                <a:latin typeface="Calibri"/>
                <a:ea typeface="Calibri"/>
                <a:cs typeface="Calibri"/>
                <a:sym typeface="Calibri"/>
              </a:rPr>
              <a:t>The transfer/mobility techniques shown may need to be modified for</a:t>
            </a:r>
            <a:endParaRPr sz="2497"/>
          </a:p>
          <a:p>
            <a:pPr marL="0" marR="63500" lvl="0" indent="0" algn="l" rtl="0">
              <a:lnSpc>
                <a:spcPct val="100000"/>
              </a:lnSpc>
              <a:spcBef>
                <a:spcPts val="400"/>
              </a:spcBef>
              <a:spcAft>
                <a:spcPts val="0"/>
              </a:spcAft>
              <a:buSzPts val="1698"/>
              <a:buNone/>
            </a:pPr>
            <a:r>
              <a:rPr lang="en-US" sz="2497">
                <a:latin typeface="Calibri"/>
                <a:ea typeface="Calibri"/>
                <a:cs typeface="Calibri"/>
                <a:sym typeface="Calibri"/>
              </a:rPr>
              <a:t>specific patient diagnoses</a:t>
            </a:r>
            <a:endParaRPr sz="2497"/>
          </a:p>
          <a:p>
            <a:pPr marL="0" marR="63500" lvl="0" indent="0" algn="l" rtl="0">
              <a:lnSpc>
                <a:spcPct val="100000"/>
              </a:lnSpc>
              <a:spcBef>
                <a:spcPts val="400"/>
              </a:spcBef>
              <a:spcAft>
                <a:spcPts val="0"/>
              </a:spcAft>
              <a:buSzPts val="1698"/>
              <a:buNone/>
            </a:pPr>
            <a:endParaRPr sz="2497"/>
          </a:p>
        </p:txBody>
      </p:sp>
      <p:sp>
        <p:nvSpPr>
          <p:cNvPr id="238" name="Google Shape;238;p11"/>
          <p:cNvSpPr txBox="1"/>
          <p:nvPr/>
        </p:nvSpPr>
        <p:spPr>
          <a:xfrm>
            <a:off x="2043198" y="2525182"/>
            <a:ext cx="9795600" cy="1999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Lucida Sans"/>
              <a:buChar char="●"/>
            </a:pPr>
            <a:r>
              <a:rPr lang="en-US" sz="2400" b="0" i="0" u="none" strike="noStrike" cap="none">
                <a:solidFill>
                  <a:schemeClr val="dk1"/>
                </a:solidFill>
                <a:latin typeface="Lucida Sans"/>
                <a:ea typeface="Lucida Sans"/>
                <a:cs typeface="Lucida Sans"/>
                <a:sym typeface="Lucida Sans"/>
              </a:rPr>
              <a:t>Bed mobility</a:t>
            </a:r>
            <a:endParaRPr sz="2400" b="0" i="0" u="none" strike="noStrike" cap="none">
              <a:solidFill>
                <a:schemeClr val="dk1"/>
              </a:solidFill>
              <a:latin typeface="Lucida Sans"/>
              <a:ea typeface="Lucida Sans"/>
              <a:cs typeface="Lucida Sans"/>
              <a:sym typeface="Lucida Sans"/>
            </a:endParaRPr>
          </a:p>
          <a:p>
            <a:pPr marL="457200" marR="0" lvl="0" indent="0" algn="l" rtl="0">
              <a:lnSpc>
                <a:spcPct val="100000"/>
              </a:lnSpc>
              <a:spcBef>
                <a:spcPts val="0"/>
              </a:spcBef>
              <a:spcAft>
                <a:spcPts val="0"/>
              </a:spcAft>
              <a:buClr>
                <a:schemeClr val="dk1"/>
              </a:buClr>
              <a:buSzPts val="2400"/>
              <a:buFont typeface="Trebuchet MS"/>
              <a:buNone/>
            </a:pPr>
            <a:endParaRPr sz="2400" b="0" i="0" u="none" strike="noStrike" cap="none">
              <a:solidFill>
                <a:schemeClr val="dk1"/>
              </a:solidFill>
              <a:latin typeface="Lucida Sans"/>
              <a:ea typeface="Lucida Sans"/>
              <a:cs typeface="Lucida Sans"/>
              <a:sym typeface="Lucida Sans"/>
            </a:endParaRPr>
          </a:p>
          <a:p>
            <a:pPr marL="457200" marR="0" lvl="0" indent="-381000" algn="l" rtl="0">
              <a:lnSpc>
                <a:spcPct val="100000"/>
              </a:lnSpc>
              <a:spcBef>
                <a:spcPts val="0"/>
              </a:spcBef>
              <a:spcAft>
                <a:spcPts val="0"/>
              </a:spcAft>
              <a:buClr>
                <a:schemeClr val="dk1"/>
              </a:buClr>
              <a:buSzPts val="2400"/>
              <a:buFont typeface="Lucida Sans"/>
              <a:buChar char="●"/>
            </a:pPr>
            <a:r>
              <a:rPr lang="en-US" sz="2400" b="0" i="0" u="none" strike="noStrike" cap="none">
                <a:solidFill>
                  <a:schemeClr val="dk1"/>
                </a:solidFill>
                <a:latin typeface="Lucida Sans"/>
                <a:ea typeface="Lucida Sans"/>
                <a:cs typeface="Lucida Sans"/>
                <a:sym typeface="Lucida Sans"/>
              </a:rPr>
              <a:t>Transfers</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2400"/>
              <a:buFont typeface="Lucida Sans"/>
              <a:buNone/>
            </a:pPr>
            <a:endParaRPr sz="2400" b="0" i="0" u="none" strike="noStrike" cap="none">
              <a:solidFill>
                <a:schemeClr val="dk1"/>
              </a:solidFill>
              <a:latin typeface="Lucida Sans"/>
              <a:ea typeface="Lucida Sans"/>
              <a:cs typeface="Lucida Sans"/>
              <a:sym typeface="Lucida Sans"/>
            </a:endParaRPr>
          </a:p>
          <a:p>
            <a:pPr marL="457200" marR="0" lvl="0" indent="-381000" algn="l" rtl="0">
              <a:lnSpc>
                <a:spcPct val="100000"/>
              </a:lnSpc>
              <a:spcBef>
                <a:spcPts val="0"/>
              </a:spcBef>
              <a:spcAft>
                <a:spcPts val="0"/>
              </a:spcAft>
              <a:buClr>
                <a:schemeClr val="dk1"/>
              </a:buClr>
              <a:buSzPts val="2400"/>
              <a:buFont typeface="Lucida Sans"/>
              <a:buChar char="●"/>
            </a:pPr>
            <a:r>
              <a:rPr lang="en-US" sz="2400" b="0" i="0" u="none" strike="noStrike" cap="none">
                <a:solidFill>
                  <a:schemeClr val="dk1"/>
                </a:solidFill>
                <a:latin typeface="Lucida Sans"/>
                <a:ea typeface="Lucida Sans"/>
                <a:cs typeface="Lucida Sans"/>
                <a:sym typeface="Lucida Sans"/>
              </a:rPr>
              <a:t>Wheelchair repositioning</a:t>
            </a:r>
            <a:endParaRPr sz="2400" b="0" i="0" u="none" strike="noStrike" cap="none">
              <a:solidFill>
                <a:schemeClr val="dk1"/>
              </a:solidFill>
              <a:latin typeface="Lucida Sans"/>
              <a:ea typeface="Lucida Sans"/>
              <a:cs typeface="Lucida Sans"/>
              <a:sym typeface="Lucida Sans"/>
            </a:endParaRPr>
          </a:p>
          <a:p>
            <a:pPr marL="457200" marR="0" lvl="0" indent="0" algn="l" rtl="0">
              <a:lnSpc>
                <a:spcPct val="100000"/>
              </a:lnSpc>
              <a:spcBef>
                <a:spcPts val="0"/>
              </a:spcBef>
              <a:spcAft>
                <a:spcPts val="0"/>
              </a:spcAft>
              <a:buClr>
                <a:schemeClr val="dk1"/>
              </a:buClr>
              <a:buSzPts val="2400"/>
              <a:buFont typeface="Trebuchet MS"/>
              <a:buNone/>
            </a:pPr>
            <a:endParaRPr sz="2400" b="0" i="0" u="none" strike="noStrike" cap="none">
              <a:solidFill>
                <a:schemeClr val="dk1"/>
              </a:solidFill>
              <a:latin typeface="Lucida Sans"/>
              <a:ea typeface="Lucida Sans"/>
              <a:cs typeface="Lucida Sans"/>
              <a:sym typeface="Lucida Sans"/>
            </a:endParaRPr>
          </a:p>
          <a:p>
            <a:pPr marL="457200" marR="0" lvl="0" indent="-381000" algn="l" rtl="0">
              <a:lnSpc>
                <a:spcPct val="100000"/>
              </a:lnSpc>
              <a:spcBef>
                <a:spcPts val="0"/>
              </a:spcBef>
              <a:spcAft>
                <a:spcPts val="0"/>
              </a:spcAft>
              <a:buClr>
                <a:schemeClr val="dk1"/>
              </a:buClr>
              <a:buSzPts val="2400"/>
              <a:buFont typeface="Lucida Sans"/>
              <a:buChar char="●"/>
            </a:pPr>
            <a:r>
              <a:rPr lang="en-US" sz="2400" b="0" i="0" u="none" strike="noStrike" cap="none">
                <a:solidFill>
                  <a:schemeClr val="dk1"/>
                </a:solidFill>
                <a:latin typeface="Lucida Sans"/>
                <a:ea typeface="Lucida Sans"/>
                <a:cs typeface="Lucida Sans"/>
                <a:sym typeface="Lucida Sans"/>
              </a:rPr>
              <a:t>Getting up from the floor</a:t>
            </a:r>
            <a:endParaRPr sz="2400" b="0" i="0" u="none" strike="noStrike" cap="none">
              <a:solidFill>
                <a:schemeClr val="dk1"/>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3" name="Google Shape;253;p14"/>
          <p:cNvSpPr txBox="1"/>
          <p:nvPr/>
        </p:nvSpPr>
        <p:spPr>
          <a:xfrm>
            <a:off x="-1526652" y="484986"/>
            <a:ext cx="8874000" cy="77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Lucida Sans"/>
                <a:ea typeface="Lucida Sans"/>
                <a:cs typeface="Lucida Sans"/>
                <a:sym typeface="Lucida Sans"/>
              </a:rPr>
              <a:t>To get higher up in bed</a:t>
            </a:r>
            <a:endParaRPr sz="3600" b="0" i="0" u="none" strike="noStrike" cap="none" dirty="0">
              <a:solidFill>
                <a:srgbClr val="000000"/>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1" name="Google Shape;261;p13"/>
          <p:cNvSpPr txBox="1"/>
          <p:nvPr/>
        </p:nvSpPr>
        <p:spPr>
          <a:xfrm>
            <a:off x="-1623717" y="339213"/>
            <a:ext cx="8874000" cy="77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Lucida Sans"/>
                <a:ea typeface="Lucida Sans"/>
                <a:cs typeface="Lucida Sans"/>
                <a:sym typeface="Lucida Sans"/>
              </a:rPr>
              <a:t>To turnaround in bed</a:t>
            </a:r>
            <a:endParaRPr sz="3600" b="0" i="0" u="none" strike="noStrike" cap="none" dirty="0">
              <a:solidFill>
                <a:srgbClr val="000000"/>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5"/>
          <p:cNvSpPr txBox="1"/>
          <p:nvPr/>
        </p:nvSpPr>
        <p:spPr>
          <a:xfrm>
            <a:off x="146075" y="168150"/>
            <a:ext cx="8874000" cy="7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Lucida Sans"/>
                <a:ea typeface="Lucida Sans"/>
                <a:cs typeface="Lucida Sans"/>
                <a:sym typeface="Lucida Sans"/>
              </a:rPr>
              <a:t>From lying to sitting</a:t>
            </a:r>
            <a:endParaRPr sz="3600" b="0" i="0" u="none" strike="noStrike" cap="none">
              <a:solidFill>
                <a:srgbClr val="000000"/>
              </a:solidFill>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6"/>
          <p:cNvSpPr txBox="1"/>
          <p:nvPr/>
        </p:nvSpPr>
        <p:spPr>
          <a:xfrm>
            <a:off x="146075" y="168150"/>
            <a:ext cx="8874000" cy="7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Lucida Sans"/>
                <a:ea typeface="Lucida Sans"/>
                <a:cs typeface="Lucida Sans"/>
                <a:sym typeface="Lucida Sans"/>
              </a:rPr>
              <a:t>From lying to sitting, with help</a:t>
            </a:r>
            <a:endParaRPr sz="3600" b="0" i="0" u="none" strike="noStrike" cap="none">
              <a:solidFill>
                <a:srgbClr val="000000"/>
              </a:solidFill>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title"/>
          </p:nvPr>
        </p:nvSpPr>
        <p:spPr>
          <a:xfrm>
            <a:off x="609600" y="167482"/>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Transfer techniques</a:t>
            </a:r>
            <a:endParaRPr/>
          </a:p>
        </p:txBody>
      </p:sp>
      <p:sp>
        <p:nvSpPr>
          <p:cNvPr id="284" name="Google Shape;284;p17"/>
          <p:cNvSpPr txBox="1"/>
          <p:nvPr/>
        </p:nvSpPr>
        <p:spPr>
          <a:xfrm>
            <a:off x="1404150" y="1516600"/>
            <a:ext cx="7097700" cy="39087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Lucida Sans"/>
                <a:ea typeface="Lucida Sans"/>
                <a:cs typeface="Lucida Sans"/>
                <a:sym typeface="Lucida Sans"/>
              </a:rPr>
              <a:t>Before you transfer the person...</a:t>
            </a:r>
            <a:endParaRPr sz="28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ucida Sans"/>
              <a:ea typeface="Lucida Sans"/>
              <a:cs typeface="Lucida Sans"/>
              <a:sym typeface="Lucida Sans"/>
            </a:endParaRPr>
          </a:p>
          <a:p>
            <a:pPr marL="800100" marR="0" lvl="1"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ucida Sans"/>
                <a:ea typeface="Lucida Sans"/>
                <a:cs typeface="Lucida Sans"/>
                <a:sym typeface="Lucida Sans"/>
              </a:rPr>
              <a:t>Prepare the environment</a:t>
            </a:r>
            <a:endParaRPr sz="2400" b="0" i="0" u="none" strike="noStrike" cap="none">
              <a:solidFill>
                <a:schemeClr val="dk1"/>
              </a:solidFill>
              <a:latin typeface="Lucida Sans"/>
              <a:ea typeface="Lucida Sans"/>
              <a:cs typeface="Lucida Sans"/>
              <a:sym typeface="Lucida Sans"/>
            </a:endParaRPr>
          </a:p>
          <a:p>
            <a:pPr marL="457200" marR="0" lvl="0" indent="0" algn="l" rtl="0">
              <a:lnSpc>
                <a:spcPct val="100000"/>
              </a:lnSpc>
              <a:spcBef>
                <a:spcPts val="0"/>
              </a:spcBef>
              <a:spcAft>
                <a:spcPts val="0"/>
              </a:spcAft>
              <a:buClr>
                <a:schemeClr val="dk1"/>
              </a:buClr>
              <a:buSzPts val="2400"/>
              <a:buFont typeface="Trebuchet MS"/>
              <a:buNone/>
            </a:pPr>
            <a:endParaRPr sz="2400" b="0" i="0" u="none" strike="noStrike" cap="none">
              <a:solidFill>
                <a:schemeClr val="dk1"/>
              </a:solidFill>
              <a:latin typeface="Lucida Sans"/>
              <a:ea typeface="Lucida Sans"/>
              <a:cs typeface="Lucida Sans"/>
              <a:sym typeface="Lucida Sans"/>
            </a:endParaRPr>
          </a:p>
          <a:p>
            <a:pPr marL="800100" marR="0" lvl="1"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ucida Sans"/>
                <a:ea typeface="Lucida Sans"/>
                <a:cs typeface="Lucida Sans"/>
                <a:sym typeface="Lucida Sans"/>
              </a:rPr>
              <a:t>Get equipment ready</a:t>
            </a:r>
            <a:endParaRPr sz="2400" b="0" i="0" u="none" strike="noStrike" cap="none">
              <a:solidFill>
                <a:schemeClr val="dk1"/>
              </a:solidFill>
              <a:latin typeface="Lucida Sans"/>
              <a:ea typeface="Lucida Sans"/>
              <a:cs typeface="Lucida Sans"/>
              <a:sym typeface="Lucida Sans"/>
            </a:endParaRPr>
          </a:p>
          <a:p>
            <a:pPr marL="914400" marR="0" lvl="0" indent="0" algn="l" rtl="0">
              <a:lnSpc>
                <a:spcPct val="100000"/>
              </a:lnSpc>
              <a:spcBef>
                <a:spcPts val="0"/>
              </a:spcBef>
              <a:spcAft>
                <a:spcPts val="0"/>
              </a:spcAft>
              <a:buClr>
                <a:schemeClr val="dk1"/>
              </a:buClr>
              <a:buSzPts val="2400"/>
              <a:buFont typeface="Trebuchet MS"/>
              <a:buNone/>
            </a:pPr>
            <a:endParaRPr sz="2400" b="0" i="0" u="none" strike="noStrike" cap="none">
              <a:solidFill>
                <a:schemeClr val="dk1"/>
              </a:solidFill>
              <a:latin typeface="Lucida Sans"/>
              <a:ea typeface="Lucida Sans"/>
              <a:cs typeface="Lucida Sans"/>
              <a:sym typeface="Lucida Sans"/>
            </a:endParaRPr>
          </a:p>
          <a:p>
            <a:pPr marL="800100" marR="0" lvl="1" indent="-342900" algn="l" rtl="0">
              <a:lnSpc>
                <a:spcPct val="100000"/>
              </a:lnSpc>
              <a:spcBef>
                <a:spcPts val="0"/>
              </a:spcBef>
              <a:spcAft>
                <a:spcPts val="0"/>
              </a:spcAft>
              <a:buClr>
                <a:schemeClr val="dk1"/>
              </a:buClr>
              <a:buSzPts val="2400"/>
              <a:buFont typeface="Lucida Sans"/>
              <a:buChar char="⮚"/>
            </a:pPr>
            <a:r>
              <a:rPr lang="en-US" sz="2400" b="0" i="0" u="none" strike="noStrike" cap="none">
                <a:solidFill>
                  <a:schemeClr val="dk1"/>
                </a:solidFill>
                <a:latin typeface="Lucida Sans"/>
                <a:ea typeface="Lucida Sans"/>
                <a:cs typeface="Lucida Sans"/>
                <a:sym typeface="Lucida Sans"/>
              </a:rPr>
              <a:t>Plan the movement</a:t>
            </a:r>
            <a:endParaRPr sz="2400" b="0" i="0" u="none" strike="noStrike" cap="none">
              <a:solidFill>
                <a:schemeClr val="dk1"/>
              </a:solidFill>
              <a:latin typeface="Lucida Sans"/>
              <a:ea typeface="Lucida Sans"/>
              <a:cs typeface="Lucida Sans"/>
              <a:sym typeface="Lucida Sans"/>
            </a:endParaRPr>
          </a:p>
          <a:p>
            <a:pPr marL="914400" marR="0" lvl="0" indent="0" algn="l" rtl="0">
              <a:lnSpc>
                <a:spcPct val="100000"/>
              </a:lnSpc>
              <a:spcBef>
                <a:spcPts val="0"/>
              </a:spcBef>
              <a:spcAft>
                <a:spcPts val="0"/>
              </a:spcAft>
              <a:buClr>
                <a:schemeClr val="dk1"/>
              </a:buClr>
              <a:buSzPts val="2400"/>
              <a:buFont typeface="Trebuchet MS"/>
              <a:buNone/>
            </a:pPr>
            <a:endParaRPr sz="2400" b="0" i="0" u="none" strike="noStrike" cap="none">
              <a:solidFill>
                <a:schemeClr val="dk1"/>
              </a:solidFill>
              <a:latin typeface="Lucida Sans"/>
              <a:ea typeface="Lucida Sans"/>
              <a:cs typeface="Lucida Sans"/>
              <a:sym typeface="Lucida Sans"/>
            </a:endParaRPr>
          </a:p>
          <a:p>
            <a:pPr marL="800100" marR="0" lvl="1"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ucida Sans"/>
                <a:ea typeface="Lucida Sans"/>
                <a:cs typeface="Lucida Sans"/>
                <a:sym typeface="Lucida Sans"/>
              </a:rPr>
              <a:t>Prepare the patient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a:spLocks noGrp="1"/>
          </p:cNvSpPr>
          <p:nvPr>
            <p:ph type="body" idx="1"/>
          </p:nvPr>
        </p:nvSpPr>
        <p:spPr>
          <a:xfrm>
            <a:off x="1219200" y="1572261"/>
            <a:ext cx="10972800" cy="4526100"/>
          </a:xfrm>
          <a:prstGeom prst="rect">
            <a:avLst/>
          </a:prstGeom>
          <a:noFill/>
          <a:ln>
            <a:noFill/>
          </a:ln>
        </p:spPr>
        <p:txBody>
          <a:bodyPr spcFirstLastPara="1" wrap="square" lIns="91425" tIns="45700" rIns="91425" bIns="45700" anchor="t" anchorCtr="0">
            <a:noAutofit/>
          </a:bodyPr>
          <a:lstStyle/>
          <a:p>
            <a:pPr marL="554609" marR="0" lvl="0" indent="-514350" algn="l" rtl="0">
              <a:lnSpc>
                <a:spcPct val="100000"/>
              </a:lnSpc>
              <a:spcBef>
                <a:spcPts val="0"/>
              </a:spcBef>
              <a:spcAft>
                <a:spcPts val="0"/>
              </a:spcAft>
              <a:buClr>
                <a:srgbClr val="000000"/>
              </a:buClr>
              <a:buSzPts val="3000"/>
              <a:buFont typeface="Noto Sans Symbols"/>
              <a:buChar char="▪"/>
            </a:pPr>
            <a:r>
              <a:rPr lang="en-US" sz="3000">
                <a:solidFill>
                  <a:srgbClr val="000000"/>
                </a:solidFill>
              </a:rPr>
              <a:t>Stand pivot transfer</a:t>
            </a:r>
            <a:endParaRPr sz="3000">
              <a:solidFill>
                <a:srgbClr val="000000"/>
              </a:solidFill>
            </a:endParaRPr>
          </a:p>
          <a:p>
            <a:pPr marL="457200" marR="0" lvl="0" indent="0" algn="l" rtl="0">
              <a:lnSpc>
                <a:spcPct val="100000"/>
              </a:lnSpc>
              <a:spcBef>
                <a:spcPts val="0"/>
              </a:spcBef>
              <a:spcAft>
                <a:spcPts val="0"/>
              </a:spcAft>
              <a:buSzPts val="1224"/>
              <a:buNone/>
            </a:pPr>
            <a:endParaRPr sz="3000">
              <a:solidFill>
                <a:srgbClr val="000000"/>
              </a:solidFill>
            </a:endParaRPr>
          </a:p>
          <a:p>
            <a:pPr marL="497458" marR="0" lvl="0" indent="-457200" algn="l" rtl="0">
              <a:lnSpc>
                <a:spcPct val="100000"/>
              </a:lnSpc>
              <a:spcBef>
                <a:spcPts val="0"/>
              </a:spcBef>
              <a:spcAft>
                <a:spcPts val="0"/>
              </a:spcAft>
              <a:buClr>
                <a:srgbClr val="000000"/>
              </a:buClr>
              <a:buSzPts val="3000"/>
              <a:buFont typeface="Noto Sans Symbols"/>
              <a:buChar char="▪"/>
            </a:pPr>
            <a:r>
              <a:rPr lang="en-US" sz="3000">
                <a:solidFill>
                  <a:srgbClr val="000000"/>
                </a:solidFill>
              </a:rPr>
              <a:t>Squat pivot transfer</a:t>
            </a:r>
            <a:endParaRPr sz="3000">
              <a:solidFill>
                <a:srgbClr val="000000"/>
              </a:solidFill>
            </a:endParaRPr>
          </a:p>
          <a:p>
            <a:pPr marL="457200" marR="0" lvl="0" indent="0" algn="l" rtl="0">
              <a:lnSpc>
                <a:spcPct val="100000"/>
              </a:lnSpc>
              <a:spcBef>
                <a:spcPts val="0"/>
              </a:spcBef>
              <a:spcAft>
                <a:spcPts val="0"/>
              </a:spcAft>
              <a:buSzPts val="1224"/>
              <a:buNone/>
            </a:pPr>
            <a:endParaRPr sz="3000">
              <a:solidFill>
                <a:srgbClr val="000000"/>
              </a:solidFill>
            </a:endParaRPr>
          </a:p>
          <a:p>
            <a:pPr marL="497458" marR="0" lvl="0" indent="-457200" algn="l" rtl="0">
              <a:lnSpc>
                <a:spcPct val="100000"/>
              </a:lnSpc>
              <a:spcBef>
                <a:spcPts val="0"/>
              </a:spcBef>
              <a:spcAft>
                <a:spcPts val="0"/>
              </a:spcAft>
              <a:buClr>
                <a:srgbClr val="000000"/>
              </a:buClr>
              <a:buSzPts val="3000"/>
              <a:buFont typeface="Noto Sans Symbols"/>
              <a:buChar char="▪"/>
            </a:pPr>
            <a:r>
              <a:rPr lang="en-US" sz="3000">
                <a:solidFill>
                  <a:srgbClr val="000000"/>
                </a:solidFill>
              </a:rPr>
              <a:t>Sliding board transfer</a:t>
            </a:r>
            <a:endParaRPr sz="3000">
              <a:solidFill>
                <a:srgbClr val="000000"/>
              </a:solidFill>
            </a:endParaRPr>
          </a:p>
          <a:p>
            <a:pPr marL="859155" lvl="2" indent="-76200" algn="l" rtl="0">
              <a:lnSpc>
                <a:spcPct val="100000"/>
              </a:lnSpc>
              <a:spcBef>
                <a:spcPts val="350"/>
              </a:spcBef>
              <a:spcAft>
                <a:spcPts val="0"/>
              </a:spcAft>
              <a:buClr>
                <a:srgbClr val="000000"/>
              </a:buClr>
              <a:buSzPts val="2400"/>
              <a:buFont typeface="Arial"/>
              <a:buNone/>
            </a:pPr>
            <a:endParaRPr sz="3000">
              <a:solidFill>
                <a:srgbClr val="000000"/>
              </a:solidFill>
            </a:endParaRPr>
          </a:p>
          <a:p>
            <a:pPr marL="859155" lvl="2" indent="-95250" algn="l" rtl="0">
              <a:lnSpc>
                <a:spcPct val="100000"/>
              </a:lnSpc>
              <a:spcBef>
                <a:spcPts val="350"/>
              </a:spcBef>
              <a:spcAft>
                <a:spcPts val="0"/>
              </a:spcAft>
              <a:buClr>
                <a:srgbClr val="000000"/>
              </a:buClr>
              <a:buSzPts val="2100"/>
              <a:buFont typeface="Arial"/>
              <a:buNone/>
            </a:pPr>
            <a:endParaRPr sz="1400">
              <a:solidFill>
                <a:srgbClr val="000000"/>
              </a:solidFill>
              <a:latin typeface="Arial"/>
              <a:ea typeface="Arial"/>
              <a:cs typeface="Arial"/>
              <a:sym typeface="Arial"/>
            </a:endParaRPr>
          </a:p>
          <a:p>
            <a:pPr marL="859155" lvl="2" indent="-95250" algn="l" rtl="0">
              <a:lnSpc>
                <a:spcPct val="100000"/>
              </a:lnSpc>
              <a:spcBef>
                <a:spcPts val="350"/>
              </a:spcBef>
              <a:spcAft>
                <a:spcPts val="0"/>
              </a:spcAft>
              <a:buClr>
                <a:srgbClr val="000000"/>
              </a:buClr>
              <a:buSzPts val="2100"/>
              <a:buFont typeface="Arial"/>
              <a:buNone/>
            </a:pPr>
            <a:endParaRPr sz="1400">
              <a:solidFill>
                <a:srgbClr val="000000"/>
              </a:solidFill>
              <a:latin typeface="Arial"/>
              <a:ea typeface="Arial"/>
              <a:cs typeface="Arial"/>
              <a:sym typeface="Arial"/>
            </a:endParaRPr>
          </a:p>
          <a:p>
            <a:pPr marL="0" lvl="0" indent="0" algn="l" rtl="0">
              <a:lnSpc>
                <a:spcPct val="100000"/>
              </a:lnSpc>
              <a:spcBef>
                <a:spcPts val="400"/>
              </a:spcBef>
              <a:spcAft>
                <a:spcPts val="0"/>
              </a:spcAft>
              <a:buSzPts val="1224"/>
              <a:buNone/>
            </a:pPr>
            <a:endParaRPr/>
          </a:p>
        </p:txBody>
      </p:sp>
      <p:sp>
        <p:nvSpPr>
          <p:cNvPr id="291" name="Google Shape;291;p18"/>
          <p:cNvSpPr txBox="1">
            <a:spLocks noGrp="1"/>
          </p:cNvSpPr>
          <p:nvPr>
            <p:ph type="title"/>
          </p:nvPr>
        </p:nvSpPr>
        <p:spPr>
          <a:xfrm>
            <a:off x="609600" y="207163"/>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Font typeface="Trebuchet MS"/>
              <a:buNone/>
            </a:pPr>
            <a:r>
              <a:rPr lang="en-US"/>
              <a:t>Transfer techniques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19"/>
          <p:cNvSpPr txBox="1">
            <a:spLocks noGrp="1"/>
          </p:cNvSpPr>
          <p:nvPr>
            <p:ph type="title"/>
          </p:nvPr>
        </p:nvSpPr>
        <p:spPr>
          <a:xfrm>
            <a:off x="383458" y="31462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Font typeface="Trebuchet MS"/>
              <a:buNone/>
            </a:pPr>
            <a:r>
              <a:rPr lang="en-US"/>
              <a:t>Stand Pivot Transfer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20"/>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224"/>
              <a:buNone/>
            </a:pPr>
            <a:r>
              <a:rPr lang="en-US"/>
              <a:t>   </a:t>
            </a:r>
            <a:endParaRPr/>
          </a:p>
        </p:txBody>
      </p:sp>
      <p:sp>
        <p:nvSpPr>
          <p:cNvPr id="306" name="Google Shape;306;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Font typeface="Trebuchet MS"/>
              <a:buNone/>
            </a:pPr>
            <a:r>
              <a:rPr lang="en-US"/>
              <a:t>Squat Pivot Transfer</a:t>
            </a:r>
            <a:endParaRPr/>
          </a:p>
        </p:txBody>
      </p:sp>
      <p:sp>
        <p:nvSpPr>
          <p:cNvPr id="308" name="Google Shape;308;p20"/>
          <p:cNvSpPr txBox="1"/>
          <p:nvPr/>
        </p:nvSpPr>
        <p:spPr>
          <a:xfrm>
            <a:off x="2005781" y="5132439"/>
            <a:ext cx="14650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1-person assist</a:t>
            </a:r>
            <a:endParaRPr sz="1400" b="0" i="0" u="none" strike="noStrike" cap="none">
              <a:solidFill>
                <a:srgbClr val="000000"/>
              </a:solidFill>
              <a:latin typeface="Arial"/>
              <a:ea typeface="Arial"/>
              <a:cs typeface="Arial"/>
              <a:sym typeface="Arial"/>
            </a:endParaRPr>
          </a:p>
        </p:txBody>
      </p:sp>
      <p:sp>
        <p:nvSpPr>
          <p:cNvPr id="309" name="Google Shape;309;p20"/>
          <p:cNvSpPr txBox="1"/>
          <p:nvPr/>
        </p:nvSpPr>
        <p:spPr>
          <a:xfrm>
            <a:off x="7727113" y="5132438"/>
            <a:ext cx="14650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2-person assist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ctrTitle"/>
          </p:nvPr>
        </p:nvSpPr>
        <p:spPr>
          <a:xfrm>
            <a:off x="1365927" y="455478"/>
            <a:ext cx="11089800" cy="1829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800"/>
              <a:buFont typeface="Lucida Sans"/>
              <a:buNone/>
            </a:pPr>
            <a:r>
              <a:rPr lang="en-US" sz="3600"/>
              <a:t>Practical Guidance for Care Partners</a:t>
            </a:r>
            <a:br>
              <a:rPr lang="en-US" sz="3600"/>
            </a:br>
            <a:r>
              <a:rPr lang="en-US" sz="3600"/>
              <a:t> </a:t>
            </a:r>
            <a:endParaRPr sz="3600"/>
          </a:p>
        </p:txBody>
      </p:sp>
      <p:sp>
        <p:nvSpPr>
          <p:cNvPr id="154" name="Google Shape;154;p2"/>
          <p:cNvSpPr txBox="1">
            <a:spLocks noGrp="1"/>
          </p:cNvSpPr>
          <p:nvPr>
            <p:ph type="subTitle" idx="1"/>
          </p:nvPr>
        </p:nvSpPr>
        <p:spPr>
          <a:xfrm>
            <a:off x="2144572" y="2483479"/>
            <a:ext cx="9102000" cy="1829700"/>
          </a:xfrm>
          <a:prstGeom prst="rect">
            <a:avLst/>
          </a:prstGeom>
          <a:noFill/>
          <a:ln>
            <a:noFill/>
          </a:ln>
        </p:spPr>
        <p:txBody>
          <a:bodyPr spcFirstLastPara="1" wrap="square" lIns="45700" tIns="45700" rIns="45700" bIns="45700" anchor="t" anchorCtr="0">
            <a:normAutofit/>
          </a:bodyPr>
          <a:lstStyle/>
          <a:p>
            <a:pPr marL="0" marR="64008" lvl="0" indent="0" algn="l" rtl="0">
              <a:lnSpc>
                <a:spcPct val="100000"/>
              </a:lnSpc>
              <a:spcBef>
                <a:spcPts val="0"/>
              </a:spcBef>
              <a:spcAft>
                <a:spcPts val="0"/>
              </a:spcAft>
              <a:buSzPts val="1836"/>
              <a:buNone/>
            </a:pPr>
            <a:r>
              <a:rPr lang="en-US" sz="1400">
                <a:solidFill>
                  <a:schemeClr val="dk1"/>
                </a:solidFill>
                <a:latin typeface="Calibri"/>
                <a:ea typeface="Calibri"/>
                <a:cs typeface="Calibri"/>
                <a:sym typeface="Calibri"/>
              </a:rPr>
              <a:t>Ruben Pagkatipunan Jr., PT, DPT, OCS</a:t>
            </a: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SzPts val="1100"/>
              <a:buNone/>
            </a:pPr>
            <a:r>
              <a:rPr lang="en-US" sz="1400">
                <a:solidFill>
                  <a:schemeClr val="dk1"/>
                </a:solidFill>
                <a:latin typeface="Calibri"/>
                <a:ea typeface="Calibri"/>
                <a:cs typeface="Calibri"/>
                <a:sym typeface="Calibri"/>
              </a:rPr>
              <a:t>Department of Rehabilitation, Johns Hopkins Bayview Medical Center</a:t>
            </a: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Baltimore, Maryland, USA</a:t>
            </a:r>
            <a:endParaRPr sz="1400">
              <a:solidFill>
                <a:schemeClr val="dk1"/>
              </a:solidFill>
              <a:latin typeface="Calibri"/>
              <a:ea typeface="Calibri"/>
              <a:cs typeface="Calibri"/>
              <a:sym typeface="Calibri"/>
            </a:endParaRPr>
          </a:p>
          <a:p>
            <a:pPr marL="0" marR="64008" lvl="0" indent="0" algn="r" rtl="0">
              <a:lnSpc>
                <a:spcPct val="100000"/>
              </a:lnSpc>
              <a:spcBef>
                <a:spcPts val="0"/>
              </a:spcBef>
              <a:spcAft>
                <a:spcPts val="0"/>
              </a:spcAft>
              <a:buSzPts val="1836"/>
              <a:buNone/>
            </a:pPr>
            <a:endParaRPr sz="1400">
              <a:solidFill>
                <a:schemeClr val="dk1"/>
              </a:solidFill>
              <a:latin typeface="Calibri"/>
              <a:ea typeface="Calibri"/>
              <a:cs typeface="Calibri"/>
              <a:sym typeface="Calibri"/>
            </a:endParaRPr>
          </a:p>
          <a:p>
            <a:pPr marL="0" marR="64008" lvl="0" indent="0" algn="l" rtl="0">
              <a:lnSpc>
                <a:spcPct val="100000"/>
              </a:lnSpc>
              <a:spcBef>
                <a:spcPts val="0"/>
              </a:spcBef>
              <a:spcAft>
                <a:spcPts val="0"/>
              </a:spcAft>
              <a:buSzPts val="1836"/>
              <a:buNone/>
            </a:pPr>
            <a:r>
              <a:rPr lang="en-US" sz="1400">
                <a:solidFill>
                  <a:schemeClr val="dk1"/>
                </a:solidFill>
                <a:latin typeface="Calibri"/>
                <a:ea typeface="Calibri"/>
                <a:cs typeface="Calibri"/>
                <a:sym typeface="Calibri"/>
              </a:rPr>
              <a:t>Malin Regardt PhD, OT</a:t>
            </a:r>
            <a:endParaRPr sz="1400">
              <a:solidFill>
                <a:schemeClr val="dk1"/>
              </a:solidFill>
              <a:latin typeface="Calibri"/>
              <a:ea typeface="Calibri"/>
              <a:cs typeface="Calibri"/>
              <a:sym typeface="Calibri"/>
            </a:endParaRPr>
          </a:p>
          <a:p>
            <a:pPr marL="0" marR="64008" lvl="0" indent="0" algn="l" rtl="0">
              <a:lnSpc>
                <a:spcPct val="100000"/>
              </a:lnSpc>
              <a:spcBef>
                <a:spcPts val="0"/>
              </a:spcBef>
              <a:spcAft>
                <a:spcPts val="0"/>
              </a:spcAft>
              <a:buSzPts val="1836"/>
              <a:buNone/>
            </a:pPr>
            <a:r>
              <a:rPr lang="en-US" sz="1400">
                <a:solidFill>
                  <a:schemeClr val="dk1"/>
                </a:solidFill>
                <a:latin typeface="Calibri"/>
                <a:ea typeface="Calibri"/>
                <a:cs typeface="Calibri"/>
                <a:sym typeface="Calibri"/>
              </a:rPr>
              <a:t>Karolinska University Hospital</a:t>
            </a:r>
            <a:endParaRPr sz="1400">
              <a:solidFill>
                <a:schemeClr val="dk1"/>
              </a:solidFill>
              <a:latin typeface="Calibri"/>
              <a:ea typeface="Calibri"/>
              <a:cs typeface="Calibri"/>
              <a:sym typeface="Calibri"/>
            </a:endParaRPr>
          </a:p>
          <a:p>
            <a:pPr marL="0" marR="64008" lvl="0" indent="0" algn="l" rtl="0">
              <a:lnSpc>
                <a:spcPct val="100000"/>
              </a:lnSpc>
              <a:spcBef>
                <a:spcPts val="0"/>
              </a:spcBef>
              <a:spcAft>
                <a:spcPts val="0"/>
              </a:spcAft>
              <a:buSzPts val="1836"/>
              <a:buNone/>
            </a:pPr>
            <a:r>
              <a:rPr lang="en-US" sz="1400">
                <a:solidFill>
                  <a:schemeClr val="dk1"/>
                </a:solidFill>
                <a:latin typeface="Calibri"/>
                <a:ea typeface="Calibri"/>
                <a:cs typeface="Calibri"/>
                <a:sym typeface="Calibri"/>
              </a:rPr>
              <a:t>Stockholm, Sweden</a:t>
            </a:r>
            <a:endParaRPr sz="1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Font typeface="Trebuchet MS"/>
              <a:buNone/>
            </a:pPr>
            <a:r>
              <a:rPr lang="en-US"/>
              <a:t>Sliding board Transfer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2"/>
          <p:cNvSpPr txBox="1">
            <a:spLocks noGrp="1"/>
          </p:cNvSpPr>
          <p:nvPr>
            <p:ph type="body" idx="1"/>
          </p:nvPr>
        </p:nvSpPr>
        <p:spPr>
          <a:xfrm>
            <a:off x="609600" y="1871999"/>
            <a:ext cx="10972800" cy="513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224"/>
              <a:buNone/>
            </a:pPr>
            <a:r>
              <a:rPr lang="en-US" sz="2400"/>
              <a:t>Option 1: With the help of a person</a:t>
            </a:r>
            <a:endParaRPr sz="2400"/>
          </a:p>
          <a:p>
            <a:pPr marL="0" lvl="0" indent="0" algn="l" rtl="0">
              <a:lnSpc>
                <a:spcPct val="100000"/>
              </a:lnSpc>
              <a:spcBef>
                <a:spcPts val="400"/>
              </a:spcBef>
              <a:spcAft>
                <a:spcPts val="0"/>
              </a:spcAft>
              <a:buSzPts val="1224"/>
              <a:buNone/>
            </a:pPr>
            <a:endParaRPr/>
          </a:p>
        </p:txBody>
      </p:sp>
      <p:sp>
        <p:nvSpPr>
          <p:cNvPr id="331" name="Google Shape;331;p22"/>
          <p:cNvSpPr txBox="1">
            <a:spLocks noGrp="1"/>
          </p:cNvSpPr>
          <p:nvPr>
            <p:ph type="title"/>
          </p:nvPr>
        </p:nvSpPr>
        <p:spPr>
          <a:xfrm>
            <a:off x="378690" y="316262"/>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Font typeface="Trebuchet MS"/>
              <a:buNone/>
            </a:pPr>
            <a:r>
              <a:rPr lang="en-US"/>
              <a:t>Repositioning a Person in the Chair and  </a:t>
            </a:r>
            <a:br>
              <a:rPr lang="en-US"/>
            </a:br>
            <a:r>
              <a:rPr lang="en-US"/>
              <a:t>Wheelchair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3"/>
          <p:cNvSpPr txBox="1">
            <a:spLocks noGrp="1"/>
          </p:cNvSpPr>
          <p:nvPr>
            <p:ph type="body" idx="1"/>
          </p:nvPr>
        </p:nvSpPr>
        <p:spPr>
          <a:xfrm>
            <a:off x="609600" y="1287366"/>
            <a:ext cx="109728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40"/>
              <a:buNone/>
            </a:pPr>
            <a:endParaRPr/>
          </a:p>
          <a:p>
            <a:pPr marL="0" lvl="0" indent="0" algn="l" rtl="0">
              <a:lnSpc>
                <a:spcPct val="100000"/>
              </a:lnSpc>
              <a:spcBef>
                <a:spcPts val="400"/>
              </a:spcBef>
              <a:spcAft>
                <a:spcPts val="0"/>
              </a:spcAft>
              <a:buSzPts val="1920"/>
              <a:buNone/>
            </a:pPr>
            <a:r>
              <a:rPr lang="en-US" sz="2400"/>
              <a:t>Option 2: With help of one person</a:t>
            </a:r>
            <a:endParaRPr sz="2400"/>
          </a:p>
          <a:p>
            <a:pPr marL="0" lvl="0" indent="0" algn="l" rtl="0">
              <a:lnSpc>
                <a:spcPct val="100000"/>
              </a:lnSpc>
              <a:spcBef>
                <a:spcPts val="400"/>
              </a:spcBef>
              <a:spcAft>
                <a:spcPts val="0"/>
              </a:spcAft>
              <a:buSzPts val="1440"/>
              <a:buNone/>
            </a:pPr>
            <a:endParaRPr/>
          </a:p>
        </p:txBody>
      </p:sp>
      <p:sp>
        <p:nvSpPr>
          <p:cNvPr id="340" name="Google Shape;340;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Repositioning a Person in the Chair and  </a:t>
            </a:r>
            <a:br>
              <a:rPr lang="en-US"/>
            </a:br>
            <a:r>
              <a:rPr lang="en-US"/>
              <a:t>Wheelchair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09600" y="1481329"/>
            <a:ext cx="109728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920"/>
              <a:buNone/>
            </a:pPr>
            <a:r>
              <a:rPr lang="en-US" sz="2400"/>
              <a:t>Option 3: With the help of two people</a:t>
            </a:r>
            <a:endParaRPr sz="2400"/>
          </a:p>
        </p:txBody>
      </p:sp>
      <p:sp>
        <p:nvSpPr>
          <p:cNvPr id="348" name="Google Shape;348;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Trebuchet MS"/>
              <a:buNone/>
            </a:pPr>
            <a:endParaRPr/>
          </a:p>
          <a:p>
            <a:pPr marL="0" lvl="0" indent="0" algn="l" rtl="0">
              <a:lnSpc>
                <a:spcPct val="100000"/>
              </a:lnSpc>
              <a:spcBef>
                <a:spcPts val="0"/>
              </a:spcBef>
              <a:spcAft>
                <a:spcPts val="0"/>
              </a:spcAft>
              <a:buClr>
                <a:schemeClr val="dk1"/>
              </a:buClr>
              <a:buSzPts val="1100"/>
              <a:buFont typeface="Arial"/>
              <a:buNone/>
            </a:pPr>
            <a:r>
              <a:rPr lang="en-US"/>
              <a:t>Repositioning a Person in the Chair and  </a:t>
            </a:r>
            <a:br>
              <a:rPr lang="en-US"/>
            </a:br>
            <a:r>
              <a:rPr lang="en-US"/>
              <a:t>Wheelchair</a:t>
            </a:r>
            <a:endParaRPr/>
          </a:p>
          <a:p>
            <a:pPr marL="0" lvl="0" indent="0" algn="l" rtl="0">
              <a:lnSpc>
                <a:spcPct val="100000"/>
              </a:lnSpc>
              <a:spcBef>
                <a:spcPts val="0"/>
              </a:spcBef>
              <a:spcAft>
                <a:spcPts val="0"/>
              </a:spcAft>
              <a:buClr>
                <a:schemeClr val="accent1"/>
              </a:buClr>
              <a:buSzPts val="3600"/>
              <a:buFont typeface="Trebuchet MS"/>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rmAutofit/>
          </a:bodyPr>
          <a:lstStyle/>
          <a:p>
            <a:pPr marL="452755" lvl="0" indent="-342900" algn="l" rtl="0">
              <a:lnSpc>
                <a:spcPct val="80000"/>
              </a:lnSpc>
              <a:spcBef>
                <a:spcPts val="0"/>
              </a:spcBef>
              <a:spcAft>
                <a:spcPts val="0"/>
              </a:spcAft>
              <a:buSzPts val="1836"/>
              <a:buFont typeface="Noto Sans Symbols"/>
              <a:buChar char="❑"/>
            </a:pPr>
            <a:r>
              <a:rPr lang="en-US" sz="2220"/>
              <a:t>If the person is unconscious or injured, call 911 for emergency medical assistance</a:t>
            </a:r>
            <a:endParaRPr/>
          </a:p>
          <a:p>
            <a:pPr marL="452755" lvl="0" indent="-226314" algn="l" rtl="0">
              <a:lnSpc>
                <a:spcPct val="80000"/>
              </a:lnSpc>
              <a:spcBef>
                <a:spcPts val="0"/>
              </a:spcBef>
              <a:spcAft>
                <a:spcPts val="0"/>
              </a:spcAft>
              <a:buSzPts val="1836"/>
              <a:buFont typeface="Noto Sans Symbols"/>
              <a:buNone/>
            </a:pPr>
            <a:endParaRPr sz="2220"/>
          </a:p>
          <a:p>
            <a:pPr marL="452755" lvl="0" indent="-342900" algn="l" rtl="0">
              <a:lnSpc>
                <a:spcPct val="80000"/>
              </a:lnSpc>
              <a:spcBef>
                <a:spcPts val="0"/>
              </a:spcBef>
              <a:spcAft>
                <a:spcPts val="0"/>
              </a:spcAft>
              <a:buSzPts val="1836"/>
              <a:buFont typeface="Noto Sans Symbols"/>
              <a:buChar char="❑"/>
            </a:pPr>
            <a:r>
              <a:rPr lang="en-US" sz="2220"/>
              <a:t>Only attempt to help the person if you feel that both of you are able to safely work together</a:t>
            </a:r>
            <a:endParaRPr/>
          </a:p>
          <a:p>
            <a:pPr marL="452755" lvl="0" indent="-226314" algn="l" rtl="0">
              <a:lnSpc>
                <a:spcPct val="80000"/>
              </a:lnSpc>
              <a:spcBef>
                <a:spcPts val="0"/>
              </a:spcBef>
              <a:spcAft>
                <a:spcPts val="0"/>
              </a:spcAft>
              <a:buSzPts val="1836"/>
              <a:buFont typeface="Noto Sans Symbols"/>
              <a:buNone/>
            </a:pPr>
            <a:endParaRPr sz="2220"/>
          </a:p>
          <a:p>
            <a:pPr marL="457200" lvl="0" indent="0" algn="l" rtl="0">
              <a:lnSpc>
                <a:spcPct val="80000"/>
              </a:lnSpc>
              <a:spcBef>
                <a:spcPts val="0"/>
              </a:spcBef>
              <a:spcAft>
                <a:spcPts val="0"/>
              </a:spcAft>
              <a:buSzPts val="1776"/>
              <a:buNone/>
            </a:pPr>
            <a:endParaRPr sz="2220"/>
          </a:p>
          <a:p>
            <a:pPr marL="452755" lvl="0" indent="-342900" algn="l" rtl="0">
              <a:lnSpc>
                <a:spcPct val="80000"/>
              </a:lnSpc>
              <a:spcBef>
                <a:spcPts val="400"/>
              </a:spcBef>
              <a:spcAft>
                <a:spcPts val="0"/>
              </a:spcAft>
              <a:buSzPts val="1836"/>
              <a:buFont typeface="Noto Sans Symbols"/>
              <a:buChar char="❑"/>
            </a:pPr>
            <a:r>
              <a:rPr lang="en-US" sz="2220"/>
              <a:t>If patient is not hurt and is able to move, you may assist with </a:t>
            </a:r>
            <a:endParaRPr/>
          </a:p>
          <a:p>
            <a:pPr marL="109854" lvl="0" indent="0" algn="l" rtl="0">
              <a:lnSpc>
                <a:spcPct val="80000"/>
              </a:lnSpc>
              <a:spcBef>
                <a:spcPts val="400"/>
              </a:spcBef>
              <a:spcAft>
                <a:spcPts val="0"/>
              </a:spcAft>
              <a:buSzPts val="1836"/>
              <a:buNone/>
            </a:pPr>
            <a:r>
              <a:rPr lang="en-US" sz="2220"/>
              <a:t>    getting up from the floor</a:t>
            </a:r>
            <a:endParaRPr sz="2220"/>
          </a:p>
          <a:p>
            <a:pPr marL="457200" lvl="0" indent="0" algn="l" rtl="0">
              <a:lnSpc>
                <a:spcPct val="80000"/>
              </a:lnSpc>
              <a:spcBef>
                <a:spcPts val="400"/>
              </a:spcBef>
              <a:spcAft>
                <a:spcPts val="0"/>
              </a:spcAft>
              <a:buSzPts val="1332"/>
              <a:buNone/>
            </a:pPr>
            <a:endParaRPr sz="1665"/>
          </a:p>
          <a:p>
            <a:pPr marL="1371600" lvl="2" indent="-374650" algn="l" rtl="0">
              <a:lnSpc>
                <a:spcPct val="80000"/>
              </a:lnSpc>
              <a:spcBef>
                <a:spcPts val="324"/>
              </a:spcBef>
              <a:spcAft>
                <a:spcPts val="0"/>
              </a:spcAft>
              <a:buSzPts val="2300"/>
              <a:buFont typeface="Noto Sans Symbols"/>
              <a:buChar char="▪"/>
            </a:pPr>
            <a:r>
              <a:rPr lang="en-US" sz="1850" b="1"/>
              <a:t>Forward method using knees</a:t>
            </a:r>
            <a:endParaRPr/>
          </a:p>
          <a:p>
            <a:pPr marL="1371600" lvl="2" indent="-228600" algn="l" rtl="0">
              <a:lnSpc>
                <a:spcPct val="80000"/>
              </a:lnSpc>
              <a:spcBef>
                <a:spcPts val="324"/>
              </a:spcBef>
              <a:spcAft>
                <a:spcPts val="0"/>
              </a:spcAft>
              <a:buSzPts val="2300"/>
              <a:buNone/>
            </a:pPr>
            <a:endParaRPr sz="1850" b="1"/>
          </a:p>
          <a:p>
            <a:pPr marL="1371600" lvl="2" indent="-374650" algn="l" rtl="0">
              <a:lnSpc>
                <a:spcPct val="80000"/>
              </a:lnSpc>
              <a:spcBef>
                <a:spcPts val="324"/>
              </a:spcBef>
              <a:spcAft>
                <a:spcPts val="0"/>
              </a:spcAft>
              <a:buSzPts val="2300"/>
              <a:buFont typeface="Noto Sans Symbols"/>
              <a:buChar char="▪"/>
            </a:pPr>
            <a:r>
              <a:rPr lang="en-US" sz="1850" b="1"/>
              <a:t>Backward method using arms</a:t>
            </a:r>
            <a:endParaRPr/>
          </a:p>
          <a:p>
            <a:pPr marL="1371600" lvl="2" indent="-228600" algn="l" rtl="0">
              <a:lnSpc>
                <a:spcPct val="80000"/>
              </a:lnSpc>
              <a:spcBef>
                <a:spcPts val="324"/>
              </a:spcBef>
              <a:spcAft>
                <a:spcPts val="0"/>
              </a:spcAft>
              <a:buSzPts val="2300"/>
              <a:buNone/>
            </a:pPr>
            <a:endParaRPr sz="1850" b="1"/>
          </a:p>
          <a:p>
            <a:pPr marL="1371600" lvl="2" indent="-374650" algn="l" rtl="0">
              <a:lnSpc>
                <a:spcPct val="80000"/>
              </a:lnSpc>
              <a:spcBef>
                <a:spcPts val="324"/>
              </a:spcBef>
              <a:spcAft>
                <a:spcPts val="0"/>
              </a:spcAft>
              <a:buSzPts val="2300"/>
              <a:buFont typeface="Noto Sans Symbols"/>
              <a:buChar char="▪"/>
            </a:pPr>
            <a:r>
              <a:rPr lang="en-US" sz="1850" b="1"/>
              <a:t>Hip Hike</a:t>
            </a:r>
            <a:endParaRPr sz="1850" b="1"/>
          </a:p>
          <a:p>
            <a:pPr marL="621665" lvl="1" indent="-82550" algn="l" rtl="0">
              <a:lnSpc>
                <a:spcPct val="80000"/>
              </a:lnSpc>
              <a:spcBef>
                <a:spcPts val="324"/>
              </a:spcBef>
              <a:spcAft>
                <a:spcPts val="0"/>
              </a:spcAft>
              <a:buSzPts val="2300"/>
              <a:buNone/>
            </a:pPr>
            <a:endParaRPr sz="1480"/>
          </a:p>
          <a:p>
            <a:pPr marL="109854" lvl="0" indent="0" algn="l" rtl="0">
              <a:lnSpc>
                <a:spcPct val="80000"/>
              </a:lnSpc>
              <a:spcBef>
                <a:spcPts val="400"/>
              </a:spcBef>
              <a:spcAft>
                <a:spcPts val="0"/>
              </a:spcAft>
              <a:buSzPts val="1836"/>
              <a:buNone/>
            </a:pPr>
            <a:endParaRPr sz="1665"/>
          </a:p>
          <a:p>
            <a:pPr marL="109854" lvl="0" indent="0" algn="l" rtl="0">
              <a:lnSpc>
                <a:spcPct val="80000"/>
              </a:lnSpc>
              <a:spcBef>
                <a:spcPts val="400"/>
              </a:spcBef>
              <a:spcAft>
                <a:spcPts val="0"/>
              </a:spcAft>
              <a:buSzPts val="1836"/>
              <a:buNone/>
            </a:pPr>
            <a:endParaRPr sz="1665"/>
          </a:p>
        </p:txBody>
      </p:sp>
      <p:sp>
        <p:nvSpPr>
          <p:cNvPr id="355" name="Google Shape;355;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Getting Up From the Floor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26"/>
          <p:cNvSpPr txBox="1">
            <a:spLocks noGrp="1"/>
          </p:cNvSpPr>
          <p:nvPr>
            <p:ph type="title"/>
          </p:nvPr>
        </p:nvSpPr>
        <p:spPr>
          <a:xfrm>
            <a:off x="204305" y="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2800"/>
              <a:buFont typeface="Lucida Sans"/>
              <a:buNone/>
            </a:pPr>
            <a:r>
              <a:rPr lang="en-US" sz="2800"/>
              <a:t>Forward Method Using Knees</a:t>
            </a:r>
            <a:endParaRP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7" name="Google Shape;367;p27"/>
          <p:cNvSpPr txBox="1">
            <a:spLocks noGrp="1"/>
          </p:cNvSpPr>
          <p:nvPr>
            <p:ph type="title"/>
          </p:nvPr>
        </p:nvSpPr>
        <p:spPr>
          <a:xfrm>
            <a:off x="238538" y="320675"/>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sz="3690"/>
              <a:t> Forward method with caregiver assistance</a:t>
            </a:r>
            <a:endParaRPr sz="369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28"/>
          <p:cNvSpPr txBox="1">
            <a:spLocks noGrp="1"/>
          </p:cNvSpPr>
          <p:nvPr>
            <p:ph type="title"/>
          </p:nvPr>
        </p:nvSpPr>
        <p:spPr>
          <a:xfrm>
            <a:off x="145774" y="64812"/>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2800"/>
              <a:buFont typeface="Lucida Sans"/>
              <a:buNone/>
            </a:pPr>
            <a:r>
              <a:rPr lang="en-US" sz="2800"/>
              <a:t>Backward method Using Arms</a:t>
            </a:r>
            <a:endParaRPr/>
          </a:p>
        </p:txBody>
      </p:sp>
      <p:sp>
        <p:nvSpPr>
          <p:cNvPr id="2" name="Text Placeholder 1"/>
          <p:cNvSpPr>
            <a:spLocks noGrp="1"/>
          </p:cNvSpPr>
          <p:nvPr>
            <p:ph type="body" idx="1"/>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29"/>
          <p:cNvSpPr txBox="1">
            <a:spLocks noGrp="1"/>
          </p:cNvSpPr>
          <p:nvPr>
            <p:ph type="title"/>
          </p:nvPr>
        </p:nvSpPr>
        <p:spPr>
          <a:xfrm>
            <a:off x="377687" y="175247"/>
            <a:ext cx="109728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ts val="4100"/>
              <a:buFont typeface="Lucida Sans"/>
              <a:buNone/>
            </a:pPr>
            <a:r>
              <a:rPr lang="en-US"/>
              <a:t>Hip hike</a:t>
            </a:r>
            <a:endParaRPr/>
          </a:p>
        </p:txBody>
      </p:sp>
      <p:sp>
        <p:nvSpPr>
          <p:cNvPr id="403" name="Google Shape;403;p29"/>
          <p:cNvSpPr txBox="1"/>
          <p:nvPr/>
        </p:nvSpPr>
        <p:spPr>
          <a:xfrm>
            <a:off x="6567279" y="3718729"/>
            <a:ext cx="2743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Lucida Sans"/>
                <a:ea typeface="Lucida Sans"/>
                <a:cs typeface="Lucida Sans"/>
                <a:sym typeface="Lucida Sans"/>
              </a:rPr>
              <a:t>       </a:t>
            </a:r>
            <a:endParaRPr sz="1400" b="0" i="0" u="none" strike="noStrike" cap="none" dirty="0">
              <a:solidFill>
                <a:srgbClr val="000000"/>
              </a:solidFill>
              <a:latin typeface="Arial"/>
              <a:ea typeface="Arial"/>
              <a:cs typeface="Arial"/>
              <a:sym typeface="Arial"/>
            </a:endParaRPr>
          </a:p>
        </p:txBody>
      </p:sp>
      <p:sp>
        <p:nvSpPr>
          <p:cNvPr id="404" name="Google Shape;404;p29"/>
          <p:cNvSpPr txBox="1"/>
          <p:nvPr/>
        </p:nvSpPr>
        <p:spPr>
          <a:xfrm>
            <a:off x="4013476" y="4620867"/>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a:t>Transfer and Mobility Equipment</a:t>
            </a:r>
            <a:endParaRPr/>
          </a:p>
        </p:txBody>
      </p:sp>
      <p:sp>
        <p:nvSpPr>
          <p:cNvPr id="417" name="Google Shape;417;p30"/>
          <p:cNvSpPr txBox="1"/>
          <p:nvPr/>
        </p:nvSpPr>
        <p:spPr>
          <a:xfrm>
            <a:off x="609600" y="2051168"/>
            <a:ext cx="15712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Chair booster</a:t>
            </a:r>
            <a:endParaRPr sz="1800" b="0" i="0" u="none" strike="noStrike" cap="none" dirty="0">
              <a:solidFill>
                <a:schemeClr val="dk1"/>
              </a:solidFill>
              <a:latin typeface="Trebuchet MS"/>
              <a:ea typeface="Trebuchet MS"/>
              <a:cs typeface="Trebuchet MS"/>
              <a:sym typeface="Trebuchet MS"/>
            </a:endParaRPr>
          </a:p>
        </p:txBody>
      </p:sp>
      <p:sp>
        <p:nvSpPr>
          <p:cNvPr id="418" name="Google Shape;418;p30"/>
          <p:cNvSpPr txBox="1"/>
          <p:nvPr/>
        </p:nvSpPr>
        <p:spPr>
          <a:xfrm>
            <a:off x="7608251" y="2180752"/>
            <a:ext cx="13532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Lifting seat</a:t>
            </a:r>
            <a:endParaRPr sz="1800" b="0" i="0" u="none" strike="noStrike" cap="none" dirty="0">
              <a:solidFill>
                <a:schemeClr val="dk1"/>
              </a:solidFill>
              <a:latin typeface="Trebuchet MS"/>
              <a:ea typeface="Trebuchet MS"/>
              <a:cs typeface="Trebuchet MS"/>
              <a:sym typeface="Trebuchet MS"/>
            </a:endParaRPr>
          </a:p>
        </p:txBody>
      </p:sp>
      <p:sp>
        <p:nvSpPr>
          <p:cNvPr id="419" name="Google Shape;419;p30"/>
          <p:cNvSpPr txBox="1"/>
          <p:nvPr/>
        </p:nvSpPr>
        <p:spPr>
          <a:xfrm>
            <a:off x="3737369" y="2550084"/>
            <a:ext cx="13724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Step ladder</a:t>
            </a:r>
            <a:endParaRPr sz="1800" b="0" i="0" u="none" strike="noStrike" cap="none" dirty="0">
              <a:solidFill>
                <a:schemeClr val="dk1"/>
              </a:solidFill>
              <a:latin typeface="Trebuchet MS"/>
              <a:ea typeface="Trebuchet MS"/>
              <a:cs typeface="Trebuchet MS"/>
              <a:sym typeface="Trebuchet MS"/>
            </a:endParaRPr>
          </a:p>
        </p:txBody>
      </p:sp>
      <p:sp>
        <p:nvSpPr>
          <p:cNvPr id="421" name="Google Shape;421;p30"/>
          <p:cNvSpPr txBox="1"/>
          <p:nvPr/>
        </p:nvSpPr>
        <p:spPr>
          <a:xfrm>
            <a:off x="2972535" y="4452991"/>
            <a:ext cx="267252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rebuchet MS"/>
                <a:ea typeface="Trebuchet MS"/>
                <a:cs typeface="Trebuchet MS"/>
                <a:sym typeface="Trebuchet MS"/>
              </a:rPr>
              <a:t>Extra-thick seat cushion</a:t>
            </a:r>
            <a:endParaRPr sz="1800" b="0" i="0" u="none" strike="noStrike" cap="none" dirty="0">
              <a:solidFill>
                <a:schemeClr val="dk1"/>
              </a:solidFill>
              <a:latin typeface="Trebuchet MS"/>
              <a:ea typeface="Trebuchet MS"/>
              <a:cs typeface="Trebuchet MS"/>
              <a:sym typeface="Trebuchet MS"/>
            </a:endParaRPr>
          </a:p>
        </p:txBody>
      </p:sp>
      <p:sp>
        <p:nvSpPr>
          <p:cNvPr id="2" name="TextBox 1"/>
          <p:cNvSpPr txBox="1"/>
          <p:nvPr/>
        </p:nvSpPr>
        <p:spPr>
          <a:xfrm flipH="1">
            <a:off x="7222365" y="4441129"/>
            <a:ext cx="2344421" cy="369332"/>
          </a:xfrm>
          <a:prstGeom prst="rect">
            <a:avLst/>
          </a:prstGeom>
          <a:noFill/>
        </p:spPr>
        <p:txBody>
          <a:bodyPr wrap="square" rtlCol="0">
            <a:spAutoFit/>
          </a:bodyPr>
          <a:lstStyle/>
          <a:p>
            <a:r>
              <a:rPr lang="en-US" sz="1800" dirty="0" err="1" smtClean="0"/>
              <a:t>Beasy</a:t>
            </a:r>
            <a:r>
              <a:rPr lang="en-US" sz="1800" dirty="0" smtClean="0"/>
              <a:t> board</a:t>
            </a:r>
            <a:endParaRPr lang="en-US" sz="1800" dirty="0"/>
          </a:p>
        </p:txBody>
      </p:sp>
      <p:sp>
        <p:nvSpPr>
          <p:cNvPr id="3" name="TextBox 2"/>
          <p:cNvSpPr txBox="1"/>
          <p:nvPr/>
        </p:nvSpPr>
        <p:spPr>
          <a:xfrm>
            <a:off x="421837" y="4452991"/>
            <a:ext cx="1534781" cy="369332"/>
          </a:xfrm>
          <a:prstGeom prst="rect">
            <a:avLst/>
          </a:prstGeom>
          <a:noFill/>
        </p:spPr>
        <p:txBody>
          <a:bodyPr wrap="square" rtlCol="0">
            <a:spAutoFit/>
          </a:bodyPr>
          <a:lstStyle/>
          <a:p>
            <a:r>
              <a:rPr lang="en-US" sz="1800" dirty="0" smtClean="0"/>
              <a:t>Hoyer lift</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subTitle" idx="1"/>
          </p:nvPr>
        </p:nvSpPr>
        <p:spPr>
          <a:xfrm>
            <a:off x="86138" y="1805822"/>
            <a:ext cx="11887198" cy="287433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SzPts val="1360"/>
              <a:buNone/>
            </a:pPr>
            <a:r>
              <a:rPr lang="en-US" sz="2400"/>
              <a:t>The health information provided in this presentation is provided for general informational and educational purposes only, and is not a substitute for professional health advice. Consult your physicians, physical therapists, and occupational therapists regarding your individual needs with regards to mobility. We do not endorse or recommend any particular products mentioned in this presentation. We do not have any financial interest in any of the products or with any of the vendors.</a:t>
            </a:r>
            <a:endParaRPr sz="2400"/>
          </a:p>
          <a:p>
            <a:pPr marL="0" marR="0" lvl="0" indent="0" algn="r" rtl="0">
              <a:lnSpc>
                <a:spcPct val="100000"/>
              </a:lnSpc>
              <a:spcBef>
                <a:spcPts val="0"/>
              </a:spcBef>
              <a:spcAft>
                <a:spcPts val="0"/>
              </a:spcAft>
              <a:buSzPts val="1836"/>
              <a:buNone/>
            </a:pPr>
            <a:r>
              <a:rPr lang="en-US" sz="2400" b="1"/>
              <a:t> </a:t>
            </a:r>
            <a:r>
              <a:rPr lang="en-US" b="1"/>
              <a:t>  </a:t>
            </a:r>
            <a:endParaRPr/>
          </a:p>
          <a:p>
            <a:pPr marL="0" marR="63500" lvl="0" indent="0" algn="r" rtl="0">
              <a:lnSpc>
                <a:spcPct val="100000"/>
              </a:lnSpc>
              <a:spcBef>
                <a:spcPts val="400"/>
              </a:spcBef>
              <a:spcAft>
                <a:spcPts val="0"/>
              </a:spcAft>
              <a:buSzPts val="1836"/>
              <a:buNone/>
            </a:pPr>
            <a:endParaRPr/>
          </a:p>
        </p:txBody>
      </p:sp>
      <p:sp>
        <p:nvSpPr>
          <p:cNvPr id="160" name="Google Shape;160;p3"/>
          <p:cNvSpPr txBox="1"/>
          <p:nvPr/>
        </p:nvSpPr>
        <p:spPr>
          <a:xfrm>
            <a:off x="86138" y="549965"/>
            <a:ext cx="552615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ucida Sans"/>
                <a:ea typeface="Lucida Sans"/>
                <a:cs typeface="Lucida Sans"/>
                <a:sym typeface="Lucida Sans"/>
              </a:rPr>
              <a:t>Disclaimer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and Mobility Equipment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5" name="Text Placeholder 4"/>
          <p:cNvSpPr txBox="1">
            <a:spLocks noGrp="1"/>
          </p:cNvSpPr>
          <p:nvPr>
            <p:ph type="body" idx="1"/>
          </p:nvPr>
        </p:nvSpPr>
        <p:spPr>
          <a:xfrm>
            <a:off x="677334" y="2160589"/>
            <a:ext cx="8596668" cy="1400343"/>
          </a:xfrm>
          <a:prstGeom prst="rect">
            <a:avLst/>
          </a:prstGeom>
          <a:noFill/>
        </p:spPr>
        <p:txBody>
          <a:bodyPr wrap="square" rtlCol="0">
            <a:spAutoFit/>
          </a:bodyPr>
          <a:lstStyle/>
          <a:p>
            <a:r>
              <a:rPr lang="en-US" sz="2000" dirty="0" err="1"/>
              <a:t>GentleBoost</a:t>
            </a:r>
            <a:r>
              <a:rPr lang="en-US" sz="2000" dirty="0"/>
              <a:t> Uplift Assist Commode and Shower </a:t>
            </a:r>
            <a:r>
              <a:rPr lang="en-US" sz="2000" dirty="0" smtClean="0"/>
              <a:t>Chair</a:t>
            </a:r>
          </a:p>
          <a:p>
            <a:endParaRPr lang="en-US" sz="2000" dirty="0"/>
          </a:p>
          <a:p>
            <a:r>
              <a:rPr lang="en-US" sz="2000" dirty="0" smtClean="0"/>
              <a:t> </a:t>
            </a:r>
            <a:endParaRPr lang="en-US" sz="2000" dirty="0"/>
          </a:p>
        </p:txBody>
      </p:sp>
      <p:sp>
        <p:nvSpPr>
          <p:cNvPr id="6" name="Rectangle 5"/>
          <p:cNvSpPr/>
          <p:nvPr/>
        </p:nvSpPr>
        <p:spPr>
          <a:xfrm>
            <a:off x="1191602" y="3160822"/>
            <a:ext cx="4815742" cy="400110"/>
          </a:xfrm>
          <a:prstGeom prst="rect">
            <a:avLst/>
          </a:prstGeom>
        </p:spPr>
        <p:txBody>
          <a:bodyPr wrap="none">
            <a:spAutoFit/>
          </a:bodyPr>
          <a:lstStyle/>
          <a:p>
            <a:r>
              <a:rPr lang="en-US" sz="2000" dirty="0" err="1"/>
              <a:t>Mangar</a:t>
            </a:r>
            <a:r>
              <a:rPr lang="en-US" sz="2000" dirty="0"/>
              <a:t> ELK Emergency Lifting Cushion </a:t>
            </a:r>
          </a:p>
        </p:txBody>
      </p:sp>
    </p:spTree>
    <p:extLst>
      <p:ext uri="{BB962C8B-B14F-4D97-AF65-F5344CB8AC3E}">
        <p14:creationId xmlns:p14="http://schemas.microsoft.com/office/powerpoint/2010/main" val="267450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31"/>
          <p:cNvSpPr txBox="1">
            <a:spLocks noGrp="1"/>
          </p:cNvSpPr>
          <p:nvPr>
            <p:ph type="title"/>
          </p:nvPr>
        </p:nvSpPr>
        <p:spPr>
          <a:xfrm>
            <a:off x="428250" y="-12"/>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dirty="0"/>
              <a:t>Transfer and Mobility Equipment</a:t>
            </a:r>
            <a:endParaRPr dirty="0"/>
          </a:p>
        </p:txBody>
      </p:sp>
      <p:sp>
        <p:nvSpPr>
          <p:cNvPr id="2" name="TextBox 1"/>
          <p:cNvSpPr txBox="1"/>
          <p:nvPr/>
        </p:nvSpPr>
        <p:spPr>
          <a:xfrm>
            <a:off x="688257" y="2969342"/>
            <a:ext cx="4650658" cy="369332"/>
          </a:xfrm>
          <a:prstGeom prst="rect">
            <a:avLst/>
          </a:prstGeom>
          <a:noFill/>
        </p:spPr>
        <p:txBody>
          <a:bodyPr wrap="square" rtlCol="0">
            <a:spAutoFit/>
          </a:bodyPr>
          <a:lstStyle/>
          <a:p>
            <a:r>
              <a:rPr lang="en-US" sz="1800" dirty="0" err="1" smtClean="0"/>
              <a:t>Rifton</a:t>
            </a:r>
            <a:r>
              <a:rPr lang="en-US" sz="1800" dirty="0" smtClean="0"/>
              <a:t> TRAM</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3"/>
          <p:cNvSpPr txBox="1">
            <a:spLocks noGrp="1"/>
          </p:cNvSpPr>
          <p:nvPr>
            <p:ph type="title"/>
          </p:nvPr>
        </p:nvSpPr>
        <p:spPr>
          <a:xfrm>
            <a:off x="2754106" y="733587"/>
            <a:ext cx="8596668" cy="33889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4400"/>
              <a:buFont typeface="Trebuchet MS"/>
              <a:buNone/>
            </a:pPr>
            <a:r>
              <a:rPr lang="en-US" sz="4400"/>
              <a:t>Thank you!</a:t>
            </a:r>
            <a:endParaRPr sz="4400"/>
          </a:p>
        </p:txBody>
      </p:sp>
      <p:sp>
        <p:nvSpPr>
          <p:cNvPr id="448" name="Google Shape;448;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4"/>
          <p:cNvSpPr txBox="1">
            <a:spLocks noGrp="1"/>
          </p:cNvSpPr>
          <p:nvPr>
            <p:ph type="body" idx="1"/>
          </p:nvPr>
        </p:nvSpPr>
        <p:spPr>
          <a:xfrm>
            <a:off x="169775" y="1458179"/>
            <a:ext cx="10972800" cy="45261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SzPts val="1120"/>
              <a:buNone/>
            </a:pPr>
            <a:r>
              <a:rPr lang="en-US"/>
              <a:t>Bardak, A., Erhan, B., &amp; Gündüz, B. (2012). Low back pain among caregivers of spinal cord injured patients. </a:t>
            </a:r>
            <a:r>
              <a:rPr lang="en-US" i="1"/>
              <a:t>Journal of Rehabilitation Medicine,</a:t>
            </a:r>
            <a:r>
              <a:rPr lang="en-US"/>
              <a:t> </a:t>
            </a:r>
            <a:r>
              <a:rPr lang="en-US" i="1"/>
              <a:t>44</a:t>
            </a:r>
            <a:r>
              <a:rPr lang="en-US"/>
              <a:t>(10), 858-861. doi:10.2340/16501977-1043</a:t>
            </a:r>
            <a:endParaRPr/>
          </a:p>
          <a:p>
            <a:pPr marL="457200" lvl="0" indent="0" algn="l" rtl="0">
              <a:lnSpc>
                <a:spcPct val="100000"/>
              </a:lnSpc>
              <a:spcBef>
                <a:spcPts val="400"/>
              </a:spcBef>
              <a:spcAft>
                <a:spcPts val="0"/>
              </a:spcAft>
              <a:buSzPts val="1120"/>
              <a:buNone/>
            </a:pPr>
            <a:r>
              <a:rPr lang="en-US"/>
              <a:t>Lockette, K. F. (2Lockette, K. F. (2011). </a:t>
            </a:r>
            <a:r>
              <a:rPr lang="en-US" i="1"/>
              <a:t>A caregivers complete guide for safe mobility and independence in the home</a:t>
            </a:r>
            <a:r>
              <a:rPr lang="en-US"/>
              <a:t>. Minneapolis, MN: Two Harbors Press.011). </a:t>
            </a:r>
            <a:r>
              <a:rPr lang="en-US" i="1"/>
              <a:t>A caregivers complete guide for safe mobility and independence in the home</a:t>
            </a:r>
            <a:endParaRPr/>
          </a:p>
          <a:p>
            <a:pPr marL="457200" lvl="0" indent="0" algn="l" rtl="0">
              <a:lnSpc>
                <a:spcPct val="100000"/>
              </a:lnSpc>
              <a:spcBef>
                <a:spcPts val="400"/>
              </a:spcBef>
              <a:spcAft>
                <a:spcPts val="0"/>
              </a:spcAft>
              <a:buSzPts val="1120"/>
              <a:buNone/>
            </a:pPr>
            <a:r>
              <a:rPr lang="en-US"/>
              <a:t>SolutionsBenefits. (n.d.). November 09 Monthly Safety Spotlight November 09 Safety Discussion Topics, horizontal format Get to Know Your Back Lifting Safety Checklist Maintaining. - ppt download. Retrieved from https://slideplayer.com/slide/4920136/</a:t>
            </a:r>
            <a:endParaRPr i="1"/>
          </a:p>
          <a:p>
            <a:pPr marL="365760" lvl="0" indent="-195453" algn="l" rtl="0">
              <a:lnSpc>
                <a:spcPct val="100000"/>
              </a:lnSpc>
              <a:spcBef>
                <a:spcPts val="400"/>
              </a:spcBef>
              <a:spcAft>
                <a:spcPts val="0"/>
              </a:spcAft>
              <a:buSzPts val="952"/>
              <a:buNone/>
            </a:pPr>
            <a:endParaRPr/>
          </a:p>
        </p:txBody>
      </p:sp>
      <p:sp>
        <p:nvSpPr>
          <p:cNvPr id="454" name="Google Shape;454;p34"/>
          <p:cNvSpPr txBox="1">
            <a:spLocks noGrp="1"/>
          </p:cNvSpPr>
          <p:nvPr>
            <p:ph type="title"/>
          </p:nvPr>
        </p:nvSpPr>
        <p:spPr>
          <a:xfrm>
            <a:off x="676442" y="154322"/>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Reference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5"/>
          <p:cNvSpPr txBox="1">
            <a:spLocks noGrp="1"/>
          </p:cNvSpPr>
          <p:nvPr>
            <p:ph type="body" idx="1"/>
          </p:nvPr>
        </p:nvSpPr>
        <p:spPr>
          <a:xfrm>
            <a:off x="402675" y="1206100"/>
            <a:ext cx="12192000" cy="5286900"/>
          </a:xfrm>
          <a:prstGeom prst="rect">
            <a:avLst/>
          </a:prstGeom>
          <a:noFill/>
          <a:ln>
            <a:noFill/>
          </a:ln>
        </p:spPr>
        <p:txBody>
          <a:bodyPr spcFirstLastPara="1" wrap="square" lIns="91425" tIns="45700" rIns="91425" bIns="45700" anchor="t" anchorCtr="0">
            <a:normAutofit/>
          </a:bodyPr>
          <a:lstStyle/>
          <a:p>
            <a:pPr marL="365760" lvl="0" indent="-285623" algn="l" rtl="0">
              <a:lnSpc>
                <a:spcPct val="70000"/>
              </a:lnSpc>
              <a:spcBef>
                <a:spcPts val="400"/>
              </a:spcBef>
              <a:spcAft>
                <a:spcPts val="0"/>
              </a:spcAft>
              <a:buSzPts val="1100"/>
              <a:buFont typeface="Noto Sans Symbols"/>
              <a:buChar char="▪"/>
            </a:pPr>
            <a:r>
              <a:rPr lang="en-US" sz="1200" dirty="0"/>
              <a:t>Slide 6 (people exercising with elastic bands): https://thecaregiverspace.org/how-to-encourage-the-elderly-to-exercise/ </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6 (seniors exercising with a ball and a  kettle ball): </a:t>
            </a:r>
            <a:r>
              <a:rPr lang="en-US" sz="1200" u="sng" dirty="0">
                <a:solidFill>
                  <a:schemeClr val="hlink"/>
                </a:solidFill>
                <a:hlinkClick r:id="rId3"/>
              </a:rPr>
              <a:t>https://www.verywellfit.com/chair-exercises-for-seniors-4161267</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6 (people on gym ball exercising with weights): </a:t>
            </a:r>
            <a:r>
              <a:rPr lang="en-US" sz="1200" u="sng" dirty="0">
                <a:solidFill>
                  <a:schemeClr val="hlink"/>
                </a:solidFill>
                <a:hlinkClick r:id="rId4"/>
              </a:rPr>
              <a:t>https://www.aarp.org/auto/driver-safety/info-2013/exercise-for-safety.html</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6(people doing plank): https://blog.cheapism.com/exercises-for-seniors/</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7 (pool exercises for seniors): https://www.upliftingmobility.com/pool-exercises/</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7 (people walking together): https://www.verywellhealth.com/the-benefits-of-walking-for-people-with-copd-914997 </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7 (people in aerobic class): </a:t>
            </a:r>
            <a:r>
              <a:rPr lang="en-US" sz="1200" u="sng" dirty="0">
                <a:solidFill>
                  <a:schemeClr val="hlink"/>
                </a:solidFill>
                <a:hlinkClick r:id="rId5"/>
              </a:rPr>
              <a:t>https://www.tribuneindia.com/news/health/aerobic-exercise-may-ward-off-memory-decline-in-elderly/314148.html</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7 (people in spinning class): https://www.freepik.com/premium-photo/people-working-out-spinning-class-while-gesturing-thumbs-up_1833569.htm</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8 (risk of injury picture): </a:t>
            </a:r>
            <a:r>
              <a:rPr lang="en-US" sz="1200" u="sng" dirty="0">
                <a:solidFill>
                  <a:schemeClr val="hlink"/>
                </a:solidFill>
                <a:hlinkClick r:id="rId6"/>
              </a:rPr>
              <a:t>http://www.springvillechiropractic.com/our-services/lower-back-pain</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9 (picture of spine ligament and a person bending over): </a:t>
            </a:r>
            <a:r>
              <a:rPr lang="en-US" sz="1200" u="sng" dirty="0">
                <a:solidFill>
                  <a:schemeClr val="hlink"/>
                </a:solidFill>
                <a:hlinkClick r:id="rId7"/>
              </a:rPr>
              <a:t>https://www.spineuniverse.com/wellness/ergonomics/body-mechanics-your-spine-tips-1-3</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9 (picture of the spine): </a:t>
            </a:r>
            <a:r>
              <a:rPr lang="en-US" sz="1200" u="sng" dirty="0">
                <a:solidFill>
                  <a:schemeClr val="hlink"/>
                </a:solidFill>
                <a:hlinkClick r:id="rId8"/>
              </a:rPr>
              <a:t>https://en.wikipedia.org/wiki/Neutral_spine</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9 (person lifting box): </a:t>
            </a:r>
            <a:r>
              <a:rPr lang="en-US" sz="1200" u="sng" dirty="0">
                <a:solidFill>
                  <a:schemeClr val="hlink"/>
                </a:solidFill>
                <a:hlinkClick r:id="rId9"/>
              </a:rPr>
              <a:t>https://myhealth.alberta.ca/Health/pages/conditions.aspx?hwid=hw206944</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9 (person lifting neutral spine position and non-neutral spine): </a:t>
            </a:r>
            <a:r>
              <a:rPr lang="en-US" sz="1200" u="sng" dirty="0">
                <a:solidFill>
                  <a:schemeClr val="hlink"/>
                </a:solidFill>
                <a:hlinkClick r:id="rId10"/>
              </a:rPr>
              <a:t>https://www.reddit.com/r/Fitness/comments/3ky5fg/my_road_to_elite_level_powerlifter_from_235lbs_to</a:t>
            </a:r>
            <a:endParaRPr sz="1200" dirty="0"/>
          </a:p>
          <a:p>
            <a:pPr marL="365760" lvl="0" indent="-215773" algn="l" rtl="0">
              <a:lnSpc>
                <a:spcPct val="70000"/>
              </a:lnSpc>
              <a:spcBef>
                <a:spcPts val="0"/>
              </a:spcBef>
              <a:spcAft>
                <a:spcPts val="0"/>
              </a:spcAft>
              <a:buSzPts val="1100"/>
              <a:buFont typeface="Noto Sans Symbols"/>
              <a:buNone/>
            </a:pPr>
            <a:endParaRPr sz="1200" dirty="0"/>
          </a:p>
          <a:p>
            <a:pPr marL="365760" lvl="0" indent="-285623" algn="l" rtl="0">
              <a:lnSpc>
                <a:spcPct val="70000"/>
              </a:lnSpc>
              <a:spcBef>
                <a:spcPts val="0"/>
              </a:spcBef>
              <a:spcAft>
                <a:spcPts val="0"/>
              </a:spcAft>
              <a:buSzPts val="1100"/>
              <a:buFont typeface="Noto Sans Symbols"/>
              <a:buChar char="▪"/>
            </a:pPr>
            <a:r>
              <a:rPr lang="en-US" sz="1200" dirty="0"/>
              <a:t>Slide 10 (proper lifting techniques): https://www.braceability.com/blogs/articles/7-proper-heavy-lifting-techniques </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10 ( transfer logo): https://safepatienthandling.us/manual-patient-transfers/ </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18 </a:t>
            </a:r>
            <a:r>
              <a:rPr lang="en-US" sz="1200" dirty="0"/>
              <a:t>(stand pivot transfer): </a:t>
            </a:r>
            <a:r>
              <a:rPr lang="en-US" sz="1200" u="sng" dirty="0">
                <a:solidFill>
                  <a:schemeClr val="hlink"/>
                </a:solidFill>
                <a:hlinkClick r:id="rId11"/>
              </a:rPr>
              <a:t>https://www.drugs.com/cg/how-to-transfer-a-person-safely-ambulatory-care.html</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19: </a:t>
            </a:r>
            <a:r>
              <a:rPr lang="en-US" sz="1200" dirty="0"/>
              <a:t>(squat pivot transfer 1-person assist and 2-person assist) </a:t>
            </a:r>
            <a:r>
              <a:rPr lang="en-US" sz="1200" u="sng" dirty="0">
                <a:solidFill>
                  <a:schemeClr val="hlink"/>
                </a:solidFill>
                <a:hlinkClick r:id="rId12"/>
              </a:rPr>
              <a:t>https://www.mrswivel.com/patient-transfers/squat-pivot-transfer/</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20 </a:t>
            </a:r>
            <a:r>
              <a:rPr lang="en-US" sz="1200" dirty="0"/>
              <a:t>(sliding board transfer): </a:t>
            </a:r>
            <a:r>
              <a:rPr lang="en-US" sz="1200" u="sng" dirty="0">
                <a:solidFill>
                  <a:schemeClr val="hlink"/>
                </a:solidFill>
                <a:hlinkClick r:id="rId13"/>
              </a:rPr>
              <a:t>http://www.spinalcordessentials.ca/handouts/lateral-transfer/</a:t>
            </a:r>
            <a:endParaRPr sz="1200" u="sng" dirty="0">
              <a:solidFill>
                <a:schemeClr val="hlink"/>
              </a:solidFill>
            </a:endParaRPr>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21-23 </a:t>
            </a:r>
            <a:r>
              <a:rPr lang="en-US" sz="1200" dirty="0"/>
              <a:t>(wheelchair and chair repositioning): </a:t>
            </a:r>
            <a:r>
              <a:rPr lang="en-US" sz="1200" u="sng" dirty="0">
                <a:solidFill>
                  <a:schemeClr val="hlink"/>
                </a:solidFill>
                <a:hlinkClick r:id="rId14"/>
              </a:rPr>
              <a:t>https://www.vardhandboken.se/arbetssatt-och-ansvar/arbetsteknik-och-forflyttningskunskap/oversikt/</a:t>
            </a:r>
            <a:endParaRPr sz="1200" u="sng" dirty="0">
              <a:solidFill>
                <a:schemeClr val="hlink"/>
              </a:solidFill>
            </a:endParaRPr>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25(getting </a:t>
            </a:r>
            <a:r>
              <a:rPr lang="en-US" sz="1200" dirty="0"/>
              <a:t>up from floor using knees): https://www.stayonyourfeet.com.au/over60/what-if-i-do-fall/get-up-off-the-floor/ </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26(Helping </a:t>
            </a:r>
            <a:r>
              <a:rPr lang="en-US" sz="1200" dirty="0"/>
              <a:t>Someone Up after a Fall): https://www.youtube.com/watch?v=10jR0zjl19Y</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27 </a:t>
            </a:r>
            <a:r>
              <a:rPr lang="en-US" sz="1200" dirty="0"/>
              <a:t>(a person getting from floor using </a:t>
            </a:r>
            <a:r>
              <a:rPr lang="en-US" sz="1200" dirty="0" err="1"/>
              <a:t>ResQUp</a:t>
            </a:r>
            <a:r>
              <a:rPr lang="en-US" sz="1200" dirty="0"/>
              <a:t> fall recovery aid): </a:t>
            </a:r>
            <a:r>
              <a:rPr lang="en-US" sz="1200" u="sng" dirty="0">
                <a:solidFill>
                  <a:schemeClr val="hlink"/>
                </a:solidFill>
                <a:hlinkClick r:id="rId15"/>
              </a:rPr>
              <a:t>https://www.activeforever.com/resqup-floor-recovery-mobility-aid</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27(getting </a:t>
            </a:r>
            <a:r>
              <a:rPr lang="en-US" sz="1200" dirty="0"/>
              <a:t>up from floor using arms): https://www.stayonyourfeet.com.au/over60/what-if-i-do-fall/get-up-off-the-floor/</a:t>
            </a:r>
            <a:endParaRPr sz="1200" dirty="0"/>
          </a:p>
          <a:p>
            <a:pPr marL="365760" lvl="0" indent="-285623" algn="l" rtl="0">
              <a:lnSpc>
                <a:spcPct val="70000"/>
              </a:lnSpc>
              <a:spcBef>
                <a:spcPts val="400"/>
              </a:spcBef>
              <a:spcAft>
                <a:spcPts val="0"/>
              </a:spcAft>
              <a:buSzPts val="1100"/>
              <a:buFont typeface="Noto Sans Symbols"/>
              <a:buChar char="▪"/>
            </a:pPr>
            <a:r>
              <a:rPr lang="en-US" sz="1200" dirty="0"/>
              <a:t>Slide </a:t>
            </a:r>
            <a:r>
              <a:rPr lang="en-US" sz="1200" dirty="0" smtClean="0"/>
              <a:t>28(how </a:t>
            </a:r>
            <a:r>
              <a:rPr lang="en-US" sz="1200" dirty="0"/>
              <a:t>to get up from the floor </a:t>
            </a:r>
            <a:r>
              <a:rPr lang="en-US" sz="1200" dirty="0" err="1"/>
              <a:t>macgyver</a:t>
            </a:r>
            <a:r>
              <a:rPr lang="en-US" sz="1200" dirty="0"/>
              <a:t> style,  from </a:t>
            </a:r>
            <a:r>
              <a:rPr lang="en-US" sz="1200" dirty="0" err="1"/>
              <a:t>youtube</a:t>
            </a:r>
            <a:r>
              <a:rPr lang="en-US" sz="1200" dirty="0"/>
              <a:t>): https://www.youtube.com/watch?v=4ETgQD8QhZs </a:t>
            </a:r>
            <a:endParaRPr sz="1200" dirty="0"/>
          </a:p>
          <a:p>
            <a:pPr marL="365760" lvl="0" indent="-215773" algn="l" rtl="0">
              <a:lnSpc>
                <a:spcPct val="70000"/>
              </a:lnSpc>
              <a:spcBef>
                <a:spcPts val="400"/>
              </a:spcBef>
              <a:spcAft>
                <a:spcPts val="0"/>
              </a:spcAft>
              <a:buSzPts val="1100"/>
              <a:buFont typeface="Noto Sans Symbols"/>
              <a:buNone/>
            </a:pPr>
            <a:endParaRPr sz="1200" dirty="0"/>
          </a:p>
          <a:p>
            <a:pPr marL="365760" lvl="0" indent="-215747" algn="l" rtl="0">
              <a:lnSpc>
                <a:spcPct val="70000"/>
              </a:lnSpc>
              <a:spcBef>
                <a:spcPts val="400"/>
              </a:spcBef>
              <a:spcAft>
                <a:spcPts val="0"/>
              </a:spcAft>
              <a:buSzPts val="632"/>
              <a:buNone/>
            </a:pPr>
            <a:endParaRPr sz="1200" dirty="0"/>
          </a:p>
        </p:txBody>
      </p:sp>
      <p:sp>
        <p:nvSpPr>
          <p:cNvPr id="460" name="Google Shape;460;p35"/>
          <p:cNvSpPr txBox="1">
            <a:spLocks noGrp="1"/>
          </p:cNvSpPr>
          <p:nvPr>
            <p:ph type="title"/>
          </p:nvPr>
        </p:nvSpPr>
        <p:spPr>
          <a:xfrm>
            <a:off x="94729" y="-20413"/>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 Reference List for Images/Videos </a:t>
            </a:r>
            <a:endParaRPr/>
          </a:p>
        </p:txBody>
      </p:sp>
    </p:spTree>
    <p:extLst>
      <p:ext uri="{BB962C8B-B14F-4D97-AF65-F5344CB8AC3E}">
        <p14:creationId xmlns:p14="http://schemas.microsoft.com/office/powerpoint/2010/main" val="232131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6"/>
          <p:cNvSpPr txBox="1">
            <a:spLocks noGrp="1"/>
          </p:cNvSpPr>
          <p:nvPr>
            <p:ph type="body" idx="1"/>
          </p:nvPr>
        </p:nvSpPr>
        <p:spPr>
          <a:xfrm>
            <a:off x="609600" y="1481329"/>
            <a:ext cx="10972800" cy="4526100"/>
          </a:xfrm>
          <a:prstGeom prst="rect">
            <a:avLst/>
          </a:prstGeom>
          <a:noFill/>
          <a:ln>
            <a:noFill/>
          </a:ln>
        </p:spPr>
        <p:txBody>
          <a:bodyPr spcFirstLastPara="1" wrap="square" lIns="91425" tIns="45700" rIns="91425" bIns="45700" anchor="t" anchorCtr="0">
            <a:noAutofit/>
          </a:bodyPr>
          <a:lstStyle/>
          <a:p>
            <a:pPr marL="457200" lvl="0" indent="-317500" algn="l" rtl="0">
              <a:lnSpc>
                <a:spcPct val="70000"/>
              </a:lnSpc>
              <a:spcBef>
                <a:spcPts val="400"/>
              </a:spcBef>
              <a:spcAft>
                <a:spcPts val="0"/>
              </a:spcAft>
              <a:buSzPts val="1400"/>
              <a:buFont typeface="Noto Sans Symbols"/>
              <a:buChar char="▪"/>
            </a:pPr>
            <a:r>
              <a:rPr lang="en-US" sz="1600" dirty="0"/>
              <a:t>Slide </a:t>
            </a:r>
            <a:r>
              <a:rPr lang="en-US" sz="1600" dirty="0" smtClean="0"/>
              <a:t>29 </a:t>
            </a:r>
            <a:r>
              <a:rPr lang="en-US" sz="1600" dirty="0"/>
              <a:t>(seat cushion): </a:t>
            </a:r>
            <a:r>
              <a:rPr lang="en-US" sz="1600" u="sng" dirty="0">
                <a:solidFill>
                  <a:schemeClr val="hlink"/>
                </a:solidFill>
                <a:hlinkClick r:id="rId3"/>
              </a:rPr>
              <a:t>https://</a:t>
            </a:r>
            <a:r>
              <a:rPr lang="en-US" sz="1600" u="sng" dirty="0" smtClean="0">
                <a:solidFill>
                  <a:schemeClr val="hlink"/>
                </a:solidFill>
                <a:hlinkClick r:id="rId3"/>
              </a:rPr>
              <a:t>www.allegromedical.com/cushions-covers-backs-c544/deluxe-seat-lift-cushion-p555966.html?CS_003=9164468&amp;CS_010=ff808181178387c301179dcff8be031a&amp;gclid=Cj0KCQjwkK_qBRD8ARIsAOteukAzVou-wF6PGOs_AUp325xXLljdY3kmqPa1Uc8OUZb-0PDp_GoIZIEaAjC9EALw_wcB#1179-DCFF8F8</a:t>
            </a:r>
            <a:endParaRPr lang="en-US" sz="1600" u="sng" dirty="0" smtClean="0">
              <a:solidFill>
                <a:schemeClr val="hlink"/>
              </a:solidFill>
            </a:endParaRPr>
          </a:p>
          <a:p>
            <a:pPr lvl="0" indent="-317500">
              <a:lnSpc>
                <a:spcPct val="70000"/>
              </a:lnSpc>
              <a:spcBef>
                <a:spcPts val="400"/>
              </a:spcBef>
              <a:buSzPts val="1400"/>
              <a:buFont typeface="Noto Sans Symbols"/>
              <a:buChar char="▪"/>
            </a:pPr>
            <a:r>
              <a:rPr lang="en-US" sz="1600" dirty="0" smtClean="0"/>
              <a:t>Slide 29 (</a:t>
            </a:r>
            <a:r>
              <a:rPr lang="en-US" sz="1600" dirty="0" err="1" smtClean="0"/>
              <a:t>hoyer</a:t>
            </a:r>
            <a:r>
              <a:rPr lang="en-US" sz="1600" dirty="0"/>
              <a:t> lift): https://www.amicamedicalsupply.com/blog/top-5-hoyer-lifts-for-home-use/</a:t>
            </a:r>
            <a:endParaRPr sz="1600" dirty="0"/>
          </a:p>
          <a:p>
            <a:pPr marL="457200" lvl="0" indent="-317500" algn="l" rtl="0">
              <a:lnSpc>
                <a:spcPct val="70000"/>
              </a:lnSpc>
              <a:spcBef>
                <a:spcPts val="400"/>
              </a:spcBef>
              <a:spcAft>
                <a:spcPts val="0"/>
              </a:spcAft>
              <a:buSzPts val="1400"/>
              <a:buFont typeface="Noto Sans Symbols"/>
              <a:buChar char="▪"/>
            </a:pPr>
            <a:r>
              <a:rPr lang="en-US" sz="1600" dirty="0"/>
              <a:t>Slide </a:t>
            </a:r>
            <a:r>
              <a:rPr lang="en-US" sz="1600" dirty="0" smtClean="0"/>
              <a:t>29 </a:t>
            </a:r>
            <a:r>
              <a:rPr lang="en-US" sz="1600" dirty="0"/>
              <a:t>(seat assist): </a:t>
            </a:r>
            <a:r>
              <a:rPr lang="en-US" sz="1600" u="sng" dirty="0">
                <a:solidFill>
                  <a:schemeClr val="hlink"/>
                </a:solidFill>
                <a:hlinkClick r:id="rId4"/>
              </a:rPr>
              <a:t>https://www.medical-supplies-equipment-company.com/homehealth/product/lifting-cushion_14209.html</a:t>
            </a:r>
            <a:endParaRPr sz="1600" dirty="0"/>
          </a:p>
          <a:p>
            <a:pPr marL="457200" lvl="0" indent="-317500" algn="l" rtl="0">
              <a:lnSpc>
                <a:spcPct val="70000"/>
              </a:lnSpc>
              <a:spcBef>
                <a:spcPts val="400"/>
              </a:spcBef>
              <a:spcAft>
                <a:spcPts val="0"/>
              </a:spcAft>
              <a:buSzPts val="1400"/>
              <a:buFont typeface="Noto Sans Symbols"/>
              <a:buChar char="▪"/>
            </a:pPr>
            <a:r>
              <a:rPr lang="en-US" sz="1600" dirty="0"/>
              <a:t>Slide </a:t>
            </a:r>
            <a:r>
              <a:rPr lang="en-US" sz="1600" dirty="0" smtClean="0"/>
              <a:t>29 </a:t>
            </a:r>
            <a:r>
              <a:rPr lang="en-US" sz="1600" dirty="0"/>
              <a:t>(</a:t>
            </a:r>
            <a:r>
              <a:rPr lang="en-US" sz="1600" dirty="0" err="1"/>
              <a:t>beasy</a:t>
            </a:r>
            <a:r>
              <a:rPr lang="en-US" sz="1600" dirty="0"/>
              <a:t> board): </a:t>
            </a:r>
            <a:r>
              <a:rPr lang="en-US" sz="1600" u="sng" dirty="0">
                <a:solidFill>
                  <a:schemeClr val="hlink"/>
                </a:solidFill>
                <a:hlinkClick r:id="rId5"/>
              </a:rPr>
              <a:t> </a:t>
            </a:r>
            <a:r>
              <a:rPr lang="en-US" sz="1600" u="sng" dirty="0">
                <a:solidFill>
                  <a:schemeClr val="hlink"/>
                </a:solidFill>
              </a:rPr>
              <a:t>https://www.amazon.com/Beasy-Board-Transfer-System-BeasyTrans/dp/B01BL43XKW</a:t>
            </a:r>
            <a:endParaRPr sz="1600" dirty="0"/>
          </a:p>
          <a:p>
            <a:pPr marL="457200" lvl="0" indent="-317500" algn="l" rtl="0">
              <a:lnSpc>
                <a:spcPct val="70000"/>
              </a:lnSpc>
              <a:spcBef>
                <a:spcPts val="400"/>
              </a:spcBef>
              <a:spcAft>
                <a:spcPts val="0"/>
              </a:spcAft>
              <a:buSzPts val="1400"/>
              <a:buFont typeface="Noto Sans Symbols"/>
              <a:buChar char="▪"/>
            </a:pPr>
            <a:r>
              <a:rPr lang="en-US" sz="1600" dirty="0"/>
              <a:t>Slide </a:t>
            </a:r>
            <a:r>
              <a:rPr lang="en-US" sz="1600" dirty="0" smtClean="0"/>
              <a:t>29 </a:t>
            </a:r>
            <a:r>
              <a:rPr lang="en-US" sz="1600" dirty="0"/>
              <a:t>(chair booster): </a:t>
            </a:r>
            <a:r>
              <a:rPr lang="en-US" sz="1600" u="sng" dirty="0">
                <a:solidFill>
                  <a:schemeClr val="hlink"/>
                </a:solidFill>
                <a:hlinkClick r:id="rId6"/>
              </a:rPr>
              <a:t>https://www.target.com/p/kaboost-portable-chair-booster-natural/-/A-52783155</a:t>
            </a:r>
            <a:r>
              <a:rPr lang="en-US" sz="1600" u="sng" dirty="0" smtClean="0">
                <a:solidFill>
                  <a:schemeClr val="hlink"/>
                </a:solidFill>
                <a:hlinkClick r:id="rId6"/>
              </a:rPr>
              <a:t>/</a:t>
            </a:r>
            <a:endParaRPr lang="en-US" sz="1600" u="sng" dirty="0" smtClean="0">
              <a:solidFill>
                <a:schemeClr val="hlink"/>
              </a:solidFill>
            </a:endParaRPr>
          </a:p>
          <a:p>
            <a:pPr lvl="0" indent="-317500">
              <a:lnSpc>
                <a:spcPct val="70000"/>
              </a:lnSpc>
              <a:spcBef>
                <a:spcPts val="400"/>
              </a:spcBef>
              <a:buSzPts val="1400"/>
              <a:buFont typeface="Noto Sans Symbols"/>
              <a:buChar char="▪"/>
            </a:pPr>
            <a:r>
              <a:rPr lang="en-US" sz="1600" dirty="0">
                <a:solidFill>
                  <a:schemeClr val="hlink"/>
                </a:solidFill>
              </a:rPr>
              <a:t>Slide 30 (</a:t>
            </a:r>
            <a:r>
              <a:rPr lang="en-US" sz="1600" dirty="0" err="1">
                <a:solidFill>
                  <a:schemeClr val="hlink"/>
                </a:solidFill>
              </a:rPr>
              <a:t>Mangar</a:t>
            </a:r>
            <a:r>
              <a:rPr lang="en-US" sz="1600" dirty="0">
                <a:solidFill>
                  <a:schemeClr val="hlink"/>
                </a:solidFill>
              </a:rPr>
              <a:t> ELK Emergency Lifting Cushion) : </a:t>
            </a:r>
            <a:r>
              <a:rPr lang="en-US" sz="1600" dirty="0">
                <a:solidFill>
                  <a:schemeClr val="hlink"/>
                </a:solidFill>
                <a:hlinkClick r:id="rId7"/>
              </a:rPr>
              <a:t>https://</a:t>
            </a:r>
            <a:r>
              <a:rPr lang="en-US" sz="1600" dirty="0" smtClean="0">
                <a:solidFill>
                  <a:schemeClr val="hlink"/>
                </a:solidFill>
                <a:hlinkClick r:id="rId7"/>
              </a:rPr>
              <a:t>www.lightningmobility.com.au/products/patient-handling/mangar-elk-floor-lift</a:t>
            </a:r>
            <a:endParaRPr lang="en-US" sz="1600" dirty="0" smtClean="0">
              <a:solidFill>
                <a:schemeClr val="hlink"/>
              </a:solidFill>
            </a:endParaRPr>
          </a:p>
          <a:p>
            <a:pPr lvl="0" indent="-317500">
              <a:lnSpc>
                <a:spcPct val="70000"/>
              </a:lnSpc>
              <a:spcBef>
                <a:spcPts val="400"/>
              </a:spcBef>
              <a:buSzPts val="1400"/>
              <a:buFont typeface="Noto Sans Symbols"/>
              <a:buChar char="▪"/>
            </a:pPr>
            <a:r>
              <a:rPr lang="en-US" sz="1600" dirty="0">
                <a:solidFill>
                  <a:schemeClr val="hlink"/>
                </a:solidFill>
              </a:rPr>
              <a:t>Slide 30(</a:t>
            </a:r>
            <a:r>
              <a:rPr lang="en-US" sz="1600" dirty="0" err="1">
                <a:solidFill>
                  <a:schemeClr val="hlink"/>
                </a:solidFill>
              </a:rPr>
              <a:t>GentleBoost</a:t>
            </a:r>
            <a:r>
              <a:rPr lang="en-US" sz="1600" dirty="0">
                <a:solidFill>
                  <a:schemeClr val="hlink"/>
                </a:solidFill>
              </a:rPr>
              <a:t> Uplift Assist Commode and Shower Chair): https://www.amazon.com/GentleBoost-Self-Powered-Freestanding-Platinum-Healthcare/dp/B01LXM50T1</a:t>
            </a:r>
          </a:p>
          <a:p>
            <a:pPr marL="457200" lvl="0" indent="-317500" algn="l" rtl="0">
              <a:lnSpc>
                <a:spcPct val="70000"/>
              </a:lnSpc>
              <a:spcBef>
                <a:spcPts val="400"/>
              </a:spcBef>
              <a:spcAft>
                <a:spcPts val="0"/>
              </a:spcAft>
              <a:buSzPts val="1400"/>
              <a:buFont typeface="Noto Sans Symbols"/>
              <a:buChar char="▪"/>
            </a:pPr>
            <a:r>
              <a:rPr lang="en-US" sz="1600" dirty="0" smtClean="0"/>
              <a:t>Slide 31(</a:t>
            </a:r>
            <a:r>
              <a:rPr lang="en-US" sz="1600" dirty="0" err="1" smtClean="0"/>
              <a:t>Rifton</a:t>
            </a:r>
            <a:r>
              <a:rPr lang="en-US" sz="1600" dirty="0" smtClean="0"/>
              <a:t> </a:t>
            </a:r>
            <a:r>
              <a:rPr lang="en-US" sz="1600" dirty="0"/>
              <a:t>Tram picture): https://www.adaptivemall.com/riftontram.html?gclid=EAIaIQobChMI4fHLzMa94wIVDxgMCh0--A9EEAQYASABEgLDdfD_BwE </a:t>
            </a:r>
            <a:endParaRPr sz="1600" dirty="0"/>
          </a:p>
          <a:p>
            <a:pPr marL="457200" lvl="0" indent="-317500" algn="l" rtl="0">
              <a:lnSpc>
                <a:spcPct val="70000"/>
              </a:lnSpc>
              <a:spcBef>
                <a:spcPts val="400"/>
              </a:spcBef>
              <a:spcAft>
                <a:spcPts val="0"/>
              </a:spcAft>
              <a:buSzPts val="1400"/>
              <a:buFont typeface="Noto Sans Symbols"/>
              <a:buChar char="▪"/>
            </a:pPr>
            <a:r>
              <a:rPr lang="en-US" sz="1600" dirty="0"/>
              <a:t>Slide </a:t>
            </a:r>
            <a:r>
              <a:rPr lang="en-US" sz="1600" dirty="0" smtClean="0"/>
              <a:t>31(patient </a:t>
            </a:r>
            <a:r>
              <a:rPr lang="en-US" sz="1600" dirty="0"/>
              <a:t>being transferred out of chair using </a:t>
            </a:r>
            <a:r>
              <a:rPr lang="en-US" sz="1600" dirty="0" err="1"/>
              <a:t>rifton</a:t>
            </a:r>
            <a:r>
              <a:rPr lang="en-US" sz="1600" dirty="0"/>
              <a:t> tram): https://www.rifton.com/adaptive-mobility-blog/blog-posts/2017/october/workers-compensation-patient-transfers-tram </a:t>
            </a:r>
            <a:endParaRPr sz="1600" dirty="0"/>
          </a:p>
          <a:p>
            <a:pPr marL="457200" lvl="0" indent="-317500" algn="l" rtl="0">
              <a:lnSpc>
                <a:spcPct val="70000"/>
              </a:lnSpc>
              <a:spcBef>
                <a:spcPts val="400"/>
              </a:spcBef>
              <a:spcAft>
                <a:spcPts val="0"/>
              </a:spcAft>
              <a:buSzPts val="1400"/>
              <a:buFont typeface="Noto Sans Symbols"/>
              <a:buChar char="▪"/>
            </a:pPr>
            <a:r>
              <a:rPr lang="en-US" sz="1600" dirty="0"/>
              <a:t>Slide </a:t>
            </a:r>
            <a:r>
              <a:rPr lang="en-US" sz="1600" dirty="0" smtClean="0"/>
              <a:t>31 </a:t>
            </a:r>
            <a:r>
              <a:rPr lang="en-US" sz="1600" dirty="0"/>
              <a:t>(patient walking with </a:t>
            </a:r>
            <a:r>
              <a:rPr lang="en-US" sz="1600" dirty="0" err="1"/>
              <a:t>rifton</a:t>
            </a:r>
            <a:r>
              <a:rPr lang="en-US" sz="1600" dirty="0"/>
              <a:t> tram with healthcare professional): https://www.rifton.com/adaptive-mobility-blog/blog-posts/2014/september/stand-pivot-transfer-tram </a:t>
            </a:r>
            <a:endParaRPr sz="1600" dirty="0"/>
          </a:p>
          <a:p>
            <a:pPr marL="457200" lvl="0" indent="-317500" algn="l" rtl="0">
              <a:lnSpc>
                <a:spcPct val="70000"/>
              </a:lnSpc>
              <a:spcBef>
                <a:spcPts val="400"/>
              </a:spcBef>
              <a:spcAft>
                <a:spcPts val="0"/>
              </a:spcAft>
              <a:buSzPts val="1400"/>
              <a:buFont typeface="Noto Sans Symbols"/>
              <a:buChar char="▪"/>
            </a:pPr>
            <a:r>
              <a:rPr lang="en-US" sz="1600" dirty="0"/>
              <a:t>Slide </a:t>
            </a:r>
            <a:r>
              <a:rPr lang="en-US" sz="1600" dirty="0" smtClean="0"/>
              <a:t>31(patient </a:t>
            </a:r>
            <a:r>
              <a:rPr lang="en-US" sz="1600" dirty="0"/>
              <a:t>being transferred out of w/c using </a:t>
            </a:r>
            <a:r>
              <a:rPr lang="en-US" sz="1600" dirty="0" err="1"/>
              <a:t>Rifton</a:t>
            </a:r>
            <a:r>
              <a:rPr lang="en-US" sz="1600" dirty="0"/>
              <a:t> TRAM):</a:t>
            </a:r>
            <a:r>
              <a:rPr lang="en-US" sz="1600" u="sng" dirty="0">
                <a:solidFill>
                  <a:schemeClr val="hlink"/>
                </a:solidFill>
                <a:hlinkClick r:id="rId8"/>
              </a:rPr>
              <a:t>https://www.dailycareinc.com/shop/product/rifton-tram-lift-gait-trainer-sit-to-stand-lift-rental</a:t>
            </a:r>
            <a:endParaRPr sz="1600" dirty="0"/>
          </a:p>
          <a:p>
            <a:pPr marL="457200" lvl="0" indent="-228600" algn="l" rtl="0">
              <a:lnSpc>
                <a:spcPct val="70000"/>
              </a:lnSpc>
              <a:spcBef>
                <a:spcPts val="400"/>
              </a:spcBef>
              <a:spcAft>
                <a:spcPts val="0"/>
              </a:spcAft>
              <a:buSzPts val="1400"/>
              <a:buFont typeface="Noto Sans Symbols"/>
              <a:buNone/>
            </a:pPr>
            <a:endParaRPr sz="1600" dirty="0"/>
          </a:p>
          <a:p>
            <a:pPr marL="365760" lvl="0" indent="-215747" algn="l" rtl="0">
              <a:lnSpc>
                <a:spcPct val="70000"/>
              </a:lnSpc>
              <a:spcBef>
                <a:spcPts val="400"/>
              </a:spcBef>
              <a:spcAft>
                <a:spcPts val="0"/>
              </a:spcAft>
              <a:buSzPts val="1120"/>
              <a:buNone/>
            </a:pPr>
            <a:endParaRPr sz="1600" dirty="0"/>
          </a:p>
          <a:p>
            <a:pPr marL="457200" lvl="0" indent="0" algn="l" rtl="0">
              <a:lnSpc>
                <a:spcPct val="100000"/>
              </a:lnSpc>
              <a:spcBef>
                <a:spcPts val="400"/>
              </a:spcBef>
              <a:spcAft>
                <a:spcPts val="0"/>
              </a:spcAft>
              <a:buSzPts val="1440"/>
              <a:buNone/>
            </a:pPr>
            <a:endParaRPr dirty="0"/>
          </a:p>
        </p:txBody>
      </p:sp>
      <p:sp>
        <p:nvSpPr>
          <p:cNvPr id="467" name="Google Shape;467;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100"/>
              <a:buFont typeface="Lucida Sans"/>
              <a:buNone/>
            </a:pPr>
            <a:r>
              <a:rPr lang="en-US"/>
              <a:t> Reference List for Images/Videos </a:t>
            </a:r>
            <a:endParaRPr/>
          </a:p>
        </p:txBody>
      </p:sp>
    </p:spTree>
    <p:extLst>
      <p:ext uri="{BB962C8B-B14F-4D97-AF65-F5344CB8AC3E}">
        <p14:creationId xmlns:p14="http://schemas.microsoft.com/office/powerpoint/2010/main" val="305873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Autofit/>
          </a:bodyPr>
          <a:lstStyle/>
          <a:p>
            <a:pPr marL="493776" lvl="0" indent="-342900" algn="l" rtl="0">
              <a:lnSpc>
                <a:spcPct val="100000"/>
              </a:lnSpc>
              <a:spcBef>
                <a:spcPts val="400"/>
              </a:spcBef>
              <a:spcAft>
                <a:spcPts val="0"/>
              </a:spcAft>
              <a:buSzPts val="1224"/>
              <a:buFont typeface="Noto Sans Symbols"/>
              <a:buChar char="▪"/>
            </a:pPr>
            <a:r>
              <a:rPr lang="en-US" sz="2400"/>
              <a:t>How to be a healthy caregiver</a:t>
            </a:r>
            <a:endParaRPr/>
          </a:p>
          <a:p>
            <a:pPr marL="457200" lvl="0" indent="-228600" algn="l" rtl="0">
              <a:lnSpc>
                <a:spcPct val="100000"/>
              </a:lnSpc>
              <a:spcBef>
                <a:spcPts val="400"/>
              </a:spcBef>
              <a:spcAft>
                <a:spcPts val="0"/>
              </a:spcAft>
              <a:buSzPts val="1224"/>
              <a:buNone/>
            </a:pPr>
            <a:endParaRPr sz="2400"/>
          </a:p>
          <a:p>
            <a:pPr marL="493776" lvl="0" indent="-342900" algn="l" rtl="0">
              <a:lnSpc>
                <a:spcPct val="100000"/>
              </a:lnSpc>
              <a:spcBef>
                <a:spcPts val="0"/>
              </a:spcBef>
              <a:spcAft>
                <a:spcPts val="0"/>
              </a:spcAft>
              <a:buSzPts val="1224"/>
              <a:buFont typeface="Noto Sans Symbols"/>
              <a:buChar char="▪"/>
            </a:pPr>
            <a:r>
              <a:rPr lang="en-US" sz="2400"/>
              <a:t>Proper body mechanics </a:t>
            </a:r>
            <a:endParaRPr sz="2400"/>
          </a:p>
          <a:p>
            <a:pPr marL="493776" lvl="0" indent="-265176" algn="l" rtl="0">
              <a:lnSpc>
                <a:spcPct val="100000"/>
              </a:lnSpc>
              <a:spcBef>
                <a:spcPts val="0"/>
              </a:spcBef>
              <a:spcAft>
                <a:spcPts val="0"/>
              </a:spcAft>
              <a:buSzPts val="1224"/>
              <a:buFont typeface="Noto Sans Symbols"/>
              <a:buNone/>
            </a:pPr>
            <a:endParaRPr sz="2400"/>
          </a:p>
          <a:p>
            <a:pPr marL="493776" lvl="0" indent="-342900" algn="l" rtl="0">
              <a:lnSpc>
                <a:spcPct val="100000"/>
              </a:lnSpc>
              <a:spcBef>
                <a:spcPts val="0"/>
              </a:spcBef>
              <a:spcAft>
                <a:spcPts val="0"/>
              </a:spcAft>
              <a:buSzPts val="1224"/>
              <a:buFont typeface="Noto Sans Symbols"/>
              <a:buChar char="▪"/>
            </a:pPr>
            <a:r>
              <a:rPr lang="en-US" sz="2400"/>
              <a:t>Safe Transfer and Mobility Techniques</a:t>
            </a:r>
            <a:endParaRPr/>
          </a:p>
          <a:p>
            <a:pPr marL="457200" lvl="0" indent="-228600" algn="l" rtl="0">
              <a:lnSpc>
                <a:spcPct val="100000"/>
              </a:lnSpc>
              <a:spcBef>
                <a:spcPts val="0"/>
              </a:spcBef>
              <a:spcAft>
                <a:spcPts val="0"/>
              </a:spcAft>
              <a:buSzPts val="1224"/>
              <a:buNone/>
            </a:pPr>
            <a:endParaRPr sz="2400"/>
          </a:p>
          <a:p>
            <a:pPr marL="493776" lvl="0" indent="-342900" algn="l" rtl="0">
              <a:lnSpc>
                <a:spcPct val="100000"/>
              </a:lnSpc>
              <a:spcBef>
                <a:spcPts val="0"/>
              </a:spcBef>
              <a:spcAft>
                <a:spcPts val="0"/>
              </a:spcAft>
              <a:buSzPts val="1224"/>
              <a:buFont typeface="Noto Sans Symbols"/>
              <a:buChar char="▪"/>
            </a:pPr>
            <a:r>
              <a:rPr lang="en-US" sz="2400"/>
              <a:t>Mobility equipment</a:t>
            </a:r>
            <a:endParaRPr sz="2400"/>
          </a:p>
        </p:txBody>
      </p:sp>
      <p:sp>
        <p:nvSpPr>
          <p:cNvPr id="167" name="Google Shape;167;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Font typeface="Trebuchet MS"/>
              <a:buNone/>
            </a:pPr>
            <a:r>
              <a:rPr lang="en-US"/>
              <a:t>Outline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body" idx="1"/>
          </p:nvPr>
        </p:nvSpPr>
        <p:spPr>
          <a:xfrm>
            <a:off x="1032924" y="1746333"/>
            <a:ext cx="8915400" cy="3777600"/>
          </a:xfrm>
          <a:prstGeom prst="rect">
            <a:avLst/>
          </a:prstGeom>
          <a:noFill/>
          <a:ln>
            <a:noFill/>
          </a:ln>
        </p:spPr>
        <p:txBody>
          <a:bodyPr spcFirstLastPara="1" wrap="square" lIns="91425" tIns="45700" rIns="91425" bIns="45700" anchor="t" anchorCtr="0">
            <a:normAutofit/>
          </a:bodyPr>
          <a:lstStyle/>
          <a:p>
            <a:pPr marL="493776" lvl="0" indent="-342900" algn="l" rtl="0">
              <a:lnSpc>
                <a:spcPct val="100000"/>
              </a:lnSpc>
              <a:spcBef>
                <a:spcPts val="0"/>
              </a:spcBef>
              <a:spcAft>
                <a:spcPts val="0"/>
              </a:spcAft>
              <a:buSzPts val="1224"/>
              <a:buFont typeface="Noto Sans Symbols"/>
              <a:buChar char="▪"/>
            </a:pPr>
            <a:r>
              <a:rPr lang="en-US" sz="2400"/>
              <a:t>Be strong and stay fit</a:t>
            </a:r>
            <a:endParaRPr sz="2400"/>
          </a:p>
          <a:p>
            <a:pPr marL="365760" lvl="0" indent="-139446" algn="l" rtl="0">
              <a:lnSpc>
                <a:spcPct val="100000"/>
              </a:lnSpc>
              <a:spcBef>
                <a:spcPts val="400"/>
              </a:spcBef>
              <a:spcAft>
                <a:spcPts val="0"/>
              </a:spcAft>
              <a:buSzPts val="1836"/>
              <a:buNone/>
            </a:pPr>
            <a:endParaRPr sz="2400"/>
          </a:p>
          <a:p>
            <a:pPr marL="493776" lvl="0" indent="-342900" algn="l" rtl="0">
              <a:lnSpc>
                <a:spcPct val="100000"/>
              </a:lnSpc>
              <a:spcBef>
                <a:spcPts val="400"/>
              </a:spcBef>
              <a:spcAft>
                <a:spcPts val="0"/>
              </a:spcAft>
              <a:buSzPts val="1224"/>
              <a:buFont typeface="Noto Sans Symbols"/>
              <a:buChar char="▪"/>
            </a:pPr>
            <a:r>
              <a:rPr lang="en-US" sz="2400"/>
              <a:t>Eat well</a:t>
            </a:r>
            <a:endParaRPr sz="2400"/>
          </a:p>
          <a:p>
            <a:pPr marL="365760" lvl="0" indent="-139446" algn="l" rtl="0">
              <a:lnSpc>
                <a:spcPct val="100000"/>
              </a:lnSpc>
              <a:spcBef>
                <a:spcPts val="400"/>
              </a:spcBef>
              <a:spcAft>
                <a:spcPts val="0"/>
              </a:spcAft>
              <a:buSzPts val="1836"/>
              <a:buNone/>
            </a:pPr>
            <a:endParaRPr sz="2400"/>
          </a:p>
          <a:p>
            <a:pPr marL="493776" lvl="0" indent="-342900" algn="l" rtl="0">
              <a:lnSpc>
                <a:spcPct val="100000"/>
              </a:lnSpc>
              <a:spcBef>
                <a:spcPts val="400"/>
              </a:spcBef>
              <a:spcAft>
                <a:spcPts val="0"/>
              </a:spcAft>
              <a:buSzPts val="1224"/>
              <a:buFont typeface="Noto Sans Symbols"/>
              <a:buChar char="▪"/>
            </a:pPr>
            <a:r>
              <a:rPr lang="en-US" sz="2400"/>
              <a:t>Keep up your emotional energy</a:t>
            </a:r>
            <a:endParaRPr sz="2400"/>
          </a:p>
          <a:p>
            <a:pPr marL="365760" lvl="0" indent="-139446" algn="l" rtl="0">
              <a:lnSpc>
                <a:spcPct val="100000"/>
              </a:lnSpc>
              <a:spcBef>
                <a:spcPts val="400"/>
              </a:spcBef>
              <a:spcAft>
                <a:spcPts val="0"/>
              </a:spcAft>
              <a:buSzPts val="1836"/>
              <a:buNone/>
            </a:pPr>
            <a:endParaRPr sz="2400"/>
          </a:p>
          <a:p>
            <a:pPr marL="493776" lvl="0" indent="-342900" algn="l" rtl="0">
              <a:lnSpc>
                <a:spcPct val="100000"/>
              </a:lnSpc>
              <a:spcBef>
                <a:spcPts val="400"/>
              </a:spcBef>
              <a:spcAft>
                <a:spcPts val="0"/>
              </a:spcAft>
              <a:buSzPts val="1224"/>
              <a:buFont typeface="Noto Sans Symbols"/>
              <a:buChar char="▪"/>
            </a:pPr>
            <a:r>
              <a:rPr lang="en-US" sz="2400"/>
              <a:t>Take care of your back </a:t>
            </a:r>
            <a:endParaRPr sz="2400"/>
          </a:p>
          <a:p>
            <a:pPr marL="365760" lvl="0" indent="-139446" algn="l" rtl="0">
              <a:lnSpc>
                <a:spcPct val="100000"/>
              </a:lnSpc>
              <a:spcBef>
                <a:spcPts val="400"/>
              </a:spcBef>
              <a:spcAft>
                <a:spcPts val="0"/>
              </a:spcAft>
              <a:buSzPts val="1836"/>
              <a:buNone/>
            </a:pPr>
            <a:endParaRPr/>
          </a:p>
        </p:txBody>
      </p:sp>
      <p:sp>
        <p:nvSpPr>
          <p:cNvPr id="173" name="Google Shape;173;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Be a Healthy Caregiver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rmAutofit/>
          </a:bodyPr>
          <a:lstStyle/>
          <a:p>
            <a:pPr marL="493776" lvl="0" indent="-342900" algn="l" rtl="0">
              <a:lnSpc>
                <a:spcPct val="100000"/>
              </a:lnSpc>
              <a:spcBef>
                <a:spcPts val="0"/>
              </a:spcBef>
              <a:spcAft>
                <a:spcPts val="0"/>
              </a:spcAft>
              <a:buSzPts val="1224"/>
              <a:buFont typeface="Noto Sans Symbols"/>
              <a:buChar char="▪"/>
            </a:pPr>
            <a:r>
              <a:rPr lang="en-US" sz="2000"/>
              <a:t>Have your own muscle strengthening program</a:t>
            </a:r>
            <a:endParaRPr/>
          </a:p>
          <a:p>
            <a:pPr marL="493776" lvl="0" indent="-342900" algn="l" rtl="0">
              <a:lnSpc>
                <a:spcPct val="100000"/>
              </a:lnSpc>
              <a:spcBef>
                <a:spcPts val="0"/>
              </a:spcBef>
              <a:spcAft>
                <a:spcPts val="0"/>
              </a:spcAft>
              <a:buSzPts val="1224"/>
              <a:buFont typeface="Noto Sans Symbols"/>
              <a:buChar char="▪"/>
            </a:pPr>
            <a:r>
              <a:rPr lang="en-US" sz="2000"/>
              <a:t>Easy to do at home</a:t>
            </a:r>
            <a:endParaRPr/>
          </a:p>
          <a:p>
            <a:pPr marL="493776" lvl="0" indent="-265176" algn="l" rtl="0">
              <a:lnSpc>
                <a:spcPct val="100000"/>
              </a:lnSpc>
              <a:spcBef>
                <a:spcPts val="0"/>
              </a:spcBef>
              <a:spcAft>
                <a:spcPts val="0"/>
              </a:spcAft>
              <a:buSzPts val="1224"/>
              <a:buFont typeface="Noto Sans Symbols"/>
              <a:buNone/>
            </a:pPr>
            <a:endParaRPr sz="2000"/>
          </a:p>
          <a:p>
            <a:pPr marL="493776" lvl="0" indent="-342900" algn="l" rtl="0">
              <a:lnSpc>
                <a:spcPct val="100000"/>
              </a:lnSpc>
              <a:spcBef>
                <a:spcPts val="0"/>
              </a:spcBef>
              <a:spcAft>
                <a:spcPts val="0"/>
              </a:spcAft>
              <a:buSzPts val="1224"/>
              <a:buFont typeface="Noto Sans Symbols"/>
              <a:buChar char="▪"/>
            </a:pPr>
            <a:r>
              <a:rPr lang="en-US" sz="2000"/>
              <a:t>Specific muscles (abdominals, gluteals, thigh, shoulder/upper arm)</a:t>
            </a:r>
            <a:endParaRPr/>
          </a:p>
          <a:p>
            <a:pPr marL="493776" lvl="0" indent="-342900" algn="l" rtl="0">
              <a:lnSpc>
                <a:spcPct val="100000"/>
              </a:lnSpc>
              <a:spcBef>
                <a:spcPts val="0"/>
              </a:spcBef>
              <a:spcAft>
                <a:spcPts val="0"/>
              </a:spcAft>
              <a:buSzPts val="1224"/>
              <a:buFont typeface="Noto Sans Symbols"/>
              <a:buChar char="▪"/>
            </a:pPr>
            <a:r>
              <a:rPr lang="en-US" sz="2000"/>
              <a:t>Start with low-intensity, high-reps with gradual progression</a:t>
            </a:r>
            <a:endParaRPr sz="2000"/>
          </a:p>
          <a:p>
            <a:pPr marL="493776" lvl="0" indent="-342900" algn="l" rtl="0">
              <a:lnSpc>
                <a:spcPct val="100000"/>
              </a:lnSpc>
              <a:spcBef>
                <a:spcPts val="0"/>
              </a:spcBef>
              <a:spcAft>
                <a:spcPts val="0"/>
              </a:spcAft>
              <a:buSzPts val="1224"/>
              <a:buFont typeface="Noto Sans Symbols"/>
              <a:buChar char="▪"/>
            </a:pPr>
            <a:r>
              <a:rPr lang="en-US" sz="2000"/>
              <a:t>Regularly</a:t>
            </a:r>
            <a:endParaRPr/>
          </a:p>
          <a:p>
            <a:pPr marL="457200" lvl="0" indent="-228600" algn="l" rtl="0">
              <a:lnSpc>
                <a:spcPct val="100000"/>
              </a:lnSpc>
              <a:spcBef>
                <a:spcPts val="0"/>
              </a:spcBef>
              <a:spcAft>
                <a:spcPts val="0"/>
              </a:spcAft>
              <a:buSzPts val="1224"/>
              <a:buNone/>
            </a:pPr>
            <a:endParaRPr sz="2000"/>
          </a:p>
          <a:p>
            <a:pPr marL="493776" lvl="0" indent="-342900" algn="l" rtl="0">
              <a:lnSpc>
                <a:spcPct val="100000"/>
              </a:lnSpc>
              <a:spcBef>
                <a:spcPts val="0"/>
              </a:spcBef>
              <a:spcAft>
                <a:spcPts val="0"/>
              </a:spcAft>
              <a:buSzPts val="1224"/>
              <a:buFont typeface="Noto Sans Symbols"/>
              <a:buChar char="▪"/>
            </a:pPr>
            <a:r>
              <a:rPr lang="en-US" sz="2000"/>
              <a:t>Don't forget to stretch!</a:t>
            </a:r>
            <a:endParaRPr sz="2000"/>
          </a:p>
          <a:p>
            <a:pPr marL="493776" lvl="0" indent="-342900" algn="l" rtl="0">
              <a:lnSpc>
                <a:spcPct val="100000"/>
              </a:lnSpc>
              <a:spcBef>
                <a:spcPts val="0"/>
              </a:spcBef>
              <a:spcAft>
                <a:spcPts val="0"/>
              </a:spcAft>
              <a:buSzPts val="1224"/>
              <a:buFont typeface="Noto Sans Symbols"/>
              <a:buChar char="▪"/>
            </a:pPr>
            <a:r>
              <a:rPr lang="en-US" sz="2000"/>
              <a:t>Focus on the core muscle group</a:t>
            </a:r>
            <a:endParaRPr sz="2000"/>
          </a:p>
        </p:txBody>
      </p:sp>
      <p:sp>
        <p:nvSpPr>
          <p:cNvPr id="179" name="Google Shape;179;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Be strong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rmAutofit/>
          </a:bodyPr>
          <a:lstStyle/>
          <a:p>
            <a:pPr marL="457200" lvl="0" indent="-306324" algn="l" rtl="0">
              <a:lnSpc>
                <a:spcPct val="100000"/>
              </a:lnSpc>
              <a:spcBef>
                <a:spcPts val="0"/>
              </a:spcBef>
              <a:spcAft>
                <a:spcPts val="0"/>
              </a:spcAft>
              <a:buSzPts val="1224"/>
              <a:buChar char="❏"/>
            </a:pPr>
            <a:r>
              <a:rPr lang="en-US" sz="2400" dirty="0"/>
              <a:t>Aerobic training program</a:t>
            </a:r>
            <a:endParaRPr sz="2400" dirty="0"/>
          </a:p>
          <a:p>
            <a:pPr marL="457200" lvl="0" indent="-306324" algn="l" rtl="0">
              <a:lnSpc>
                <a:spcPct val="100000"/>
              </a:lnSpc>
              <a:spcBef>
                <a:spcPts val="0"/>
              </a:spcBef>
              <a:spcAft>
                <a:spcPts val="0"/>
              </a:spcAft>
              <a:buSzPts val="1224"/>
              <a:buChar char="❏"/>
            </a:pPr>
            <a:r>
              <a:rPr lang="en-US" sz="2400" dirty="0"/>
              <a:t>Fun, enjoyable</a:t>
            </a:r>
            <a:endParaRPr dirty="0"/>
          </a:p>
          <a:p>
            <a:pPr marL="457200" lvl="0" indent="-228600" algn="l" rtl="0">
              <a:lnSpc>
                <a:spcPct val="100000"/>
              </a:lnSpc>
              <a:spcBef>
                <a:spcPts val="0"/>
              </a:spcBef>
              <a:spcAft>
                <a:spcPts val="0"/>
              </a:spcAft>
              <a:buSzPts val="1224"/>
              <a:buNone/>
            </a:pPr>
            <a:endParaRPr sz="2400" dirty="0"/>
          </a:p>
          <a:p>
            <a:pPr marL="457200" lvl="0" indent="-306324" algn="l" rtl="0">
              <a:lnSpc>
                <a:spcPct val="100000"/>
              </a:lnSpc>
              <a:spcBef>
                <a:spcPts val="0"/>
              </a:spcBef>
              <a:spcAft>
                <a:spcPts val="0"/>
              </a:spcAft>
              <a:buSzPts val="1224"/>
              <a:buChar char="❏"/>
            </a:pPr>
            <a:r>
              <a:rPr lang="en-US" sz="2400" dirty="0"/>
              <a:t>How long? At least 30 minutes</a:t>
            </a:r>
            <a:endParaRPr sz="2400" dirty="0"/>
          </a:p>
          <a:p>
            <a:pPr marL="457200" lvl="0" indent="-306324" algn="l" rtl="0">
              <a:lnSpc>
                <a:spcPct val="100000"/>
              </a:lnSpc>
              <a:spcBef>
                <a:spcPts val="0"/>
              </a:spcBef>
              <a:spcAft>
                <a:spcPts val="0"/>
              </a:spcAft>
              <a:buSzPts val="1224"/>
              <a:buChar char="❏"/>
            </a:pPr>
            <a:r>
              <a:rPr lang="en-US" sz="2400" dirty="0"/>
              <a:t>Several times a </a:t>
            </a:r>
            <a:r>
              <a:rPr lang="en-US" sz="2400" dirty="0" smtClean="0"/>
              <a:t>week</a:t>
            </a:r>
          </a:p>
          <a:p>
            <a:pPr marL="457200" lvl="0" indent="-306324" algn="l" rtl="0">
              <a:lnSpc>
                <a:spcPct val="100000"/>
              </a:lnSpc>
              <a:spcBef>
                <a:spcPts val="0"/>
              </a:spcBef>
              <a:spcAft>
                <a:spcPts val="0"/>
              </a:spcAft>
              <a:buSzPts val="1224"/>
              <a:buChar char="❏"/>
            </a:pPr>
            <a:endParaRPr dirty="0"/>
          </a:p>
          <a:p>
            <a:pPr marL="457200" lvl="0" indent="-306324" algn="l" rtl="0">
              <a:lnSpc>
                <a:spcPct val="100000"/>
              </a:lnSpc>
              <a:spcBef>
                <a:spcPts val="0"/>
              </a:spcBef>
              <a:spcAft>
                <a:spcPts val="0"/>
              </a:spcAft>
              <a:buSzPts val="1224"/>
              <a:buChar char="❏"/>
            </a:pPr>
            <a:r>
              <a:rPr lang="en-US" sz="2400" dirty="0"/>
              <a:t>How hard</a:t>
            </a:r>
            <a:r>
              <a:rPr lang="en-US" sz="2400" dirty="0" smtClean="0"/>
              <a:t>?  Moderate</a:t>
            </a:r>
          </a:p>
          <a:p>
            <a:pPr marL="457200" lvl="0" indent="-306324" algn="l" rtl="0">
              <a:lnSpc>
                <a:spcPct val="100000"/>
              </a:lnSpc>
              <a:spcBef>
                <a:spcPts val="0"/>
              </a:spcBef>
              <a:spcAft>
                <a:spcPts val="0"/>
              </a:spcAft>
              <a:buSzPts val="1224"/>
              <a:buChar char="❏"/>
            </a:pPr>
            <a:r>
              <a:rPr lang="en-US" sz="2400" dirty="0" smtClean="0"/>
              <a:t>Use </a:t>
            </a:r>
            <a:r>
              <a:rPr lang="en-US" sz="2400" dirty="0"/>
              <a:t>"Talk test</a:t>
            </a:r>
            <a:r>
              <a:rPr lang="en-US" sz="2400" dirty="0" smtClean="0"/>
              <a:t>“ to monitor</a:t>
            </a:r>
          </a:p>
          <a:p>
            <a:pPr marL="150876" lvl="0" indent="0" algn="l" rtl="0">
              <a:lnSpc>
                <a:spcPct val="100000"/>
              </a:lnSpc>
              <a:spcBef>
                <a:spcPts val="0"/>
              </a:spcBef>
              <a:spcAft>
                <a:spcPts val="0"/>
              </a:spcAft>
              <a:buSzPts val="1224"/>
              <a:buNone/>
            </a:pPr>
            <a:r>
              <a:rPr lang="en-US" sz="2400" dirty="0"/>
              <a:t>e</a:t>
            </a:r>
            <a:r>
              <a:rPr lang="en-US" sz="2400" dirty="0" smtClean="0"/>
              <a:t>xercise intensity</a:t>
            </a:r>
            <a:endParaRPr dirty="0"/>
          </a:p>
          <a:p>
            <a:pPr marL="457200" lvl="0" indent="-228600" algn="l" rtl="0">
              <a:lnSpc>
                <a:spcPct val="100000"/>
              </a:lnSpc>
              <a:spcBef>
                <a:spcPts val="0"/>
              </a:spcBef>
              <a:spcAft>
                <a:spcPts val="0"/>
              </a:spcAft>
              <a:buSzPts val="1224"/>
              <a:buNone/>
            </a:pPr>
            <a:endParaRPr sz="2400" dirty="0"/>
          </a:p>
          <a:p>
            <a:pPr marL="457200" lvl="0" indent="-228600" algn="l" rtl="0">
              <a:lnSpc>
                <a:spcPct val="100000"/>
              </a:lnSpc>
              <a:spcBef>
                <a:spcPts val="0"/>
              </a:spcBef>
              <a:spcAft>
                <a:spcPts val="0"/>
              </a:spcAft>
              <a:buSzPts val="1224"/>
              <a:buNone/>
            </a:pPr>
            <a:endParaRPr sz="2400" dirty="0"/>
          </a:p>
        </p:txBody>
      </p:sp>
      <p:sp>
        <p:nvSpPr>
          <p:cNvPr id="189" name="Google Shape;189;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Stay fit</a:t>
            </a:r>
            <a:endParaRPr/>
          </a:p>
        </p:txBody>
      </p:sp>
    </p:spTree>
    <p:extLst>
      <p:ext uri="{BB962C8B-B14F-4D97-AF65-F5344CB8AC3E}">
        <p14:creationId xmlns:p14="http://schemas.microsoft.com/office/powerpoint/2010/main" val="45148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body" idx="1"/>
          </p:nvPr>
        </p:nvSpPr>
        <p:spPr>
          <a:xfrm>
            <a:off x="925692" y="1094583"/>
            <a:ext cx="10825765" cy="5761089"/>
          </a:xfrm>
          <a:prstGeom prst="rect">
            <a:avLst/>
          </a:prstGeom>
          <a:noFill/>
          <a:ln>
            <a:noFill/>
          </a:ln>
        </p:spPr>
        <p:txBody>
          <a:bodyPr spcFirstLastPara="1" wrap="square" lIns="91425" tIns="45700" rIns="91425" bIns="45700" anchor="t" anchorCtr="0">
            <a:normAutofit/>
          </a:bodyPr>
          <a:lstStyle/>
          <a:p>
            <a:pPr marL="365760" lvl="0" indent="-255905" algn="l" rtl="0">
              <a:lnSpc>
                <a:spcPct val="100000"/>
              </a:lnSpc>
              <a:spcBef>
                <a:spcPts val="0"/>
              </a:spcBef>
              <a:spcAft>
                <a:spcPts val="0"/>
              </a:spcAft>
              <a:buSzPts val="1360"/>
              <a:buChar char="?"/>
            </a:pPr>
            <a:r>
              <a:rPr lang="en-US" sz="2000"/>
              <a:t>Studies have shown caregivers are at increased risk of musculoskeletal symptoms and injury</a:t>
            </a:r>
            <a:endParaRPr/>
          </a:p>
          <a:p>
            <a:pPr marL="621665" lvl="1" indent="-228600" algn="l" rtl="0">
              <a:lnSpc>
                <a:spcPct val="100000"/>
              </a:lnSpc>
              <a:spcBef>
                <a:spcPts val="324"/>
              </a:spcBef>
              <a:spcAft>
                <a:spcPts val="0"/>
              </a:spcAft>
              <a:buSzPts val="1800"/>
              <a:buChar char="◦"/>
            </a:pPr>
            <a:r>
              <a:rPr lang="en-US" sz="1800"/>
              <a:t>Prevalence of LBP was significantly higher among caregivers (58%) compared with age- and BMI-matched controls (27.6%)</a:t>
            </a:r>
            <a:endParaRPr sz="1800"/>
          </a:p>
          <a:p>
            <a:pPr marL="393065" lvl="1" indent="0" algn="l" rtl="0">
              <a:lnSpc>
                <a:spcPct val="100000"/>
              </a:lnSpc>
              <a:spcBef>
                <a:spcPts val="324"/>
              </a:spcBef>
              <a:spcAft>
                <a:spcPts val="0"/>
              </a:spcAft>
              <a:buSzPts val="1000"/>
              <a:buNone/>
            </a:pPr>
            <a:r>
              <a:rPr lang="en-US" sz="1000"/>
              <a:t>                                                                             (Bardak, Erhan, &amp; Gunduz, Journal of Rehabilitation Medicine, 2012)</a:t>
            </a:r>
            <a:endParaRPr/>
          </a:p>
          <a:p>
            <a:pPr marL="621665" lvl="1" indent="-127000" algn="l" rtl="0">
              <a:lnSpc>
                <a:spcPct val="100000"/>
              </a:lnSpc>
              <a:spcBef>
                <a:spcPts val="324"/>
              </a:spcBef>
              <a:spcAft>
                <a:spcPts val="0"/>
              </a:spcAft>
              <a:buSzPts val="1600"/>
              <a:buNone/>
            </a:pPr>
            <a:endParaRPr sz="1600"/>
          </a:p>
          <a:p>
            <a:pPr marL="365760" lvl="0" indent="-255905" algn="l" rtl="0">
              <a:lnSpc>
                <a:spcPct val="100000"/>
              </a:lnSpc>
              <a:spcBef>
                <a:spcPts val="400"/>
              </a:spcBef>
              <a:spcAft>
                <a:spcPts val="0"/>
              </a:spcAft>
              <a:buSzPts val="1360"/>
              <a:buChar char="?"/>
            </a:pPr>
            <a:r>
              <a:rPr lang="en-US" sz="2000"/>
              <a:t>Transfers, lifts, and patient repositioning are associated with musculoskeletal injury </a:t>
            </a:r>
            <a:endParaRPr sz="2000"/>
          </a:p>
          <a:p>
            <a:pPr marL="109854" lvl="0" indent="0" algn="l" rtl="0">
              <a:lnSpc>
                <a:spcPct val="100000"/>
              </a:lnSpc>
              <a:spcBef>
                <a:spcPts val="400"/>
              </a:spcBef>
              <a:spcAft>
                <a:spcPts val="0"/>
              </a:spcAft>
              <a:buSzPts val="1360"/>
              <a:buNone/>
            </a:pPr>
            <a:r>
              <a:rPr lang="en-US" sz="2000"/>
              <a:t>                                                                                                </a:t>
            </a:r>
            <a:r>
              <a:rPr lang="en-US" sz="900"/>
              <a:t>(Daragh et al., Journal of Applied Gerontology, 2015)</a:t>
            </a:r>
            <a:endParaRPr/>
          </a:p>
          <a:p>
            <a:pPr marL="365760" lvl="0" indent="-169545" algn="l" rtl="0">
              <a:lnSpc>
                <a:spcPct val="100000"/>
              </a:lnSpc>
              <a:spcBef>
                <a:spcPts val="400"/>
              </a:spcBef>
              <a:spcAft>
                <a:spcPts val="0"/>
              </a:spcAft>
              <a:buSzPts val="1360"/>
              <a:buNone/>
            </a:pPr>
            <a:endParaRPr sz="2000"/>
          </a:p>
          <a:p>
            <a:pPr marL="365760" lvl="0" indent="-255905" algn="l" rtl="0">
              <a:lnSpc>
                <a:spcPct val="100000"/>
              </a:lnSpc>
              <a:spcBef>
                <a:spcPts val="400"/>
              </a:spcBef>
              <a:spcAft>
                <a:spcPts val="0"/>
              </a:spcAft>
              <a:buSzPts val="1360"/>
              <a:buChar char="?"/>
            </a:pPr>
            <a:r>
              <a:rPr lang="en-US" sz="2000"/>
              <a:t>Most common causes of back injury</a:t>
            </a:r>
            <a:endParaRPr sz="2000"/>
          </a:p>
          <a:p>
            <a:pPr marL="621665" lvl="1" indent="-228600" algn="l" rtl="0">
              <a:lnSpc>
                <a:spcPct val="100000"/>
              </a:lnSpc>
              <a:spcBef>
                <a:spcPts val="324"/>
              </a:spcBef>
              <a:spcAft>
                <a:spcPts val="0"/>
              </a:spcAft>
              <a:buSzPts val="1600"/>
              <a:buChar char="◦"/>
            </a:pPr>
            <a:r>
              <a:rPr lang="en-US" sz="1600"/>
              <a:t> </a:t>
            </a:r>
            <a:r>
              <a:rPr lang="en-US" sz="1800"/>
              <a:t> </a:t>
            </a:r>
            <a:r>
              <a:rPr lang="en-US" sz="2000"/>
              <a:t>Lifting a heavy object incorrectly</a:t>
            </a:r>
            <a:endParaRPr sz="2000"/>
          </a:p>
          <a:p>
            <a:pPr marL="621665" lvl="1" indent="-228600" algn="l" rtl="0">
              <a:lnSpc>
                <a:spcPct val="100000"/>
              </a:lnSpc>
              <a:spcBef>
                <a:spcPts val="324"/>
              </a:spcBef>
              <a:spcAft>
                <a:spcPts val="0"/>
              </a:spcAft>
              <a:buSzPts val="2000"/>
              <a:buChar char="◦"/>
            </a:pPr>
            <a:r>
              <a:rPr lang="en-US" sz="2000"/>
              <a:t> Twisting the spine while lifting </a:t>
            </a:r>
            <a:endParaRPr sz="2000"/>
          </a:p>
          <a:p>
            <a:pPr marL="621665" lvl="1" indent="-228600" algn="l" rtl="0">
              <a:lnSpc>
                <a:spcPct val="100000"/>
              </a:lnSpc>
              <a:spcBef>
                <a:spcPts val="324"/>
              </a:spcBef>
              <a:spcAft>
                <a:spcPts val="0"/>
              </a:spcAft>
              <a:buSzPts val="2000"/>
              <a:buChar char="◦"/>
            </a:pPr>
            <a:r>
              <a:rPr lang="en-US" sz="2000"/>
              <a:t> Sudden, jerky movements while lifting </a:t>
            </a:r>
            <a:endParaRPr sz="2000"/>
          </a:p>
          <a:p>
            <a:pPr marL="621665" lvl="1" indent="-228600" algn="l" rtl="0">
              <a:lnSpc>
                <a:spcPct val="100000"/>
              </a:lnSpc>
              <a:spcBef>
                <a:spcPts val="324"/>
              </a:spcBef>
              <a:spcAft>
                <a:spcPts val="0"/>
              </a:spcAft>
              <a:buSzPts val="2000"/>
              <a:buChar char="◦"/>
            </a:pPr>
            <a:r>
              <a:rPr lang="en-US" sz="2000"/>
              <a:t> Poor posture or body mechanics over time</a:t>
            </a:r>
            <a:endParaRPr sz="2000"/>
          </a:p>
          <a:p>
            <a:pPr marL="621665" lvl="1" indent="-101600" algn="l" rtl="0">
              <a:lnSpc>
                <a:spcPct val="100000"/>
              </a:lnSpc>
              <a:spcBef>
                <a:spcPts val="324"/>
              </a:spcBef>
              <a:spcAft>
                <a:spcPts val="0"/>
              </a:spcAft>
              <a:buSzPts val="2000"/>
              <a:buNone/>
            </a:pPr>
            <a:endParaRPr sz="2000"/>
          </a:p>
          <a:p>
            <a:pPr marL="457200" lvl="1" indent="0" algn="l" rtl="0">
              <a:lnSpc>
                <a:spcPct val="100000"/>
              </a:lnSpc>
              <a:spcBef>
                <a:spcPts val="324"/>
              </a:spcBef>
              <a:spcAft>
                <a:spcPts val="0"/>
              </a:spcAft>
              <a:buSzPts val="2300"/>
              <a:buNone/>
            </a:pPr>
            <a:endParaRPr/>
          </a:p>
        </p:txBody>
      </p:sp>
      <p:sp>
        <p:nvSpPr>
          <p:cNvPr id="200" name="Google Shape;200;p8"/>
          <p:cNvSpPr txBox="1">
            <a:spLocks noGrp="1"/>
          </p:cNvSpPr>
          <p:nvPr>
            <p:ph type="title"/>
          </p:nvPr>
        </p:nvSpPr>
        <p:spPr>
          <a:xfrm>
            <a:off x="529945" y="-4405"/>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Physical Strain on Caregivers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body" idx="1"/>
          </p:nvPr>
        </p:nvSpPr>
        <p:spPr>
          <a:xfrm>
            <a:off x="-22511" y="1252427"/>
            <a:ext cx="5426021" cy="4525963"/>
          </a:xfrm>
          <a:prstGeom prst="rect">
            <a:avLst/>
          </a:prstGeom>
          <a:noFill/>
          <a:ln>
            <a:noFill/>
          </a:ln>
        </p:spPr>
        <p:txBody>
          <a:bodyPr spcFirstLastPara="1" wrap="square" lIns="91425" tIns="45700" rIns="91425" bIns="45700" anchor="t" anchorCtr="0">
            <a:normAutofit/>
          </a:bodyPr>
          <a:lstStyle/>
          <a:p>
            <a:pPr marL="452755" lvl="0" indent="-342900" algn="l" rtl="0">
              <a:lnSpc>
                <a:spcPct val="100000"/>
              </a:lnSpc>
              <a:spcBef>
                <a:spcPts val="0"/>
              </a:spcBef>
              <a:spcAft>
                <a:spcPts val="0"/>
              </a:spcAft>
              <a:buSzPts val="1360"/>
              <a:buFont typeface="Noto Sans Symbols"/>
              <a:buChar char="▪"/>
            </a:pPr>
            <a:r>
              <a:rPr lang="en-US" sz="2000">
                <a:solidFill>
                  <a:schemeClr val="accent3"/>
                </a:solidFill>
                <a:latin typeface="Lucida Sans"/>
                <a:ea typeface="Lucida Sans"/>
                <a:cs typeface="Lucida Sans"/>
                <a:sym typeface="Lucida Sans"/>
              </a:rPr>
              <a:t>Good body mechanics</a:t>
            </a:r>
            <a:r>
              <a:rPr lang="en-US" sz="2000">
                <a:latin typeface="Lucida Sans"/>
                <a:ea typeface="Lucida Sans"/>
                <a:cs typeface="Lucida Sans"/>
                <a:sym typeface="Lucida Sans"/>
              </a:rPr>
              <a:t> </a:t>
            </a:r>
            <a:r>
              <a:rPr lang="en-US" sz="1800">
                <a:latin typeface="Lucida Sans"/>
                <a:ea typeface="Lucida Sans"/>
                <a:cs typeface="Lucida Sans"/>
                <a:sym typeface="Lucida Sans"/>
              </a:rPr>
              <a:t>is the correct positioning of the body to maintain the natural spinal curves </a:t>
            </a:r>
            <a:r>
              <a:rPr lang="en-US" sz="1800" b="1">
                <a:latin typeface="Lucida Sans"/>
                <a:ea typeface="Lucida Sans"/>
                <a:cs typeface="Lucida Sans"/>
                <a:sym typeface="Lucida Sans"/>
              </a:rPr>
              <a:t>(neutral spine</a:t>
            </a:r>
            <a:r>
              <a:rPr lang="en-US" sz="1800">
                <a:latin typeface="Lucida Sans"/>
                <a:ea typeface="Lucida Sans"/>
                <a:cs typeface="Lucida Sans"/>
                <a:sym typeface="Lucida Sans"/>
              </a:rPr>
              <a:t>) during lifting, bending, moving and performing activities of daily living</a:t>
            </a:r>
            <a:endParaRPr sz="1800">
              <a:latin typeface="Lucida Sans"/>
              <a:ea typeface="Lucida Sans"/>
              <a:cs typeface="Lucida Sans"/>
              <a:sym typeface="Lucida Sans"/>
            </a:endParaRPr>
          </a:p>
          <a:p>
            <a:pPr marL="457200" lvl="0" indent="0" algn="l" rtl="0">
              <a:lnSpc>
                <a:spcPct val="100000"/>
              </a:lnSpc>
              <a:spcBef>
                <a:spcPts val="0"/>
              </a:spcBef>
              <a:spcAft>
                <a:spcPts val="0"/>
              </a:spcAft>
              <a:buSzPts val="1440"/>
              <a:buNone/>
            </a:pPr>
            <a:endParaRPr sz="1800"/>
          </a:p>
          <a:p>
            <a:pPr marL="400050" lvl="0" indent="-285750" algn="l" rtl="0">
              <a:lnSpc>
                <a:spcPct val="100000"/>
              </a:lnSpc>
              <a:spcBef>
                <a:spcPts val="0"/>
              </a:spcBef>
              <a:spcAft>
                <a:spcPts val="0"/>
              </a:spcAft>
              <a:buSzPts val="1800"/>
              <a:buFont typeface="Noto Sans Symbols"/>
              <a:buChar char="▪"/>
            </a:pPr>
            <a:r>
              <a:rPr lang="en-US" sz="1800"/>
              <a:t>Maintain neutral spine position</a:t>
            </a:r>
            <a:endParaRPr sz="1800"/>
          </a:p>
          <a:p>
            <a:pPr marL="365760" lvl="0" indent="-169545" algn="l" rtl="0">
              <a:lnSpc>
                <a:spcPct val="100000"/>
              </a:lnSpc>
              <a:spcBef>
                <a:spcPts val="400"/>
              </a:spcBef>
              <a:spcAft>
                <a:spcPts val="0"/>
              </a:spcAft>
              <a:buSzPts val="1360"/>
              <a:buNone/>
            </a:pPr>
            <a:endParaRPr sz="2000">
              <a:latin typeface="Lucida Sans"/>
              <a:ea typeface="Lucida Sans"/>
              <a:cs typeface="Lucida Sans"/>
              <a:sym typeface="Lucida Sans"/>
            </a:endParaRPr>
          </a:p>
          <a:p>
            <a:pPr marL="452755" lvl="0" indent="-342900" algn="l" rtl="0">
              <a:lnSpc>
                <a:spcPct val="100000"/>
              </a:lnSpc>
              <a:spcBef>
                <a:spcPts val="400"/>
              </a:spcBef>
              <a:spcAft>
                <a:spcPts val="0"/>
              </a:spcAft>
              <a:buSzPts val="1360"/>
              <a:buFont typeface="Noto Sans Symbols"/>
              <a:buChar char="▪"/>
            </a:pPr>
            <a:r>
              <a:rPr lang="en-US" sz="2000">
                <a:latin typeface="Lucida Sans"/>
                <a:ea typeface="Lucida Sans"/>
                <a:cs typeface="Lucida Sans"/>
                <a:sym typeface="Lucida Sans"/>
              </a:rPr>
              <a:t>Why learn correct body mechanics?</a:t>
            </a:r>
            <a:endParaRPr sz="2000">
              <a:latin typeface="Lucida Sans"/>
              <a:ea typeface="Lucida Sans"/>
              <a:cs typeface="Lucida Sans"/>
              <a:sym typeface="Lucida Sans"/>
            </a:endParaRPr>
          </a:p>
          <a:p>
            <a:pPr marL="621665" lvl="1" indent="-228600" algn="l" rtl="0">
              <a:lnSpc>
                <a:spcPct val="100000"/>
              </a:lnSpc>
              <a:spcBef>
                <a:spcPts val="324"/>
              </a:spcBef>
              <a:spcAft>
                <a:spcPts val="0"/>
              </a:spcAft>
              <a:buSzPts val="1600"/>
              <a:buChar char="◦"/>
            </a:pPr>
            <a:r>
              <a:rPr lang="en-US" sz="1600">
                <a:latin typeface="Lucida Sans"/>
                <a:ea typeface="Lucida Sans"/>
                <a:cs typeface="Lucida Sans"/>
                <a:sym typeface="Lucida Sans"/>
              </a:rPr>
              <a:t>Ensure safety of caregiver and patient</a:t>
            </a:r>
            <a:endParaRPr sz="1600">
              <a:latin typeface="Lucida Sans"/>
              <a:ea typeface="Lucida Sans"/>
              <a:cs typeface="Lucida Sans"/>
              <a:sym typeface="Lucida Sans"/>
            </a:endParaRPr>
          </a:p>
          <a:p>
            <a:pPr marL="621665" lvl="1" indent="-127000" algn="l" rtl="0">
              <a:lnSpc>
                <a:spcPct val="100000"/>
              </a:lnSpc>
              <a:spcBef>
                <a:spcPts val="324"/>
              </a:spcBef>
              <a:spcAft>
                <a:spcPts val="0"/>
              </a:spcAft>
              <a:buSzPts val="1600"/>
              <a:buNone/>
            </a:pPr>
            <a:endParaRPr sz="1600">
              <a:latin typeface="Lucida Sans"/>
              <a:ea typeface="Lucida Sans"/>
              <a:cs typeface="Lucida Sans"/>
              <a:sym typeface="Lucida Sans"/>
            </a:endParaRPr>
          </a:p>
          <a:p>
            <a:pPr marL="621665" lvl="1" indent="-228600" algn="l" rtl="0">
              <a:lnSpc>
                <a:spcPct val="100000"/>
              </a:lnSpc>
              <a:spcBef>
                <a:spcPts val="324"/>
              </a:spcBef>
              <a:spcAft>
                <a:spcPts val="0"/>
              </a:spcAft>
              <a:buSzPts val="1600"/>
              <a:buChar char="◦"/>
            </a:pPr>
            <a:r>
              <a:rPr lang="en-US" sz="1600">
                <a:latin typeface="Lucida Sans"/>
                <a:ea typeface="Lucida Sans"/>
                <a:cs typeface="Lucida Sans"/>
                <a:sym typeface="Lucida Sans"/>
              </a:rPr>
              <a:t>Reduce  stress and strain to the muscles, joints, and soft tissues, preventing injury</a:t>
            </a:r>
            <a:endParaRPr sz="1600">
              <a:latin typeface="Lucida Sans"/>
              <a:ea typeface="Lucida Sans"/>
              <a:cs typeface="Lucida Sans"/>
              <a:sym typeface="Lucida Sans"/>
            </a:endParaRPr>
          </a:p>
          <a:p>
            <a:pPr marL="621665" lvl="1" indent="-127000" algn="l" rtl="0">
              <a:lnSpc>
                <a:spcPct val="100000"/>
              </a:lnSpc>
              <a:spcBef>
                <a:spcPts val="324"/>
              </a:spcBef>
              <a:spcAft>
                <a:spcPts val="0"/>
              </a:spcAft>
              <a:buSzPts val="1600"/>
              <a:buNone/>
            </a:pPr>
            <a:endParaRPr sz="1600"/>
          </a:p>
          <a:p>
            <a:pPr marL="621665" lvl="1" indent="-228600" algn="l" rtl="0">
              <a:lnSpc>
                <a:spcPct val="100000"/>
              </a:lnSpc>
              <a:spcBef>
                <a:spcPts val="324"/>
              </a:spcBef>
              <a:spcAft>
                <a:spcPts val="0"/>
              </a:spcAft>
              <a:buSzPts val="1600"/>
              <a:buChar char="◦"/>
            </a:pPr>
            <a:r>
              <a:rPr lang="en-US" sz="1600"/>
              <a:t>Conserve energy</a:t>
            </a:r>
            <a:endParaRPr/>
          </a:p>
          <a:p>
            <a:pPr marL="365760" lvl="0" indent="-139318" algn="l" rtl="0">
              <a:lnSpc>
                <a:spcPct val="100000"/>
              </a:lnSpc>
              <a:spcBef>
                <a:spcPts val="400"/>
              </a:spcBef>
              <a:spcAft>
                <a:spcPts val="0"/>
              </a:spcAft>
              <a:buSzPts val="1836"/>
              <a:buNone/>
            </a:pPr>
            <a:endParaRPr/>
          </a:p>
        </p:txBody>
      </p:sp>
      <p:sp>
        <p:nvSpPr>
          <p:cNvPr id="207" name="Google Shape;207;p9"/>
          <p:cNvSpPr txBox="1">
            <a:spLocks noGrp="1"/>
          </p:cNvSpPr>
          <p:nvPr>
            <p:ph type="title"/>
          </p:nvPr>
        </p:nvSpPr>
        <p:spPr>
          <a:xfrm>
            <a:off x="251581" y="-9031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US"/>
              <a:t>Practice Good Body Mechanics</a:t>
            </a:r>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91E539606CF14194B4B0E0C116744C" ma:contentTypeVersion="12" ma:contentTypeDescription="Create a new document." ma:contentTypeScope="" ma:versionID="36b9e46f9b568f2059d64b3e2a42aed9">
  <xsd:schema xmlns:xsd="http://www.w3.org/2001/XMLSchema" xmlns:xs="http://www.w3.org/2001/XMLSchema" xmlns:p="http://schemas.microsoft.com/office/2006/metadata/properties" xmlns:ns2="e7d4bfaf-b893-4a43-a061-5cee8f15146e" xmlns:ns3="f2439734-bbbe-4349-9c3f-57542072b79f" targetNamespace="http://schemas.microsoft.com/office/2006/metadata/properties" ma:root="true" ma:fieldsID="136db6e544f8512accac6ab8cfec9bfe" ns2:_="" ns3:_="">
    <xsd:import namespace="e7d4bfaf-b893-4a43-a061-5cee8f15146e"/>
    <xsd:import namespace="f2439734-bbbe-4349-9c3f-57542072b7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4bfaf-b893-4a43-a061-5cee8f151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439734-bbbe-4349-9c3f-57542072b7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0B994C-1DBE-4243-BA97-314733D67F8D}"/>
</file>

<file path=customXml/itemProps2.xml><?xml version="1.0" encoding="utf-8"?>
<ds:datastoreItem xmlns:ds="http://schemas.openxmlformats.org/officeDocument/2006/customXml" ds:itemID="{AB7D337C-8EE6-42CD-9074-2CBD4B115C9C}"/>
</file>

<file path=customXml/itemProps3.xml><?xml version="1.0" encoding="utf-8"?>
<ds:datastoreItem xmlns:ds="http://schemas.openxmlformats.org/officeDocument/2006/customXml" ds:itemID="{8AD44A36-91F1-4FFB-9EDD-A3A56A08334E}"/>
</file>

<file path=docProps/app.xml><?xml version="1.0" encoding="utf-8"?>
<Properties xmlns="http://schemas.openxmlformats.org/officeDocument/2006/extended-properties" xmlns:vt="http://schemas.openxmlformats.org/officeDocument/2006/docPropsVTypes">
  <TotalTime>79</TotalTime>
  <Words>4297</Words>
  <Application>Microsoft Office PowerPoint</Application>
  <PresentationFormat>Widescreen</PresentationFormat>
  <Paragraphs>432</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vt:lpstr>
      <vt:lpstr>Lucida Sans</vt:lpstr>
      <vt:lpstr>Noto Sans Symbols</vt:lpstr>
      <vt:lpstr>Times New Roman</vt:lpstr>
      <vt:lpstr>Arial</vt:lpstr>
      <vt:lpstr>Roboto</vt:lpstr>
      <vt:lpstr>Trebuchet MS</vt:lpstr>
      <vt:lpstr>Facet</vt:lpstr>
      <vt:lpstr>PowerPoint Presentation</vt:lpstr>
      <vt:lpstr>Practical Guidance for Care Partners  </vt:lpstr>
      <vt:lpstr>PowerPoint Presentation</vt:lpstr>
      <vt:lpstr>Outline</vt:lpstr>
      <vt:lpstr>Be a Healthy Caregiver</vt:lpstr>
      <vt:lpstr>Be strong</vt:lpstr>
      <vt:lpstr>Stay fit</vt:lpstr>
      <vt:lpstr>Physical Strain on Caregivers</vt:lpstr>
      <vt:lpstr>Practice Good Body Mechanics</vt:lpstr>
      <vt:lpstr>Principles of Good Lifting Technique </vt:lpstr>
      <vt:lpstr>Safe Transfer and Mobility Techniques</vt:lpstr>
      <vt:lpstr>PowerPoint Presentation</vt:lpstr>
      <vt:lpstr>PowerPoint Presentation</vt:lpstr>
      <vt:lpstr>PowerPoint Presentation</vt:lpstr>
      <vt:lpstr>PowerPoint Presentation</vt:lpstr>
      <vt:lpstr>Transfer techniques</vt:lpstr>
      <vt:lpstr>Transfer techniques</vt:lpstr>
      <vt:lpstr>Stand Pivot Transfer</vt:lpstr>
      <vt:lpstr>Squat Pivot Transfer</vt:lpstr>
      <vt:lpstr>Sliding board Transfer</vt:lpstr>
      <vt:lpstr>Repositioning a Person in the Chair and   Wheelchair</vt:lpstr>
      <vt:lpstr>Repositioning a Person in the Chair and   Wheelchair</vt:lpstr>
      <vt:lpstr> Repositioning a Person in the Chair and   Wheelchair </vt:lpstr>
      <vt:lpstr>Getting Up From the Floor</vt:lpstr>
      <vt:lpstr>Forward Method Using Knees</vt:lpstr>
      <vt:lpstr> Forward method with caregiver assistance</vt:lpstr>
      <vt:lpstr>Backward method Using Arms</vt:lpstr>
      <vt:lpstr>Hip hike</vt:lpstr>
      <vt:lpstr>Transfer and Mobility Equipment</vt:lpstr>
      <vt:lpstr>Transfer and Mobility Equipment</vt:lpstr>
      <vt:lpstr>Transfer and Mobility Equipment</vt:lpstr>
      <vt:lpstr>Thank you!</vt:lpstr>
      <vt:lpstr>Reference</vt:lpstr>
      <vt:lpstr> Reference List for Images/Videos </vt:lpstr>
      <vt:lpstr> Reference List for Images/Videos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Kobert</dc:creator>
  <cp:lastModifiedBy>Ruben Pagkatipunan</cp:lastModifiedBy>
  <cp:revision>9</cp:revision>
  <dcterms:created xsi:type="dcterms:W3CDTF">2019-03-06T15:03:04Z</dcterms:created>
  <dcterms:modified xsi:type="dcterms:W3CDTF">2019-09-06T02:15:00Z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0x0101001591E539606CF14194B4B0E0C116744C</vt:lpwstr>
  </property>
</Properties>
</file>