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Baskerville"/>
        <a:ea typeface="Baskerville"/>
        <a:cs typeface="Baskerville"/>
        <a:sym typeface="Baskervill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Baskerville"/>
        <a:ea typeface="Baskerville"/>
        <a:cs typeface="Baskerville"/>
        <a:sym typeface="Baskervill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Baskerville"/>
        <a:ea typeface="Baskerville"/>
        <a:cs typeface="Baskerville"/>
        <a:sym typeface="Baskervill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Baskerville"/>
        <a:ea typeface="Baskerville"/>
        <a:cs typeface="Baskerville"/>
        <a:sym typeface="Baskervill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Baskerville"/>
        <a:ea typeface="Baskerville"/>
        <a:cs typeface="Baskerville"/>
        <a:sym typeface="Baskervill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Baskerville"/>
        <a:ea typeface="Baskerville"/>
        <a:cs typeface="Baskerville"/>
        <a:sym typeface="Baskervill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Baskerville"/>
        <a:ea typeface="Baskerville"/>
        <a:cs typeface="Baskerville"/>
        <a:sym typeface="Baskervill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Baskerville"/>
        <a:ea typeface="Baskerville"/>
        <a:cs typeface="Baskerville"/>
        <a:sym typeface="Baskervill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Baskerville"/>
        <a:ea typeface="Baskerville"/>
        <a:cs typeface="Baskerville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Baskerville"/>
          <a:ea typeface="Baskerville"/>
          <a:cs typeface="Baskerville"/>
        </a:font>
        <a:srgbClr val="5E5E5E"/>
      </a:tcTxStyle>
      <a:tcStyle>
        <a:tcBdr>
          <a:left>
            <a:ln w="12700" cap="flat">
              <a:solidFill>
                <a:srgbClr val="5E0033"/>
              </a:solidFill>
              <a:prstDash val="solid"/>
              <a:round/>
            </a:ln>
          </a:left>
          <a:right>
            <a:ln w="12700" cap="flat">
              <a:solidFill>
                <a:srgbClr val="5E0033"/>
              </a:solidFill>
              <a:prstDash val="solid"/>
              <a:round/>
            </a:ln>
          </a:right>
          <a:top>
            <a:ln w="12700" cap="flat">
              <a:solidFill>
                <a:srgbClr val="5E0033"/>
              </a:solidFill>
              <a:prstDash val="solid"/>
              <a:round/>
            </a:ln>
          </a:top>
          <a:bottom>
            <a:ln w="12700" cap="flat">
              <a:solidFill>
                <a:srgbClr val="5E0033"/>
              </a:solidFill>
              <a:prstDash val="solid"/>
              <a:round/>
            </a:ln>
          </a:bottom>
          <a:insideH>
            <a:ln w="12700" cap="flat">
              <a:solidFill>
                <a:srgbClr val="5E0033"/>
              </a:solidFill>
              <a:prstDash val="solid"/>
              <a:round/>
            </a:ln>
          </a:insideH>
          <a:insideV>
            <a:ln w="12700" cap="flat">
              <a:solidFill>
                <a:srgbClr val="5E0033"/>
              </a:solidFill>
              <a:prstDash val="solid"/>
              <a:round/>
            </a:ln>
          </a:insideV>
        </a:tcBdr>
        <a:fill>
          <a:solidFill>
            <a:srgbClr val="D9E3E9"/>
          </a:solidFill>
        </a:fill>
      </a:tcStyle>
    </a:wholeTbl>
    <a:band2H>
      <a:tcTxStyle b="def" i="def"/>
      <a:tcStyle>
        <a:tcBdr/>
        <a:fill>
          <a:solidFill>
            <a:srgbClr val="EDF1F4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5E0033"/>
      </a:tcTxStyle>
      <a:tcStyle>
        <a:tcBdr>
          <a:left>
            <a:ln w="12700" cap="flat">
              <a:solidFill>
                <a:srgbClr val="5E0033"/>
              </a:solidFill>
              <a:prstDash val="solid"/>
              <a:round/>
            </a:ln>
          </a:left>
          <a:right>
            <a:ln w="12700" cap="flat">
              <a:solidFill>
                <a:srgbClr val="5E0033"/>
              </a:solidFill>
              <a:prstDash val="solid"/>
              <a:round/>
            </a:ln>
          </a:right>
          <a:top>
            <a:ln w="12700" cap="flat">
              <a:solidFill>
                <a:srgbClr val="5E0033"/>
              </a:solidFill>
              <a:prstDash val="solid"/>
              <a:round/>
            </a:ln>
          </a:top>
          <a:bottom>
            <a:ln w="12700" cap="flat">
              <a:solidFill>
                <a:srgbClr val="5E0033"/>
              </a:solidFill>
              <a:prstDash val="solid"/>
              <a:round/>
            </a:ln>
          </a:bottom>
          <a:insideH>
            <a:ln w="12700" cap="flat">
              <a:solidFill>
                <a:srgbClr val="5E0033"/>
              </a:solidFill>
              <a:prstDash val="solid"/>
              <a:round/>
            </a:ln>
          </a:insideH>
          <a:insideV>
            <a:ln w="12700" cap="flat">
              <a:solidFill>
                <a:srgbClr val="5E003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5E0033"/>
      </a:tcTxStyle>
      <a:tcStyle>
        <a:tcBdr>
          <a:left>
            <a:ln w="12700" cap="flat">
              <a:solidFill>
                <a:srgbClr val="5E0033"/>
              </a:solidFill>
              <a:prstDash val="solid"/>
              <a:round/>
            </a:ln>
          </a:left>
          <a:right>
            <a:ln w="12700" cap="flat">
              <a:solidFill>
                <a:srgbClr val="5E0033"/>
              </a:solidFill>
              <a:prstDash val="solid"/>
              <a:round/>
            </a:ln>
          </a:right>
          <a:top>
            <a:ln w="38100" cap="flat">
              <a:solidFill>
                <a:srgbClr val="5E0033"/>
              </a:solidFill>
              <a:prstDash val="solid"/>
              <a:round/>
            </a:ln>
          </a:top>
          <a:bottom>
            <a:ln w="12700" cap="flat">
              <a:solidFill>
                <a:srgbClr val="5E0033"/>
              </a:solidFill>
              <a:prstDash val="solid"/>
              <a:round/>
            </a:ln>
          </a:bottom>
          <a:insideH>
            <a:ln w="12700" cap="flat">
              <a:solidFill>
                <a:srgbClr val="5E0033"/>
              </a:solidFill>
              <a:prstDash val="solid"/>
              <a:round/>
            </a:ln>
          </a:insideH>
          <a:insideV>
            <a:ln w="12700" cap="flat">
              <a:solidFill>
                <a:srgbClr val="5E003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5E0033"/>
      </a:tcTxStyle>
      <a:tcStyle>
        <a:tcBdr>
          <a:left>
            <a:ln w="12700" cap="flat">
              <a:solidFill>
                <a:srgbClr val="5E0033"/>
              </a:solidFill>
              <a:prstDash val="solid"/>
              <a:round/>
            </a:ln>
          </a:left>
          <a:right>
            <a:ln w="12700" cap="flat">
              <a:solidFill>
                <a:srgbClr val="5E0033"/>
              </a:solidFill>
              <a:prstDash val="solid"/>
              <a:round/>
            </a:ln>
          </a:right>
          <a:top>
            <a:ln w="12700" cap="flat">
              <a:solidFill>
                <a:srgbClr val="5E0033"/>
              </a:solidFill>
              <a:prstDash val="solid"/>
              <a:round/>
            </a:ln>
          </a:top>
          <a:bottom>
            <a:ln w="38100" cap="flat">
              <a:solidFill>
                <a:srgbClr val="5E0033"/>
              </a:solidFill>
              <a:prstDash val="solid"/>
              <a:round/>
            </a:ln>
          </a:bottom>
          <a:insideH>
            <a:ln w="12700" cap="flat">
              <a:solidFill>
                <a:srgbClr val="5E0033"/>
              </a:solidFill>
              <a:prstDash val="solid"/>
              <a:round/>
            </a:ln>
          </a:insideH>
          <a:insideV>
            <a:ln w="12700" cap="flat">
              <a:solidFill>
                <a:srgbClr val="5E003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Baskerville"/>
          <a:ea typeface="Baskerville"/>
          <a:cs typeface="Baskerville"/>
        </a:font>
        <a:srgbClr val="5E5E5E"/>
      </a:tcTxStyle>
      <a:tcStyle>
        <a:tcBdr>
          <a:left>
            <a:ln w="12700" cap="flat">
              <a:solidFill>
                <a:srgbClr val="5E0033"/>
              </a:solidFill>
              <a:prstDash val="solid"/>
              <a:round/>
            </a:ln>
          </a:left>
          <a:right>
            <a:ln w="12700" cap="flat">
              <a:solidFill>
                <a:srgbClr val="5E0033"/>
              </a:solidFill>
              <a:prstDash val="solid"/>
              <a:round/>
            </a:ln>
          </a:right>
          <a:top>
            <a:ln w="12700" cap="flat">
              <a:solidFill>
                <a:srgbClr val="5E0033"/>
              </a:solidFill>
              <a:prstDash val="solid"/>
              <a:round/>
            </a:ln>
          </a:top>
          <a:bottom>
            <a:ln w="12700" cap="flat">
              <a:solidFill>
                <a:srgbClr val="5E0033"/>
              </a:solidFill>
              <a:prstDash val="solid"/>
              <a:round/>
            </a:ln>
          </a:bottom>
          <a:insideH>
            <a:ln w="12700" cap="flat">
              <a:solidFill>
                <a:srgbClr val="5E0033"/>
              </a:solidFill>
              <a:prstDash val="solid"/>
              <a:round/>
            </a:ln>
          </a:insideH>
          <a:insideV>
            <a:ln w="12700" cap="flat">
              <a:solidFill>
                <a:srgbClr val="5E0033"/>
              </a:solidFill>
              <a:prstDash val="solid"/>
              <a:round/>
            </a:ln>
          </a:insideV>
        </a:tcBdr>
        <a:fill>
          <a:solidFill>
            <a:srgbClr val="ECD6D3"/>
          </a:solidFill>
        </a:fill>
      </a:tcStyle>
    </a:wholeTbl>
    <a:band2H>
      <a:tcTxStyle b="def" i="def"/>
      <a:tcStyle>
        <a:tcBdr/>
        <a:fill>
          <a:solidFill>
            <a:srgbClr val="F6ECEA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5E0033"/>
      </a:tcTxStyle>
      <a:tcStyle>
        <a:tcBdr>
          <a:left>
            <a:ln w="12700" cap="flat">
              <a:solidFill>
                <a:srgbClr val="5E0033"/>
              </a:solidFill>
              <a:prstDash val="solid"/>
              <a:round/>
            </a:ln>
          </a:left>
          <a:right>
            <a:ln w="12700" cap="flat">
              <a:solidFill>
                <a:srgbClr val="5E0033"/>
              </a:solidFill>
              <a:prstDash val="solid"/>
              <a:round/>
            </a:ln>
          </a:right>
          <a:top>
            <a:ln w="12700" cap="flat">
              <a:solidFill>
                <a:srgbClr val="5E0033"/>
              </a:solidFill>
              <a:prstDash val="solid"/>
              <a:round/>
            </a:ln>
          </a:top>
          <a:bottom>
            <a:ln w="12700" cap="flat">
              <a:solidFill>
                <a:srgbClr val="5E0033"/>
              </a:solidFill>
              <a:prstDash val="solid"/>
              <a:round/>
            </a:ln>
          </a:bottom>
          <a:insideH>
            <a:ln w="12700" cap="flat">
              <a:solidFill>
                <a:srgbClr val="5E0033"/>
              </a:solidFill>
              <a:prstDash val="solid"/>
              <a:round/>
            </a:ln>
          </a:insideH>
          <a:insideV>
            <a:ln w="12700" cap="flat">
              <a:solidFill>
                <a:srgbClr val="5E003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5E0033"/>
      </a:tcTxStyle>
      <a:tcStyle>
        <a:tcBdr>
          <a:left>
            <a:ln w="12700" cap="flat">
              <a:solidFill>
                <a:srgbClr val="5E0033"/>
              </a:solidFill>
              <a:prstDash val="solid"/>
              <a:round/>
            </a:ln>
          </a:left>
          <a:right>
            <a:ln w="12700" cap="flat">
              <a:solidFill>
                <a:srgbClr val="5E0033"/>
              </a:solidFill>
              <a:prstDash val="solid"/>
              <a:round/>
            </a:ln>
          </a:right>
          <a:top>
            <a:ln w="38100" cap="flat">
              <a:solidFill>
                <a:srgbClr val="5E0033"/>
              </a:solidFill>
              <a:prstDash val="solid"/>
              <a:round/>
            </a:ln>
          </a:top>
          <a:bottom>
            <a:ln w="12700" cap="flat">
              <a:solidFill>
                <a:srgbClr val="5E0033"/>
              </a:solidFill>
              <a:prstDash val="solid"/>
              <a:round/>
            </a:ln>
          </a:bottom>
          <a:insideH>
            <a:ln w="12700" cap="flat">
              <a:solidFill>
                <a:srgbClr val="5E0033"/>
              </a:solidFill>
              <a:prstDash val="solid"/>
              <a:round/>
            </a:ln>
          </a:insideH>
          <a:insideV>
            <a:ln w="12700" cap="flat">
              <a:solidFill>
                <a:srgbClr val="5E003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5E0033"/>
      </a:tcTxStyle>
      <a:tcStyle>
        <a:tcBdr>
          <a:left>
            <a:ln w="12700" cap="flat">
              <a:solidFill>
                <a:srgbClr val="5E0033"/>
              </a:solidFill>
              <a:prstDash val="solid"/>
              <a:round/>
            </a:ln>
          </a:left>
          <a:right>
            <a:ln w="12700" cap="flat">
              <a:solidFill>
                <a:srgbClr val="5E0033"/>
              </a:solidFill>
              <a:prstDash val="solid"/>
              <a:round/>
            </a:ln>
          </a:right>
          <a:top>
            <a:ln w="12700" cap="flat">
              <a:solidFill>
                <a:srgbClr val="5E0033"/>
              </a:solidFill>
              <a:prstDash val="solid"/>
              <a:round/>
            </a:ln>
          </a:top>
          <a:bottom>
            <a:ln w="38100" cap="flat">
              <a:solidFill>
                <a:srgbClr val="5E0033"/>
              </a:solidFill>
              <a:prstDash val="solid"/>
              <a:round/>
            </a:ln>
          </a:bottom>
          <a:insideH>
            <a:ln w="12700" cap="flat">
              <a:solidFill>
                <a:srgbClr val="5E0033"/>
              </a:solidFill>
              <a:prstDash val="solid"/>
              <a:round/>
            </a:ln>
          </a:insideH>
          <a:insideV>
            <a:ln w="12700" cap="flat">
              <a:solidFill>
                <a:srgbClr val="5E003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skerville"/>
          <a:ea typeface="Baskerville"/>
          <a:cs typeface="Baskerville"/>
        </a:font>
        <a:srgbClr val="5E5E5E"/>
      </a:tcTxStyle>
      <a:tcStyle>
        <a:tcBdr>
          <a:left>
            <a:ln w="12700" cap="flat">
              <a:solidFill>
                <a:srgbClr val="5E0033"/>
              </a:solidFill>
              <a:prstDash val="solid"/>
              <a:round/>
            </a:ln>
          </a:left>
          <a:right>
            <a:ln w="12700" cap="flat">
              <a:solidFill>
                <a:srgbClr val="5E0033"/>
              </a:solidFill>
              <a:prstDash val="solid"/>
              <a:round/>
            </a:ln>
          </a:right>
          <a:top>
            <a:ln w="12700" cap="flat">
              <a:solidFill>
                <a:srgbClr val="5E0033"/>
              </a:solidFill>
              <a:prstDash val="solid"/>
              <a:round/>
            </a:ln>
          </a:top>
          <a:bottom>
            <a:ln w="12700" cap="flat">
              <a:solidFill>
                <a:srgbClr val="5E0033"/>
              </a:solidFill>
              <a:prstDash val="solid"/>
              <a:round/>
            </a:ln>
          </a:bottom>
          <a:insideH>
            <a:ln w="12700" cap="flat">
              <a:solidFill>
                <a:srgbClr val="5E0033"/>
              </a:solidFill>
              <a:prstDash val="solid"/>
              <a:round/>
            </a:ln>
          </a:insideH>
          <a:insideV>
            <a:ln w="12700" cap="flat">
              <a:solidFill>
                <a:srgbClr val="5E0033"/>
              </a:solidFill>
              <a:prstDash val="solid"/>
              <a:round/>
            </a:ln>
          </a:insideV>
        </a:tcBdr>
        <a:fill>
          <a:solidFill>
            <a:srgbClr val="E9EDDA"/>
          </a:solidFill>
        </a:fill>
      </a:tcStyle>
    </a:wholeTbl>
    <a:band2H>
      <a:tcTxStyle b="def" i="def"/>
      <a:tcStyle>
        <a:tcBdr/>
        <a:fill>
          <a:solidFill>
            <a:srgbClr val="F4F6ED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5E0033"/>
      </a:tcTxStyle>
      <a:tcStyle>
        <a:tcBdr>
          <a:left>
            <a:ln w="12700" cap="flat">
              <a:solidFill>
                <a:srgbClr val="5E0033"/>
              </a:solidFill>
              <a:prstDash val="solid"/>
              <a:round/>
            </a:ln>
          </a:left>
          <a:right>
            <a:ln w="12700" cap="flat">
              <a:solidFill>
                <a:srgbClr val="5E0033"/>
              </a:solidFill>
              <a:prstDash val="solid"/>
              <a:round/>
            </a:ln>
          </a:right>
          <a:top>
            <a:ln w="12700" cap="flat">
              <a:solidFill>
                <a:srgbClr val="5E0033"/>
              </a:solidFill>
              <a:prstDash val="solid"/>
              <a:round/>
            </a:ln>
          </a:top>
          <a:bottom>
            <a:ln w="12700" cap="flat">
              <a:solidFill>
                <a:srgbClr val="5E0033"/>
              </a:solidFill>
              <a:prstDash val="solid"/>
              <a:round/>
            </a:ln>
          </a:bottom>
          <a:insideH>
            <a:ln w="12700" cap="flat">
              <a:solidFill>
                <a:srgbClr val="5E0033"/>
              </a:solidFill>
              <a:prstDash val="solid"/>
              <a:round/>
            </a:ln>
          </a:insideH>
          <a:insideV>
            <a:ln w="12700" cap="flat">
              <a:solidFill>
                <a:srgbClr val="5E003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5E0033"/>
      </a:tcTxStyle>
      <a:tcStyle>
        <a:tcBdr>
          <a:left>
            <a:ln w="12700" cap="flat">
              <a:solidFill>
                <a:srgbClr val="5E0033"/>
              </a:solidFill>
              <a:prstDash val="solid"/>
              <a:round/>
            </a:ln>
          </a:left>
          <a:right>
            <a:ln w="12700" cap="flat">
              <a:solidFill>
                <a:srgbClr val="5E0033"/>
              </a:solidFill>
              <a:prstDash val="solid"/>
              <a:round/>
            </a:ln>
          </a:right>
          <a:top>
            <a:ln w="38100" cap="flat">
              <a:solidFill>
                <a:srgbClr val="5E0033"/>
              </a:solidFill>
              <a:prstDash val="solid"/>
              <a:round/>
            </a:ln>
          </a:top>
          <a:bottom>
            <a:ln w="12700" cap="flat">
              <a:solidFill>
                <a:srgbClr val="5E0033"/>
              </a:solidFill>
              <a:prstDash val="solid"/>
              <a:round/>
            </a:ln>
          </a:bottom>
          <a:insideH>
            <a:ln w="12700" cap="flat">
              <a:solidFill>
                <a:srgbClr val="5E0033"/>
              </a:solidFill>
              <a:prstDash val="solid"/>
              <a:round/>
            </a:ln>
          </a:insideH>
          <a:insideV>
            <a:ln w="12700" cap="flat">
              <a:solidFill>
                <a:srgbClr val="5E003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5E0033"/>
      </a:tcTxStyle>
      <a:tcStyle>
        <a:tcBdr>
          <a:left>
            <a:ln w="12700" cap="flat">
              <a:solidFill>
                <a:srgbClr val="5E0033"/>
              </a:solidFill>
              <a:prstDash val="solid"/>
              <a:round/>
            </a:ln>
          </a:left>
          <a:right>
            <a:ln w="12700" cap="flat">
              <a:solidFill>
                <a:srgbClr val="5E0033"/>
              </a:solidFill>
              <a:prstDash val="solid"/>
              <a:round/>
            </a:ln>
          </a:right>
          <a:top>
            <a:ln w="12700" cap="flat">
              <a:solidFill>
                <a:srgbClr val="5E0033"/>
              </a:solidFill>
              <a:prstDash val="solid"/>
              <a:round/>
            </a:ln>
          </a:top>
          <a:bottom>
            <a:ln w="38100" cap="flat">
              <a:solidFill>
                <a:srgbClr val="5E0033"/>
              </a:solidFill>
              <a:prstDash val="solid"/>
              <a:round/>
            </a:ln>
          </a:bottom>
          <a:insideH>
            <a:ln w="12700" cap="flat">
              <a:solidFill>
                <a:srgbClr val="5E0033"/>
              </a:solidFill>
              <a:prstDash val="solid"/>
              <a:round/>
            </a:ln>
          </a:insideH>
          <a:insideV>
            <a:ln w="12700" cap="flat">
              <a:solidFill>
                <a:srgbClr val="5E003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Baskerville"/>
          <a:ea typeface="Baskerville"/>
          <a:cs typeface="Baskerville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5E0033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5E003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0033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5E003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Baskerville"/>
          <a:ea typeface="Baskerville"/>
          <a:cs typeface="Baskerville"/>
        </a:font>
        <a:srgbClr val="5E5E5E"/>
      </a:tcTxStyle>
      <a:tcStyle>
        <a:tcBdr>
          <a:left>
            <a:ln w="12700" cap="flat">
              <a:solidFill>
                <a:srgbClr val="5E0033"/>
              </a:solidFill>
              <a:prstDash val="solid"/>
              <a:round/>
            </a:ln>
          </a:left>
          <a:right>
            <a:ln w="12700" cap="flat">
              <a:solidFill>
                <a:srgbClr val="5E0033"/>
              </a:solidFill>
              <a:prstDash val="solid"/>
              <a:round/>
            </a:ln>
          </a:right>
          <a:top>
            <a:ln w="12700" cap="flat">
              <a:solidFill>
                <a:srgbClr val="5E0033"/>
              </a:solidFill>
              <a:prstDash val="solid"/>
              <a:round/>
            </a:ln>
          </a:top>
          <a:bottom>
            <a:ln w="12700" cap="flat">
              <a:solidFill>
                <a:srgbClr val="5E0033"/>
              </a:solidFill>
              <a:prstDash val="solid"/>
              <a:round/>
            </a:ln>
          </a:bottom>
          <a:insideH>
            <a:ln w="12700" cap="flat">
              <a:solidFill>
                <a:srgbClr val="5E0033"/>
              </a:solidFill>
              <a:prstDash val="solid"/>
              <a:round/>
            </a:ln>
          </a:insideH>
          <a:insideV>
            <a:ln w="12700" cap="flat">
              <a:solidFill>
                <a:srgbClr val="5E0033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5E0033"/>
      </a:tcTxStyle>
      <a:tcStyle>
        <a:tcBdr>
          <a:left>
            <a:ln w="12700" cap="flat">
              <a:solidFill>
                <a:srgbClr val="5E0033"/>
              </a:solidFill>
              <a:prstDash val="solid"/>
              <a:round/>
            </a:ln>
          </a:left>
          <a:right>
            <a:ln w="12700" cap="flat">
              <a:solidFill>
                <a:srgbClr val="5E0033"/>
              </a:solidFill>
              <a:prstDash val="solid"/>
              <a:round/>
            </a:ln>
          </a:right>
          <a:top>
            <a:ln w="12700" cap="flat">
              <a:solidFill>
                <a:srgbClr val="5E0033"/>
              </a:solidFill>
              <a:prstDash val="solid"/>
              <a:round/>
            </a:ln>
          </a:top>
          <a:bottom>
            <a:ln w="12700" cap="flat">
              <a:solidFill>
                <a:srgbClr val="5E0033"/>
              </a:solidFill>
              <a:prstDash val="solid"/>
              <a:round/>
            </a:ln>
          </a:bottom>
          <a:insideH>
            <a:ln w="12700" cap="flat">
              <a:solidFill>
                <a:srgbClr val="5E0033"/>
              </a:solidFill>
              <a:prstDash val="solid"/>
              <a:round/>
            </a:ln>
          </a:insideH>
          <a:insideV>
            <a:ln w="12700" cap="flat">
              <a:solidFill>
                <a:srgbClr val="5E0033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5E0033"/>
      </a:tcTxStyle>
      <a:tcStyle>
        <a:tcBdr>
          <a:left>
            <a:ln w="12700" cap="flat">
              <a:solidFill>
                <a:srgbClr val="5E0033"/>
              </a:solidFill>
              <a:prstDash val="solid"/>
              <a:round/>
            </a:ln>
          </a:left>
          <a:right>
            <a:ln w="12700" cap="flat">
              <a:solidFill>
                <a:srgbClr val="5E0033"/>
              </a:solidFill>
              <a:prstDash val="solid"/>
              <a:round/>
            </a:ln>
          </a:right>
          <a:top>
            <a:ln w="38100" cap="flat">
              <a:solidFill>
                <a:srgbClr val="5E0033"/>
              </a:solidFill>
              <a:prstDash val="solid"/>
              <a:round/>
            </a:ln>
          </a:top>
          <a:bottom>
            <a:ln w="12700" cap="flat">
              <a:solidFill>
                <a:srgbClr val="5E0033"/>
              </a:solidFill>
              <a:prstDash val="solid"/>
              <a:round/>
            </a:ln>
          </a:bottom>
          <a:insideH>
            <a:ln w="12700" cap="flat">
              <a:solidFill>
                <a:srgbClr val="5E0033"/>
              </a:solidFill>
              <a:prstDash val="solid"/>
              <a:round/>
            </a:ln>
          </a:insideH>
          <a:insideV>
            <a:ln w="12700" cap="flat">
              <a:solidFill>
                <a:srgbClr val="5E0033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5E0033"/>
      </a:tcTxStyle>
      <a:tcStyle>
        <a:tcBdr>
          <a:left>
            <a:ln w="12700" cap="flat">
              <a:solidFill>
                <a:srgbClr val="5E0033"/>
              </a:solidFill>
              <a:prstDash val="solid"/>
              <a:round/>
            </a:ln>
          </a:left>
          <a:right>
            <a:ln w="12700" cap="flat">
              <a:solidFill>
                <a:srgbClr val="5E0033"/>
              </a:solidFill>
              <a:prstDash val="solid"/>
              <a:round/>
            </a:ln>
          </a:right>
          <a:top>
            <a:ln w="12700" cap="flat">
              <a:solidFill>
                <a:srgbClr val="5E0033"/>
              </a:solidFill>
              <a:prstDash val="solid"/>
              <a:round/>
            </a:ln>
          </a:top>
          <a:bottom>
            <a:ln w="38100" cap="flat">
              <a:solidFill>
                <a:srgbClr val="5E0033"/>
              </a:solidFill>
              <a:prstDash val="solid"/>
              <a:round/>
            </a:ln>
          </a:bottom>
          <a:insideH>
            <a:ln w="12700" cap="flat">
              <a:solidFill>
                <a:srgbClr val="5E0033"/>
              </a:solidFill>
              <a:prstDash val="solid"/>
              <a:round/>
            </a:ln>
          </a:insideH>
          <a:insideV>
            <a:ln w="12700" cap="flat">
              <a:solidFill>
                <a:srgbClr val="5E0033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skerville"/>
          <a:ea typeface="Baskerville"/>
          <a:cs typeface="Baskerville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skerville"/>
          <a:ea typeface="Baskerville"/>
          <a:cs typeface="Baskerville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>
          <a:latin typeface="Baskerville"/>
          <a:ea typeface="Baskerville"/>
          <a:cs typeface="Baskerville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Baskerville"/>
          <a:ea typeface="Baskerville"/>
          <a:cs typeface="Baskerville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notesMaster" Target="notesMasters/notesMaster1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1.xml"/><Relationship Id="rId61" Type="http://schemas.openxmlformats.org/officeDocument/2006/relationships/customXml" Target="../customXml/item2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ommentAuthors" Target="commentAuthors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customXml" Target="../customXml/item3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customXml" Target="../customXml/item1.xml"/><Relationship Id="rId4" Type="http://schemas.openxmlformats.org/officeDocument/2006/relationships/tableStyles" Target="tableStyles.xml"/><Relationship Id="rId9" Type="http://schemas.openxmlformats.org/officeDocument/2006/relationships/slide" Target="slides/slide2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Cancers associated Colon, Breast, Melanoma. 2013 study published in Intl Journal of Derm (even though a small cohort) showed a 3:1 relation of nasopharyngeal carcinoma in Chinese patients with dermatomyositis than caucasian patients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hyperlink" Target="http://www.followyourgutmdnp.com" TargetMode="Externa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87400" y="1511300"/>
            <a:ext cx="11430000" cy="381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191E6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787400" y="5308600"/>
            <a:ext cx="11430000" cy="1447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800"/>
            </a:lvl1pPr>
            <a:lvl2pPr marL="699911" indent="-306211" algn="ctr">
              <a:spcBef>
                <a:spcPts val="0"/>
              </a:spcBef>
              <a:buBlip>
                <a:blip r:embed="rId2"/>
              </a:buBlip>
              <a:defRPr i="1" sz="2800"/>
            </a:lvl2pPr>
            <a:lvl3pPr marL="1093611" indent="-306211" algn="ctr">
              <a:spcBef>
                <a:spcPts val="0"/>
              </a:spcBef>
              <a:buBlip>
                <a:blip r:embed="rId2"/>
              </a:buBlip>
              <a:defRPr i="1" sz="2800"/>
            </a:lvl3pPr>
            <a:lvl4pPr marL="1487311" indent="-306211" algn="ctr">
              <a:spcBef>
                <a:spcPts val="0"/>
              </a:spcBef>
              <a:buBlip>
                <a:blip r:embed="rId2"/>
              </a:buBlip>
              <a:defRPr i="1" sz="2800"/>
            </a:lvl4pPr>
            <a:lvl5pPr marL="1881011" indent="-306211" algn="ctr">
              <a:spcBef>
                <a:spcPts val="0"/>
              </a:spcBef>
              <a:buBlip>
                <a:blip r:embed="rId2"/>
              </a:buBlip>
              <a:defRPr i="1"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“Type a quote here.”"/>
          <p:cNvSpPr txBox="1"/>
          <p:nvPr>
            <p:ph type="body" sz="quarter" idx="13"/>
          </p:nvPr>
        </p:nvSpPr>
        <p:spPr>
          <a:xfrm>
            <a:off x="1270000" y="4286250"/>
            <a:ext cx="10464800" cy="6477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2400"/>
              </a:spcBef>
              <a:buSzTx/>
              <a:buNone/>
            </a:pP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ody Level One…"/>
          <p:cNvSpPr txBox="1"/>
          <p:nvPr>
            <p:ph type="body" sz="quarter" idx="1"/>
          </p:nvPr>
        </p:nvSpPr>
        <p:spPr>
          <a:xfrm>
            <a:off x="571500" y="2298700"/>
            <a:ext cx="11430000" cy="1041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571500" y="660400"/>
            <a:ext cx="11430000" cy="127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191E6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22" name="IMG_2673.jpg" descr="IMG_267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26700" y="8513749"/>
            <a:ext cx="2202689" cy="82870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www.followyourgutmdnp.com"/>
          <p:cNvSpPr txBox="1"/>
          <p:nvPr/>
        </p:nvSpPr>
        <p:spPr>
          <a:xfrm>
            <a:off x="10426700" y="9271000"/>
            <a:ext cx="220268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oefler Text"/>
                <a:ea typeface="Hoefler Text"/>
                <a:cs typeface="Hoefler Text"/>
                <a:sym typeface="Hoefler Text"/>
                <a:hlinkClick r:id="rId4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F8FBFB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www.followyourgutmdnp.com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xfrm>
            <a:off x="6302692" y="9131300"/>
            <a:ext cx="386716" cy="4318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/>
          <p:nvPr>
            <p:ph type="pic" sz="half" idx="13"/>
          </p:nvPr>
        </p:nvSpPr>
        <p:spPr>
          <a:xfrm>
            <a:off x="6484787" y="1206500"/>
            <a:ext cx="5465913" cy="7277100"/>
          </a:xfrm>
          <a:prstGeom prst="rect">
            <a:avLst/>
          </a:prstGeom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457200" y="1244600"/>
            <a:ext cx="5600700" cy="34671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sz="quarter" idx="1"/>
          </p:nvPr>
        </p:nvSpPr>
        <p:spPr>
          <a:xfrm>
            <a:off x="457200" y="4851400"/>
            <a:ext cx="5600700" cy="3632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/>
          <p:nvPr>
            <p:ph type="pic" sz="quarter" idx="13"/>
          </p:nvPr>
        </p:nvSpPr>
        <p:spPr>
          <a:xfrm>
            <a:off x="7556500" y="2933700"/>
            <a:ext cx="3987347" cy="5308600"/>
          </a:xfrm>
          <a:prstGeom prst="rect">
            <a:avLst/>
          </a:prstGeom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sz="half" idx="1"/>
          </p:nvPr>
        </p:nvSpPr>
        <p:spPr>
          <a:xfrm>
            <a:off x="787400" y="2768600"/>
            <a:ext cx="5486400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2800"/>
              </a:spcBef>
              <a:buBlip>
                <a:blip r:embed="rId2"/>
              </a:buBlip>
              <a:defRPr sz="3000"/>
            </a:lvl1pPr>
            <a:lvl2pPr marL="685800" indent="-342900">
              <a:spcBef>
                <a:spcPts val="2800"/>
              </a:spcBef>
              <a:buBlip>
                <a:blip r:embed="rId2"/>
              </a:buBlip>
              <a:defRPr sz="3000"/>
            </a:lvl2pPr>
            <a:lvl3pPr marL="1028700" indent="-342900">
              <a:spcBef>
                <a:spcPts val="2800"/>
              </a:spcBef>
              <a:buBlip>
                <a:blip r:embed="rId2"/>
              </a:buBlip>
              <a:defRPr sz="3000"/>
            </a:lvl3pPr>
            <a:lvl4pPr marL="1371600" indent="-342900">
              <a:spcBef>
                <a:spcPts val="2800"/>
              </a:spcBef>
              <a:buBlip>
                <a:blip r:embed="rId2"/>
              </a:buBlip>
              <a:defRPr sz="3000"/>
            </a:lvl4pPr>
            <a:lvl5pPr marL="1714500" indent="-3429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3 -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/>
          <p:nvPr>
            <p:ph type="pic" idx="13"/>
          </p:nvPr>
        </p:nvSpPr>
        <p:spPr>
          <a:xfrm>
            <a:off x="787400" y="685800"/>
            <a:ext cx="6184900" cy="8229600"/>
          </a:xfrm>
          <a:prstGeom prst="rect">
            <a:avLst/>
          </a:prstGeom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quarter" idx="14"/>
          </p:nvPr>
        </p:nvSpPr>
        <p:spPr>
          <a:xfrm>
            <a:off x="7645400" y="685800"/>
            <a:ext cx="4572000" cy="2984500"/>
          </a:xfrm>
          <a:prstGeom prst="rect">
            <a:avLst/>
          </a:prstGeom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Image"/>
          <p:cNvSpPr/>
          <p:nvPr>
            <p:ph type="pic" sz="quarter" idx="15"/>
          </p:nvPr>
        </p:nvSpPr>
        <p:spPr>
          <a:xfrm>
            <a:off x="7645400" y="4381500"/>
            <a:ext cx="4572000" cy="4546600"/>
          </a:xfrm>
          <a:prstGeom prst="rect">
            <a:avLst/>
          </a:prstGeom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787400" y="1257300"/>
            <a:ext cx="11430000" cy="723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02692" y="9131299"/>
            <a:ext cx="386716" cy="431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Baskerville"/>
          <a:ea typeface="Baskerville"/>
          <a:cs typeface="Baskerville"/>
          <a:sym typeface="Baskerville"/>
        </a:defRPr>
      </a:lvl9pPr>
    </p:titleStyle>
    <p:bodyStyle>
      <a:lvl1pPr marL="3937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1pPr>
      <a:lvl2pPr marL="7874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2pPr>
      <a:lvl3pPr marL="11811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3pPr>
      <a:lvl4pPr marL="15748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4pPr>
      <a:lvl5pPr marL="19685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5pPr>
      <a:lvl6pPr marL="23622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6pPr>
      <a:lvl7pPr marL="27559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7pPr>
      <a:lvl8pPr marL="31496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8pPr>
      <a:lvl9pPr marL="35433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Relationship Id="rId3" Type="http://schemas.openxmlformats.org/officeDocument/2006/relationships/image" Target="../media/image15.png"/><Relationship Id="rId4" Type="http://schemas.openxmlformats.org/officeDocument/2006/relationships/image" Target="../media/image9.tif"/><Relationship Id="rId5" Type="http://schemas.openxmlformats.org/officeDocument/2006/relationships/image" Target="../media/image16.png"/><Relationship Id="rId6" Type="http://schemas.openxmlformats.org/officeDocument/2006/relationships/image" Target="../media/image10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Relationship Id="rId3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Relationship Id="rId3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9.png"/><Relationship Id="rId4" Type="http://schemas.openxmlformats.org/officeDocument/2006/relationships/image" Target="../media/image11.jpeg"/><Relationship Id="rId5" Type="http://schemas.openxmlformats.org/officeDocument/2006/relationships/image" Target="../media/image20.png"/><Relationship Id="rId6" Type="http://schemas.openxmlformats.org/officeDocument/2006/relationships/image" Target="../media/image12.jpeg"/><Relationship Id="rId7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"/><Relationship Id="rId3" Type="http://schemas.openxmlformats.org/officeDocument/2006/relationships/image" Target="../media/image2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"/><Relationship Id="rId3" Type="http://schemas.openxmlformats.org/officeDocument/2006/relationships/image" Target="../media/image2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"/><Relationship Id="rId3" Type="http://schemas.openxmlformats.org/officeDocument/2006/relationships/image" Target="../media/image25.png"/><Relationship Id="rId4" Type="http://schemas.openxmlformats.org/officeDocument/2006/relationships/image" Target="../media/image16.tif"/><Relationship Id="rId5" Type="http://schemas.openxmlformats.org/officeDocument/2006/relationships/image" Target="../media/image2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hyperlink" Target="http://www.followyourgutmdnp.com" TargetMode="External"/><Relationship Id="rId5" Type="http://schemas.openxmlformats.org/officeDocument/2006/relationships/image" Target="../media/image4.jpeg"/><Relationship Id="rId6" Type="http://schemas.openxmlformats.org/officeDocument/2006/relationships/image" Target="../media/image3.png"/><Relationship Id="rId7" Type="http://schemas.openxmlformats.org/officeDocument/2006/relationships/image" Target="../media/image5.jpeg"/><Relationship Id="rId8" Type="http://schemas.openxmlformats.org/officeDocument/2006/relationships/image" Target="../media/image4.png"/><Relationship Id="rId9" Type="http://schemas.openxmlformats.org/officeDocument/2006/relationships/image" Target="../media/image6.jpeg"/><Relationship Id="rId10" Type="http://schemas.openxmlformats.org/officeDocument/2006/relationships/image" Target="../media/image5.png"/><Relationship Id="rId11" Type="http://schemas.openxmlformats.org/officeDocument/2006/relationships/image" Target="../media/image7.jpeg"/><Relationship Id="rId12" Type="http://schemas.openxmlformats.org/officeDocument/2006/relationships/image" Target="../media/image6.png"/><Relationship Id="rId13" Type="http://schemas.openxmlformats.org/officeDocument/2006/relationships/image" Target="../media/image1.tif"/><Relationship Id="rId14" Type="http://schemas.openxmlformats.org/officeDocument/2006/relationships/image" Target="../media/image7.png"/><Relationship Id="rId15" Type="http://schemas.openxmlformats.org/officeDocument/2006/relationships/image" Target="../media/image2.tif"/><Relationship Id="rId16" Type="http://schemas.openxmlformats.org/officeDocument/2006/relationships/image" Target="../media/image8.png"/><Relationship Id="rId17" Type="http://schemas.openxmlformats.org/officeDocument/2006/relationships/image" Target="../media/image3.tif"/><Relationship Id="rId18" Type="http://schemas.openxmlformats.org/officeDocument/2006/relationships/image" Target="../media/image9.png"/><Relationship Id="rId19" Type="http://schemas.openxmlformats.org/officeDocument/2006/relationships/image" Target="../media/image4.tif"/><Relationship Id="rId20" Type="http://schemas.openxmlformats.org/officeDocument/2006/relationships/image" Target="../media/image10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Relationship Id="rId3" Type="http://schemas.openxmlformats.org/officeDocument/2006/relationships/image" Target="../media/image2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"/><Relationship Id="rId3" Type="http://schemas.openxmlformats.org/officeDocument/2006/relationships/image" Target="../media/image28.png"/><Relationship Id="rId4" Type="http://schemas.openxmlformats.org/officeDocument/2006/relationships/image" Target="../media/image19.tif"/><Relationship Id="rId5" Type="http://schemas.openxmlformats.org/officeDocument/2006/relationships/image" Target="../media/image29.png"/><Relationship Id="rId6" Type="http://schemas.openxmlformats.org/officeDocument/2006/relationships/image" Target="../media/image20.tif"/><Relationship Id="rId7" Type="http://schemas.openxmlformats.org/officeDocument/2006/relationships/image" Target="../media/image30.png"/><Relationship Id="rId8" Type="http://schemas.openxmlformats.org/officeDocument/2006/relationships/image" Target="../media/image21.tif"/><Relationship Id="rId9" Type="http://schemas.openxmlformats.org/officeDocument/2006/relationships/image" Target="../media/image3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"/><Relationship Id="rId3" Type="http://schemas.openxmlformats.org/officeDocument/2006/relationships/image" Target="../media/image3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"/><Relationship Id="rId3" Type="http://schemas.openxmlformats.org/officeDocument/2006/relationships/image" Target="../media/image35.png"/><Relationship Id="rId4" Type="http://schemas.openxmlformats.org/officeDocument/2006/relationships/image" Target="../media/image24.tif"/><Relationship Id="rId5" Type="http://schemas.openxmlformats.org/officeDocument/2006/relationships/image" Target="../media/image36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"/><Relationship Id="rId3" Type="http://schemas.openxmlformats.org/officeDocument/2006/relationships/image" Target="../media/image3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i.org/10.1007/s12016-011-8291-x" TargetMode="Externa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cbi.nlm.nih.gov/pubmed/22567104" TargetMode="External"/><Relationship Id="rId3" Type="http://schemas.openxmlformats.org/officeDocument/2006/relationships/image" Target="../media/image26.tif"/><Relationship Id="rId4" Type="http://schemas.openxmlformats.org/officeDocument/2006/relationships/image" Target="../media/image38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"/><Relationship Id="rId3" Type="http://schemas.openxmlformats.org/officeDocument/2006/relationships/image" Target="../media/image39.png"/><Relationship Id="rId4" Type="http://schemas.openxmlformats.org/officeDocument/2006/relationships/image" Target="../media/image28.tif"/><Relationship Id="rId5" Type="http://schemas.openxmlformats.org/officeDocument/2006/relationships/image" Target="../media/image40.png"/><Relationship Id="rId6" Type="http://schemas.openxmlformats.org/officeDocument/2006/relationships/image" Target="../media/image29.tif"/><Relationship Id="rId7" Type="http://schemas.openxmlformats.org/officeDocument/2006/relationships/image" Target="../media/image41.png"/><Relationship Id="rId8" Type="http://schemas.openxmlformats.org/officeDocument/2006/relationships/image" Target="../media/image15.jpeg"/><Relationship Id="rId9" Type="http://schemas.openxmlformats.org/officeDocument/2006/relationships/image" Target="../media/image6.tif"/><Relationship Id="rId10" Type="http://schemas.openxmlformats.org/officeDocument/2006/relationships/image" Target="../media/image16.jpeg"/><Relationship Id="rId11" Type="http://schemas.openxmlformats.org/officeDocument/2006/relationships/image" Target="../media/image17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info@followyourgutmdnp.com" TargetMode="External"/><Relationship Id="rId3" Type="http://schemas.openxmlformats.org/officeDocument/2006/relationships/hyperlink" Target="http://www.followyourgutmdnp.com" TargetMode="External"/><Relationship Id="rId4" Type="http://schemas.openxmlformats.org/officeDocument/2006/relationships/image" Target="../media/image30.tif"/><Relationship Id="rId5" Type="http://schemas.openxmlformats.org/officeDocument/2006/relationships/image" Target="../media/image44.png"/><Relationship Id="rId6" Type="http://schemas.openxmlformats.org/officeDocument/2006/relationships/image" Target="../media/image31.tif"/><Relationship Id="rId7" Type="http://schemas.openxmlformats.org/officeDocument/2006/relationships/image" Target="../media/image45.png"/><Relationship Id="rId8" Type="http://schemas.openxmlformats.org/officeDocument/2006/relationships/image" Target="../media/image32.tif"/><Relationship Id="rId9" Type="http://schemas.openxmlformats.org/officeDocument/2006/relationships/image" Target="../media/image4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Relationship Id="rId3" Type="http://schemas.openxmlformats.org/officeDocument/2006/relationships/image" Target="../media/image11.png"/><Relationship Id="rId4" Type="http://schemas.openxmlformats.org/officeDocument/2006/relationships/image" Target="../media/image6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Anti-inflammatory diet and supplementation for inflammation"/>
          <p:cNvSpPr txBox="1"/>
          <p:nvPr>
            <p:ph type="ctrTitle"/>
          </p:nvPr>
        </p:nvSpPr>
        <p:spPr>
          <a:xfrm>
            <a:off x="889000" y="279400"/>
            <a:ext cx="11430000" cy="3810000"/>
          </a:xfrm>
          <a:prstGeom prst="rect">
            <a:avLst/>
          </a:prstGeom>
        </p:spPr>
        <p:txBody>
          <a:bodyPr/>
          <a:lstStyle/>
          <a:p>
            <a:pPr/>
            <a:r>
              <a:t>Nutrition for </a:t>
            </a:r>
          </a:p>
          <a:p>
            <a:pPr/>
            <a:r>
              <a:t>Autoimmune Diseases</a:t>
            </a:r>
          </a:p>
        </p:txBody>
      </p:sp>
      <p:sp>
        <p:nvSpPr>
          <p:cNvPr id="121" name="Jacilyn Mikels ARNP, FNP-C, IIN Health Coach…"/>
          <p:cNvSpPr txBox="1"/>
          <p:nvPr>
            <p:ph type="subTitle" sz="quarter" idx="1"/>
          </p:nvPr>
        </p:nvSpPr>
        <p:spPr>
          <a:xfrm>
            <a:off x="889000" y="5499100"/>
            <a:ext cx="11430000" cy="1447800"/>
          </a:xfrm>
          <a:prstGeom prst="rect">
            <a:avLst/>
          </a:prstGeom>
        </p:spPr>
        <p:txBody>
          <a:bodyPr/>
          <a:lstStyle/>
          <a:p>
            <a:pPr/>
            <a:r>
              <a:t>Jacilyn Mikels ARNP, FNP-C, IIN Health Coach</a:t>
            </a:r>
          </a:p>
          <a:p>
            <a:pPr/>
            <a:r>
              <a:t>Co-Founder of FollowYourGutMDNP</a:t>
            </a:r>
          </a:p>
        </p:txBody>
      </p:sp>
      <p:grpSp>
        <p:nvGrpSpPr>
          <p:cNvPr id="124" name="Image Gallery"/>
          <p:cNvGrpSpPr/>
          <p:nvPr/>
        </p:nvGrpSpPr>
        <p:grpSpPr>
          <a:xfrm>
            <a:off x="9285286" y="7785099"/>
            <a:ext cx="3274916" cy="1752601"/>
            <a:chOff x="0" y="0"/>
            <a:chExt cx="3274914" cy="1752600"/>
          </a:xfrm>
        </p:grpSpPr>
        <p:pic>
          <p:nvPicPr>
            <p:cNvPr id="122" name="IMG_2673.jpg" descr="IMG_2673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92" t="0" r="1491" b="0"/>
            <a:stretch>
              <a:fillRect/>
            </a:stretch>
          </p:blipFill>
          <p:spPr>
            <a:xfrm>
              <a:off x="0" y="-1"/>
              <a:ext cx="3274915" cy="127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www.followyourgutmdnp.com"/>
            <p:cNvSpPr txBox="1"/>
            <p:nvPr/>
          </p:nvSpPr>
          <p:spPr>
            <a:xfrm>
              <a:off x="0" y="1346200"/>
              <a:ext cx="3274915" cy="406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>
                <a:defRPr sz="1700">
                  <a:solidFill>
                    <a:srgbClr val="FCFFFF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lvl1pPr>
            </a:lstStyle>
            <a:p>
              <a:pPr/>
              <a:r>
                <a:t>www.followyourgutmdnp.com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" grpId="2"/>
      <p:bldP build="whole" bldLvl="1" animBg="1" rev="0" advAuto="0" spid="1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“One person’s food is another person’s poison”…"/>
          <p:cNvSpPr txBox="1"/>
          <p:nvPr>
            <p:ph type="body" sz="half" idx="1"/>
          </p:nvPr>
        </p:nvSpPr>
        <p:spPr>
          <a:xfrm>
            <a:off x="787400" y="4016623"/>
            <a:ext cx="11430000" cy="2711452"/>
          </a:xfrm>
          <a:prstGeom prst="rect">
            <a:avLst/>
          </a:prstGeom>
        </p:spPr>
        <p:txBody>
          <a:bodyPr/>
          <a:lstStyle/>
          <a:p>
            <a:pPr defTabSz="484886">
              <a:defRPr b="1" sz="3900"/>
            </a:pPr>
            <a:r>
              <a:t>“One person’s food is another person’s poison”</a:t>
            </a:r>
          </a:p>
          <a:p>
            <a:pPr defTabSz="484886">
              <a:defRPr sz="3900"/>
            </a:pPr>
            <a:r>
              <a:t>-Joshua Rosenthal</a:t>
            </a:r>
          </a:p>
          <a:p>
            <a:pPr defTabSz="484886">
              <a:defRPr sz="4300"/>
            </a:pPr>
            <a:r>
              <a:t>Founder and Primary Teacher of Institute of Integrative Nutrition (IIN)</a:t>
            </a:r>
          </a:p>
        </p:txBody>
      </p:sp>
      <p:grpSp>
        <p:nvGrpSpPr>
          <p:cNvPr id="184" name="Image"/>
          <p:cNvGrpSpPr/>
          <p:nvPr/>
        </p:nvGrpSpPr>
        <p:grpSpPr>
          <a:xfrm>
            <a:off x="4593480" y="448766"/>
            <a:ext cx="3424886" cy="3526484"/>
            <a:chOff x="0" y="0"/>
            <a:chExt cx="3424885" cy="3526483"/>
          </a:xfrm>
        </p:grpSpPr>
        <p:pic>
          <p:nvPicPr>
            <p:cNvPr id="18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5100" y="114300"/>
              <a:ext cx="3094685" cy="3094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424887" cy="35264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7" name="integrative-nutrition-health-coach-inhc-2.png"/>
          <p:cNvGrpSpPr/>
          <p:nvPr/>
        </p:nvGrpSpPr>
        <p:grpSpPr>
          <a:xfrm>
            <a:off x="5197475" y="6889601"/>
            <a:ext cx="2609850" cy="2711452"/>
            <a:chOff x="0" y="0"/>
            <a:chExt cx="2609850" cy="2711450"/>
          </a:xfrm>
        </p:grpSpPr>
        <p:pic>
          <p:nvPicPr>
            <p:cNvPr id="185" name="integrative-nutrition-health-coach-inhc-2.png" descr="integrative-nutrition-health-coach-inhc-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5100" y="114299"/>
              <a:ext cx="2279650" cy="2279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integrative-nutrition-health-coach-inhc-2.png" descr="integrative-nutrition-health-coach-inhc-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609850" cy="2711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Let this term resonate with you throughout this lecture…"/>
          <p:cNvSpPr txBox="1"/>
          <p:nvPr>
            <p:ph type="body" idx="1"/>
          </p:nvPr>
        </p:nvSpPr>
        <p:spPr>
          <a:xfrm>
            <a:off x="787400" y="2222500"/>
            <a:ext cx="11430000" cy="6980722"/>
          </a:xfrm>
          <a:prstGeom prst="rect">
            <a:avLst/>
          </a:prstGeom>
        </p:spPr>
        <p:txBody>
          <a:bodyPr/>
          <a:lstStyle/>
          <a:p>
            <a:pPr marL="415572" indent="-415572" algn="l" defTabSz="554990">
              <a:buSzPct val="100000"/>
              <a:buChar char="•"/>
              <a:defRPr sz="5000"/>
            </a:pPr>
            <a:r>
              <a:t>What works for one might not work for another</a:t>
            </a:r>
          </a:p>
          <a:p>
            <a:pPr marL="415572" indent="-415572" algn="l" defTabSz="554990">
              <a:buSzPct val="100000"/>
              <a:buChar char="•"/>
              <a:defRPr sz="5000"/>
            </a:pPr>
            <a:r>
              <a:t>Everyone responds differently</a:t>
            </a:r>
          </a:p>
          <a:p>
            <a:pPr marL="415572" indent="-415572" algn="l" defTabSz="554990">
              <a:buSzPct val="100000"/>
              <a:buChar char="•"/>
              <a:defRPr b="1" sz="5000"/>
            </a:pPr>
            <a:r>
              <a:t>LISTEN TO YOUR BODY</a:t>
            </a:r>
            <a:r>
              <a:rPr b="0"/>
              <a:t> and how it responds (positively or negatively) to certain foods and supplements</a:t>
            </a:r>
          </a:p>
          <a:p>
            <a:pPr lvl="4" marL="1911631" indent="-415572" algn="l" defTabSz="554990">
              <a:buSzPct val="100000"/>
              <a:buChar char="•"/>
              <a:defRPr sz="5000"/>
            </a:pPr>
            <a:r>
              <a:t>Keep a food diary</a:t>
            </a:r>
          </a:p>
        </p:txBody>
      </p:sp>
      <p:sp>
        <p:nvSpPr>
          <p:cNvPr id="190" name="Bio-Individua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Bio-Individuality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1"/>
      <p:bldP build="p" bldLvl="5" animBg="1" rev="0" advAuto="0" spid="18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Macronutrients"/>
          <p:cNvSpPr txBox="1"/>
          <p:nvPr>
            <p:ph type="title"/>
          </p:nvPr>
        </p:nvSpPr>
        <p:spPr>
          <a:xfrm>
            <a:off x="901700" y="1943100"/>
            <a:ext cx="11430000" cy="1270000"/>
          </a:xfrm>
          <a:prstGeom prst="rect">
            <a:avLst/>
          </a:prstGeom>
        </p:spPr>
        <p:txBody>
          <a:bodyPr/>
          <a:lstStyle/>
          <a:p>
            <a:pPr/>
            <a:r>
              <a:t>Macronutrients</a:t>
            </a:r>
          </a:p>
        </p:txBody>
      </p:sp>
      <p:grpSp>
        <p:nvGrpSpPr>
          <p:cNvPr id="195" name="https://www.womenshealthmag.com/food/a19495380/how-many-calories-in-an-avocado/ (06/26/18)"/>
          <p:cNvGrpSpPr/>
          <p:nvPr/>
        </p:nvGrpSpPr>
        <p:grpSpPr>
          <a:xfrm>
            <a:off x="8230137" y="3237706"/>
            <a:ext cx="4140203" cy="2850207"/>
            <a:chOff x="0" y="0"/>
            <a:chExt cx="4140201" cy="2850206"/>
          </a:xfrm>
        </p:grpSpPr>
        <p:pic>
          <p:nvPicPr>
            <p:cNvPr id="193" name="https://www.womenshealthmag.com/food/a19495380/how-many-calories-in-an-avocado/ (06/26/18)" descr="https://www.womenshealthmag.com/food/a19495380/how-many-calories-in-an-avocado/ (06/26/18)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5100" y="114300"/>
              <a:ext cx="3810002" cy="24184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https://www.womenshealthmag.com/food/a19495380/how-many-calories-in-an-avocado/ (06/26/18)" descr="https://www.womenshealthmag.com/food/a19495380/how-many-calories-in-an-avocado/ (06/26/18)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140202" cy="28502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8" name="https://www.npr.org/sections/thesalt/2017/11/13/560175958/what-makes-wagyu-beef-smell-so-good-science-explains (06/26/18)"/>
          <p:cNvGrpSpPr/>
          <p:nvPr/>
        </p:nvGrpSpPr>
        <p:grpSpPr>
          <a:xfrm>
            <a:off x="400396" y="3282998"/>
            <a:ext cx="4140203" cy="2565402"/>
            <a:chOff x="0" y="0"/>
            <a:chExt cx="4140201" cy="2565400"/>
          </a:xfrm>
        </p:grpSpPr>
        <p:pic>
          <p:nvPicPr>
            <p:cNvPr id="196" name="https://www.npr.org/sections/thesalt/2017/11/13/560175958/what-makes-wagyu-beef-smell-so-good-science-explains (06/26/18)" descr="https://www.npr.org/sections/thesalt/2017/11/13/560175958/what-makes-wagyu-beef-smell-so-good-science-explains (06/26/18)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5100" y="114300"/>
              <a:ext cx="3810002" cy="2133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https://www.npr.org/sections/thesalt/2017/11/13/560175958/what-makes-wagyu-beef-smell-so-good-science-explains (06/26/18)" descr="https://www.npr.org/sections/thesalt/2017/11/13/560175958/what-makes-wagyu-beef-smell-so-good-science-explains (06/26/18)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140202" cy="2565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1" name="https://www.everydayhealth.com/weight/why-carbohydrates-are-important-for-your-diet.aspx (06/26/18)"/>
          <p:cNvGrpSpPr/>
          <p:nvPr/>
        </p:nvGrpSpPr>
        <p:grpSpPr>
          <a:xfrm>
            <a:off x="3977132" y="5753198"/>
            <a:ext cx="4140202" cy="2565402"/>
            <a:chOff x="0" y="0"/>
            <a:chExt cx="4140201" cy="2565400"/>
          </a:xfrm>
        </p:grpSpPr>
        <p:pic>
          <p:nvPicPr>
            <p:cNvPr id="199" name="https://www.everydayhealth.com/weight/why-carbohydrates-are-important-for-your-diet.aspx (06/26/18)" descr="https://www.everydayhealth.com/weight/why-carbohydrates-are-important-for-your-diet.aspx (06/26/18)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5100" y="114300"/>
              <a:ext cx="3810002" cy="2133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https://www.everydayhealth.com/weight/why-carbohydrates-are-important-for-your-diet.aspx (06/26/18)" descr="https://www.everydayhealth.com/weight/why-carbohydrates-are-important-for-your-diet.aspx (06/26/18)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140202" cy="2565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here is a difference between GOOD and BAD carbs…"/>
          <p:cNvSpPr txBox="1"/>
          <p:nvPr>
            <p:ph type="body" idx="1"/>
          </p:nvPr>
        </p:nvSpPr>
        <p:spPr>
          <a:xfrm>
            <a:off x="571500" y="1952028"/>
            <a:ext cx="11430000" cy="7475589"/>
          </a:xfrm>
          <a:prstGeom prst="rect">
            <a:avLst/>
          </a:prstGeom>
        </p:spPr>
        <p:txBody>
          <a:bodyPr/>
          <a:lstStyle/>
          <a:p>
            <a:pPr marL="411196" indent="-411196" algn="l" defTabSz="549148">
              <a:buSzPct val="100000"/>
              <a:buChar char="•"/>
              <a:defRPr sz="3700"/>
            </a:pPr>
            <a:r>
              <a:t>There is a difference between GOOD and BAD carbs</a:t>
            </a:r>
          </a:p>
          <a:p>
            <a:pPr lvl="3" marL="1521430" indent="-411196" algn="l" defTabSz="549148">
              <a:buSzPct val="100000"/>
              <a:buChar char="•"/>
              <a:defRPr sz="3700"/>
            </a:pPr>
            <a:r>
              <a:rPr b="1"/>
              <a:t>GOOD</a:t>
            </a:r>
            <a:r>
              <a:t> Carbs</a:t>
            </a:r>
          </a:p>
          <a:p>
            <a:pPr lvl="4" marL="1891508" indent="-411196" algn="l" defTabSz="549148">
              <a:buSzPct val="100000"/>
              <a:buChar char="•"/>
              <a:defRPr sz="3700"/>
            </a:pPr>
            <a:r>
              <a:t>Quinoa</a:t>
            </a:r>
          </a:p>
          <a:p>
            <a:pPr lvl="4" marL="1891508" indent="-411196" algn="l" defTabSz="549148">
              <a:buSzPct val="100000"/>
              <a:buChar char="•"/>
              <a:defRPr sz="3700"/>
            </a:pPr>
            <a:r>
              <a:t>Brown rice</a:t>
            </a:r>
          </a:p>
          <a:p>
            <a:pPr lvl="4" marL="1891508" indent="-411196" algn="l" defTabSz="549148">
              <a:buSzPct val="100000"/>
              <a:buChar char="•"/>
              <a:defRPr sz="3700"/>
            </a:pPr>
            <a:r>
              <a:t>Fruits</a:t>
            </a:r>
          </a:p>
          <a:p>
            <a:pPr lvl="4" marL="1891508" indent="-411196" algn="l" defTabSz="549148">
              <a:buSzPct val="100000"/>
              <a:buChar char="•"/>
              <a:defRPr sz="3700"/>
            </a:pPr>
            <a:r>
              <a:t>Vegetables</a:t>
            </a:r>
          </a:p>
          <a:p>
            <a:pPr lvl="4" marL="1891508" indent="-411196" algn="l" defTabSz="549148">
              <a:buSzPct val="100000"/>
              <a:buChar char="•"/>
              <a:defRPr sz="3700"/>
            </a:pPr>
            <a:r>
              <a:t>Legumes*</a:t>
            </a:r>
          </a:p>
          <a:p>
            <a:pPr lvl="3" marL="1521430" indent="-411196" algn="l" defTabSz="549148">
              <a:buSzPct val="100000"/>
              <a:buChar char="•"/>
              <a:defRPr sz="3700"/>
            </a:pPr>
            <a:r>
              <a:rPr b="1"/>
              <a:t>BAD</a:t>
            </a:r>
            <a:r>
              <a:t> Carbs</a:t>
            </a:r>
          </a:p>
          <a:p>
            <a:pPr lvl="4" marL="1891508" indent="-411196" algn="l" defTabSz="549148">
              <a:buSzPct val="100000"/>
              <a:buChar char="•"/>
              <a:defRPr sz="3700"/>
            </a:pPr>
            <a:r>
              <a:t>“White” carbs</a:t>
            </a:r>
          </a:p>
          <a:p>
            <a:pPr lvl="4" marL="1891508" indent="-411196" algn="l" defTabSz="549148">
              <a:buSzPct val="100000"/>
              <a:buChar char="•"/>
              <a:defRPr sz="3700"/>
            </a:pPr>
            <a:r>
              <a:t>High fructose corn syrup </a:t>
            </a:r>
          </a:p>
          <a:p>
            <a:pPr lvl="4" marL="1891508" indent="-411196" algn="l" defTabSz="549148">
              <a:buSzPct val="100000"/>
              <a:buChar char="•"/>
              <a:defRPr sz="3700"/>
            </a:pPr>
            <a:r>
              <a:t>Syrup/sugar of any kind </a:t>
            </a:r>
          </a:p>
          <a:p>
            <a:pPr lvl="4" marL="1891508" indent="-411196" algn="l" defTabSz="549148">
              <a:buSzPct val="100000"/>
              <a:buChar char="•"/>
              <a:defRPr sz="3700"/>
            </a:pPr>
            <a:r>
              <a:t>Refined/Processed </a:t>
            </a:r>
          </a:p>
        </p:txBody>
      </p:sp>
      <p:sp>
        <p:nvSpPr>
          <p:cNvPr id="204" name="Carbohydr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Carbohydrates</a:t>
            </a:r>
          </a:p>
        </p:txBody>
      </p:sp>
      <p:grpSp>
        <p:nvGrpSpPr>
          <p:cNvPr id="207" name="Image"/>
          <p:cNvGrpSpPr/>
          <p:nvPr/>
        </p:nvGrpSpPr>
        <p:grpSpPr>
          <a:xfrm>
            <a:off x="7034690" y="2945606"/>
            <a:ext cx="4954061" cy="3963248"/>
            <a:chOff x="0" y="0"/>
            <a:chExt cx="4954060" cy="3963247"/>
          </a:xfrm>
        </p:grpSpPr>
        <p:pic>
          <p:nvPicPr>
            <p:cNvPr id="20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5974" y="156444"/>
              <a:ext cx="4502112" cy="3372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954061" cy="3963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3" grpId="2"/>
      <p:bldP build="whole" bldLvl="1" animBg="1" rev="0" advAuto="0" spid="20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First and foremost, carbohydrates are considered an “enemy” in an AID…"/>
          <p:cNvSpPr txBox="1"/>
          <p:nvPr>
            <p:ph type="body" idx="1"/>
          </p:nvPr>
        </p:nvSpPr>
        <p:spPr>
          <a:xfrm>
            <a:off x="571500" y="1869825"/>
            <a:ext cx="11430000" cy="7514385"/>
          </a:xfrm>
          <a:prstGeom prst="rect">
            <a:avLst/>
          </a:prstGeom>
        </p:spPr>
        <p:txBody>
          <a:bodyPr/>
          <a:lstStyle/>
          <a:p>
            <a:pPr algn="l"/>
          </a:p>
          <a:p>
            <a:pPr>
              <a:defRPr b="1" sz="5300">
                <a:solidFill>
                  <a:srgbClr val="191E6D"/>
                </a:solidFill>
              </a:defRPr>
            </a:pPr>
            <a:r>
              <a:t>What should you be careful with them?</a:t>
            </a:r>
          </a:p>
          <a:p>
            <a:pPr marL="437443" indent="-437443" algn="l">
              <a:buSzPct val="100000"/>
              <a:buChar char="•"/>
              <a:defRPr sz="5700"/>
            </a:pPr>
            <a:r>
              <a:t>Inflammation </a:t>
            </a:r>
          </a:p>
          <a:p>
            <a:pPr marL="437443" indent="-437443" algn="l">
              <a:buSzPct val="100000"/>
              <a:buChar char="•"/>
              <a:defRPr sz="5700"/>
            </a:pPr>
            <a:r>
              <a:t>Increasing weight/obesity</a:t>
            </a:r>
          </a:p>
          <a:p>
            <a:pPr marL="437443" indent="-437443" algn="l">
              <a:buSzPct val="100000"/>
              <a:buChar char="•"/>
              <a:defRPr sz="5700"/>
            </a:pPr>
            <a:r>
              <a:t>Increase glucose</a:t>
            </a:r>
          </a:p>
          <a:p>
            <a:pPr marL="437443" indent="-437443" algn="l">
              <a:buSzPct val="100000"/>
              <a:buChar char="•"/>
              <a:defRPr sz="5700"/>
            </a:pPr>
            <a:r>
              <a:t>Gut dysbiosis/imbalance—leaky gut syndrome</a:t>
            </a:r>
          </a:p>
        </p:txBody>
      </p:sp>
      <p:sp>
        <p:nvSpPr>
          <p:cNvPr id="210" name="Carbohydr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Carbohydrates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1"/>
      <p:bldP build="p" bldLvl="5" animBg="1" rev="0" advAuto="0" spid="209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Quinoa…"/>
          <p:cNvSpPr txBox="1"/>
          <p:nvPr>
            <p:ph type="body" idx="1"/>
          </p:nvPr>
        </p:nvSpPr>
        <p:spPr>
          <a:xfrm>
            <a:off x="787400" y="1909878"/>
            <a:ext cx="11430000" cy="6713888"/>
          </a:xfrm>
          <a:prstGeom prst="rect">
            <a:avLst/>
          </a:prstGeom>
        </p:spPr>
        <p:txBody>
          <a:bodyPr/>
          <a:lstStyle/>
          <a:p>
            <a:pPr marL="293087" indent="-293087" algn="l" defTabSz="391413">
              <a:buSzPct val="100000"/>
              <a:buChar char="•"/>
              <a:defRPr sz="8500"/>
            </a:pPr>
            <a:r>
              <a:t>Quinoa</a:t>
            </a:r>
          </a:p>
          <a:p>
            <a:pPr marL="293087" indent="-293087" algn="l" defTabSz="391413">
              <a:buSzPct val="100000"/>
              <a:buChar char="•"/>
              <a:defRPr sz="8500"/>
            </a:pPr>
            <a:r>
              <a:t>Brown Rice</a:t>
            </a:r>
            <a:endParaRPr b="1"/>
          </a:p>
          <a:p>
            <a:pPr marL="293087" indent="-293087" algn="l" defTabSz="391413">
              <a:buSzPct val="100000"/>
              <a:buChar char="•"/>
              <a:defRPr sz="8500"/>
            </a:pPr>
            <a:r>
              <a:t>Fruits</a:t>
            </a:r>
          </a:p>
          <a:p>
            <a:pPr marL="293087" indent="-293087" algn="l" defTabSz="391413">
              <a:buSzPct val="100000"/>
              <a:buChar char="•"/>
              <a:defRPr sz="8500"/>
            </a:pPr>
            <a:r>
              <a:t>Vegetables</a:t>
            </a:r>
          </a:p>
          <a:p>
            <a:pPr marL="293087" indent="-293087" algn="l" defTabSz="391413">
              <a:buSzPct val="100000"/>
              <a:buChar char="•"/>
              <a:defRPr sz="8500"/>
            </a:pPr>
            <a:r>
              <a:t>Legumes</a:t>
            </a:r>
          </a:p>
        </p:txBody>
      </p:sp>
      <p:sp>
        <p:nvSpPr>
          <p:cNvPr id="213" name="GOOD Carbohydr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GOOD Carbohydrates</a:t>
            </a:r>
          </a:p>
        </p:txBody>
      </p:sp>
      <p:pic>
        <p:nvPicPr>
          <p:cNvPr id="214" name="IMG_1821.jpeg" descr="IMG_18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58832" y="2536614"/>
            <a:ext cx="5299039" cy="5209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2" grpId="2"/>
      <p:bldP build="whole" bldLvl="1" animBg="1" rev="0" advAuto="0" spid="2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High fructose corn syrup (HFCS)…"/>
          <p:cNvSpPr txBox="1"/>
          <p:nvPr>
            <p:ph type="body" idx="1"/>
          </p:nvPr>
        </p:nvSpPr>
        <p:spPr>
          <a:xfrm>
            <a:off x="571500" y="2298699"/>
            <a:ext cx="11430000" cy="7124901"/>
          </a:xfrm>
          <a:prstGeom prst="rect">
            <a:avLst/>
          </a:prstGeom>
        </p:spPr>
        <p:txBody>
          <a:bodyPr/>
          <a:lstStyle/>
          <a:p>
            <a:pPr marL="293087" indent="-293087" algn="l" defTabSz="391413">
              <a:buSzPct val="100000"/>
              <a:buChar char="•"/>
              <a:defRPr sz="6300"/>
            </a:pPr>
            <a:r>
              <a:t>High fructose corn syrup</a:t>
            </a:r>
          </a:p>
          <a:p>
            <a:pPr marL="293087" indent="-293087" algn="l" defTabSz="391413">
              <a:buSzPct val="100000"/>
              <a:buChar char="•"/>
              <a:defRPr sz="6300"/>
            </a:pPr>
            <a:r>
              <a:t>Refined/processed sugars</a:t>
            </a:r>
          </a:p>
          <a:p>
            <a:pPr marL="293087" indent="-293087" algn="l" defTabSz="391413">
              <a:buSzPct val="100000"/>
              <a:buChar char="•"/>
              <a:defRPr sz="6300"/>
            </a:pPr>
            <a:r>
              <a:t>Anything WHITE</a:t>
            </a:r>
          </a:p>
          <a:p>
            <a:pPr marL="293087" indent="-293087" algn="l" defTabSz="391413">
              <a:buSzPct val="100000"/>
              <a:buChar char="•"/>
              <a:defRPr sz="6300"/>
            </a:pPr>
            <a:r>
              <a:t>Artificial sweeteners</a:t>
            </a:r>
          </a:p>
        </p:txBody>
      </p:sp>
      <p:sp>
        <p:nvSpPr>
          <p:cNvPr id="217" name="BAD Carbohydr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BAD Carbohydrates</a:t>
            </a:r>
          </a:p>
        </p:txBody>
      </p:sp>
      <p:pic>
        <p:nvPicPr>
          <p:cNvPr id="218" name="CokePic.jpg" descr="CokeP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85974" y="4572308"/>
            <a:ext cx="3359975" cy="25776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1"/>
      <p:bldP build="p" bldLvl="5" animBg="1" rev="0" advAuto="0" spid="216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Unknown amount of protein recommended for Myositis but it is necessary…"/>
          <p:cNvSpPr txBox="1"/>
          <p:nvPr>
            <p:ph type="body" idx="1"/>
          </p:nvPr>
        </p:nvSpPr>
        <p:spPr>
          <a:xfrm>
            <a:off x="571500" y="2020539"/>
            <a:ext cx="11430000" cy="7160322"/>
          </a:xfrm>
          <a:prstGeom prst="rect">
            <a:avLst/>
          </a:prstGeom>
        </p:spPr>
        <p:txBody>
          <a:bodyPr/>
          <a:lstStyle/>
          <a:p>
            <a:pPr marL="263166" indent="-263166" algn="l" defTabSz="351453">
              <a:buSzPct val="100000"/>
              <a:buChar char="•"/>
              <a:defRPr sz="3102"/>
            </a:pPr>
            <a:r>
              <a:t>Unknown amount of protein recommended for Myositis but it is necessary</a:t>
            </a:r>
          </a:p>
          <a:p>
            <a:pPr marL="263166" indent="-263166" algn="l" defTabSz="351453">
              <a:buSzPct val="100000"/>
              <a:buChar char="•"/>
              <a:defRPr sz="3102"/>
            </a:pPr>
            <a:r>
              <a:t>Dietary Recommended Intake of protein is 0.8grams per kilogram of body weight</a:t>
            </a:r>
          </a:p>
          <a:p>
            <a:pPr marL="263166" indent="-263166" algn="l" defTabSz="351453">
              <a:buSzPct val="100000"/>
              <a:buChar char="•"/>
              <a:defRPr sz="3102"/>
            </a:pPr>
            <a:r>
              <a:t>Example: Weight 200 pounds. Divide 200 by 2.2 x 0.8 = rounded up 73 grams daily</a:t>
            </a:r>
          </a:p>
          <a:p>
            <a:pPr marL="263166" indent="-263166" algn="l" defTabSz="351453">
              <a:buSzPct val="100000"/>
              <a:buChar char="•"/>
              <a:defRPr sz="3102"/>
            </a:pPr>
            <a:r>
              <a:t>Aim for </a:t>
            </a:r>
            <a:r>
              <a:rPr b="1"/>
              <a:t>15-20g/meal</a:t>
            </a:r>
          </a:p>
          <a:p>
            <a:pPr marL="263166" indent="-263166" algn="l" defTabSz="351453">
              <a:buSzPct val="100000"/>
              <a:buChar char="•"/>
              <a:defRPr sz="3102"/>
            </a:pPr>
            <a:r>
              <a:t>Proteins to consider</a:t>
            </a:r>
          </a:p>
          <a:p>
            <a:pPr lvl="2" marL="736866" indent="-263166" algn="l" defTabSz="351453">
              <a:buSzPct val="100000"/>
              <a:buChar char="•"/>
              <a:defRPr sz="3102"/>
            </a:pPr>
            <a:r>
              <a:t>Eggs</a:t>
            </a:r>
          </a:p>
          <a:p>
            <a:pPr lvl="2" marL="736866" indent="-263166" algn="l" defTabSz="351453">
              <a:buSzPct val="100000"/>
              <a:buChar char="•"/>
              <a:defRPr sz="3102"/>
            </a:pPr>
            <a:r>
              <a:t>Steak</a:t>
            </a:r>
          </a:p>
          <a:p>
            <a:pPr lvl="2" marL="736866" indent="-263166" algn="l" defTabSz="351453">
              <a:buSzPct val="100000"/>
              <a:buChar char="•"/>
              <a:defRPr sz="3102"/>
            </a:pPr>
            <a:r>
              <a:t>Chicken</a:t>
            </a:r>
          </a:p>
          <a:p>
            <a:pPr lvl="2" marL="736866" indent="-263166" algn="l" defTabSz="351453">
              <a:buSzPct val="100000"/>
              <a:buChar char="•"/>
              <a:defRPr sz="3102"/>
            </a:pPr>
            <a:r>
              <a:t>Plant based proteins (pea-protein)</a:t>
            </a:r>
          </a:p>
          <a:p>
            <a:pPr lvl="2" marL="736866" indent="-263166" algn="l" defTabSz="351453">
              <a:buSzPct val="100000"/>
              <a:buChar char="•"/>
              <a:defRPr sz="3102"/>
            </a:pPr>
            <a:r>
              <a:t>Fish</a:t>
            </a:r>
          </a:p>
          <a:p>
            <a:pPr lvl="2" marL="736866" indent="-263166" algn="l" defTabSz="351453">
              <a:buSzPct val="100000"/>
              <a:buChar char="•"/>
              <a:defRPr sz="3102"/>
            </a:pPr>
            <a:r>
              <a:t>Quinoa (est. 8gram/cup)</a:t>
            </a:r>
            <a:endParaRPr sz="2350"/>
          </a:p>
        </p:txBody>
      </p:sp>
      <p:sp>
        <p:nvSpPr>
          <p:cNvPr id="221" name="Protei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Proteins</a:t>
            </a:r>
          </a:p>
        </p:txBody>
      </p:sp>
      <p:grpSp>
        <p:nvGrpSpPr>
          <p:cNvPr id="224" name="Image"/>
          <p:cNvGrpSpPr/>
          <p:nvPr/>
        </p:nvGrpSpPr>
        <p:grpSpPr>
          <a:xfrm>
            <a:off x="7201743" y="4785914"/>
            <a:ext cx="4368802" cy="2451102"/>
            <a:chOff x="0" y="0"/>
            <a:chExt cx="4368801" cy="2451100"/>
          </a:xfrm>
        </p:grpSpPr>
        <p:pic>
          <p:nvPicPr>
            <p:cNvPr id="22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5100" y="114300"/>
              <a:ext cx="4038602" cy="2019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368802" cy="2451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0" grpId="2"/>
      <p:bldP build="whole" bldLvl="1" animBg="1" rev="0" advAuto="0" spid="22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Difference between Good Fats and Bad Fats…"/>
          <p:cNvSpPr txBox="1"/>
          <p:nvPr>
            <p:ph type="body" idx="1"/>
          </p:nvPr>
        </p:nvSpPr>
        <p:spPr>
          <a:xfrm>
            <a:off x="571500" y="1916856"/>
            <a:ext cx="11430000" cy="7094240"/>
          </a:xfrm>
          <a:prstGeom prst="rect">
            <a:avLst/>
          </a:prstGeom>
        </p:spPr>
        <p:txBody>
          <a:bodyPr/>
          <a:lstStyle/>
          <a:p>
            <a:pPr marL="332456" indent="-332456" algn="l" defTabSz="443991">
              <a:buSzPct val="100000"/>
              <a:buChar char="•"/>
              <a:defRPr sz="4600"/>
            </a:pPr>
            <a:r>
              <a:t>Good Fats vs Bad Fats</a:t>
            </a:r>
          </a:p>
          <a:p>
            <a:pPr marL="332456" indent="-332456" algn="l" defTabSz="443991">
              <a:buSzPct val="100000"/>
              <a:buChar char="•"/>
              <a:defRPr sz="4600"/>
            </a:pPr>
            <a:r>
              <a:t>Omega 3s are </a:t>
            </a:r>
            <a:r>
              <a:rPr b="1"/>
              <a:t>ANTI</a:t>
            </a:r>
            <a:r>
              <a:t>-inflammatory</a:t>
            </a:r>
          </a:p>
          <a:p>
            <a:pPr lvl="3" marL="1230092" indent="-332456" algn="l" defTabSz="443991">
              <a:buSzPct val="100000"/>
              <a:buChar char="•"/>
              <a:defRPr sz="4600"/>
            </a:pPr>
            <a:r>
              <a:t>Ex: Flaxseeds and walnuts</a:t>
            </a:r>
          </a:p>
          <a:p>
            <a:pPr lvl="3" marL="1230092" indent="-332456" algn="l" defTabSz="443991">
              <a:buSzPct val="100000"/>
              <a:buChar char="•"/>
              <a:defRPr sz="4600"/>
            </a:pPr>
            <a:r>
              <a:t>EPA and DHA: oily fish and eggs</a:t>
            </a:r>
          </a:p>
          <a:p>
            <a:pPr lvl="3" marL="1230092" indent="-332456" algn="l" defTabSz="443991">
              <a:buSzPct val="100000"/>
              <a:buChar char="•"/>
              <a:defRPr sz="4600"/>
            </a:pPr>
            <a:r>
              <a:t>Rec: Wild-caught oily fish 1-3x/week</a:t>
            </a:r>
          </a:p>
          <a:p>
            <a:pPr lvl="3" marL="1230092" indent="-332456" algn="l" defTabSz="443991">
              <a:buSzPct val="100000"/>
              <a:buChar char="•"/>
              <a:defRPr sz="4600"/>
            </a:pPr>
            <a:r>
              <a:t>Supplements: fish oil EPA + DHA; fungal sources have DHA</a:t>
            </a:r>
          </a:p>
          <a:p>
            <a:pPr marL="332456" indent="-332456" algn="l" defTabSz="443991">
              <a:buSzPct val="100000"/>
              <a:buChar char="•"/>
              <a:defRPr sz="4600"/>
            </a:pPr>
            <a:r>
              <a:t>Omega 6s induce inflammation</a:t>
            </a:r>
          </a:p>
          <a:p>
            <a:pPr lvl="3" marL="1230092" indent="-332456" algn="l" defTabSz="443991">
              <a:buSzPct val="100000"/>
              <a:buChar char="•"/>
              <a:defRPr sz="4600"/>
            </a:pPr>
            <a:r>
              <a:t>Ex: Sunflower oil, Safflower, Soy, Corn</a:t>
            </a:r>
          </a:p>
        </p:txBody>
      </p:sp>
      <p:sp>
        <p:nvSpPr>
          <p:cNvPr id="227" name="Fa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2"/>
      <p:bldP build="whole" bldLvl="1" animBg="1" rev="0" advAuto="0" spid="22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Why can’t we incorporate good fats into our dietary regimen?"/>
          <p:cNvSpPr txBox="1"/>
          <p:nvPr>
            <p:ph type="body" sz="quarter" idx="1"/>
          </p:nvPr>
        </p:nvSpPr>
        <p:spPr>
          <a:xfrm>
            <a:off x="571500" y="2070100"/>
            <a:ext cx="11430000" cy="1270000"/>
          </a:xfrm>
          <a:prstGeom prst="rect">
            <a:avLst/>
          </a:prstGeom>
        </p:spPr>
        <p:txBody>
          <a:bodyPr/>
          <a:lstStyle>
            <a:lvl1pPr defTabSz="554990">
              <a:defRPr sz="3800"/>
            </a:lvl1pPr>
          </a:lstStyle>
          <a:p>
            <a:pPr/>
            <a:r>
              <a:t>Why can’t we incorporate good fats into our dietary regimen?</a:t>
            </a:r>
          </a:p>
        </p:txBody>
      </p:sp>
      <p:sp>
        <p:nvSpPr>
          <p:cNvPr id="230" name="Cats and Dogs can live together….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defRPr sz="6200">
                <a:effectLst>
                  <a:outerShdw sx="100000" sy="100000" kx="0" ky="0" algn="b" rotWithShape="0" blurRad="50800" dist="10160" dir="540000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/>
            <a:r>
              <a:t>Cats and Dogs can live together…..</a:t>
            </a:r>
          </a:p>
        </p:txBody>
      </p:sp>
      <p:grpSp>
        <p:nvGrpSpPr>
          <p:cNvPr id="233" name="FullSizeRender-1.jpg"/>
          <p:cNvGrpSpPr/>
          <p:nvPr/>
        </p:nvGrpSpPr>
        <p:grpSpPr>
          <a:xfrm>
            <a:off x="544590" y="2900835"/>
            <a:ext cx="3613503" cy="5539161"/>
            <a:chOff x="0" y="0"/>
            <a:chExt cx="3613501" cy="5539159"/>
          </a:xfrm>
        </p:grpSpPr>
        <p:pic>
          <p:nvPicPr>
            <p:cNvPr id="231" name="FullSizeRender-1.jpg" descr="FullSizeRender-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5100" y="114300"/>
              <a:ext cx="3283303" cy="5107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FullSizeRender-1.jpg" descr="FullSizeRender-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3613503" cy="5539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6" name="FullSizeRender-3.jpg"/>
          <p:cNvGrpSpPr/>
          <p:nvPr/>
        </p:nvGrpSpPr>
        <p:grpSpPr>
          <a:xfrm>
            <a:off x="4612296" y="3594099"/>
            <a:ext cx="3348409" cy="5539159"/>
            <a:chOff x="0" y="0"/>
            <a:chExt cx="3348408" cy="5539158"/>
          </a:xfrm>
        </p:grpSpPr>
        <p:pic>
          <p:nvPicPr>
            <p:cNvPr id="234" name="FullSizeRender-3.jpg" descr="FullSizeRender-3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5100" y="114299"/>
              <a:ext cx="3018209" cy="5107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FullSizeRender-3.jpg" descr="FullSizeRender-3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3348409" cy="55391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9" name="FullSizeRender-2.jpg"/>
          <p:cNvGrpSpPr/>
          <p:nvPr/>
        </p:nvGrpSpPr>
        <p:grpSpPr>
          <a:xfrm>
            <a:off x="8744470" y="2978880"/>
            <a:ext cx="3542516" cy="5446841"/>
            <a:chOff x="0" y="0"/>
            <a:chExt cx="3542515" cy="5446839"/>
          </a:xfrm>
        </p:grpSpPr>
        <p:pic>
          <p:nvPicPr>
            <p:cNvPr id="237" name="FullSizeRender-2.jpg" descr="FullSizeRender-2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5100" y="114300"/>
              <a:ext cx="3212315" cy="5015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" name="FullSizeRender-2.jpg" descr="FullSizeRender-2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3542517" cy="5446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0" name="www.followyourgutmdnp.wordpress.com"/>
          <p:cNvSpPr txBox="1"/>
          <p:nvPr/>
        </p:nvSpPr>
        <p:spPr>
          <a:xfrm>
            <a:off x="2540495" y="8883649"/>
            <a:ext cx="730150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BFEF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https://www.followyourgutmdnp.com/blog/fat-the-good-the-bad-and-the-ugly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  <p:bldP build="whole" bldLvl="1" animBg="1" rev="0" advAuto="0" spid="229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Disclaimer: The information I am supplying is evidenced-based and any suggestions I make today please discuss and review with your physicians/medical team prior to incorporating into your daily routine."/>
          <p:cNvSpPr txBox="1"/>
          <p:nvPr>
            <p:ph type="body" sz="half" idx="1"/>
          </p:nvPr>
        </p:nvSpPr>
        <p:spPr>
          <a:xfrm>
            <a:off x="787400" y="3235597"/>
            <a:ext cx="11430000" cy="3282406"/>
          </a:xfrm>
          <a:prstGeom prst="rect">
            <a:avLst/>
          </a:prstGeom>
        </p:spPr>
        <p:txBody>
          <a:bodyPr/>
          <a:lstStyle/>
          <a:p>
            <a:pPr/>
            <a:r>
              <a:t>Disclaimer: The information I am supplying is evidenced-based and for educational purposes only.  Any suggestions I make today please discuss and review with your physicians/medical team prior to incorporating into your daily routine.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Oily fatty fish: salmon, sardines (yes…I know), trout, mackerel…"/>
          <p:cNvSpPr txBox="1"/>
          <p:nvPr>
            <p:ph type="body" idx="1"/>
          </p:nvPr>
        </p:nvSpPr>
        <p:spPr>
          <a:xfrm>
            <a:off x="571500" y="2298700"/>
            <a:ext cx="11430000" cy="7036731"/>
          </a:xfrm>
          <a:prstGeom prst="rect">
            <a:avLst/>
          </a:prstGeom>
        </p:spPr>
        <p:txBody>
          <a:bodyPr/>
          <a:lstStyle/>
          <a:p>
            <a:pPr marL="437443" indent="-437443" algn="l">
              <a:buSzPct val="100000"/>
              <a:buChar char="•"/>
            </a:pPr>
            <a:r>
              <a:t>Oily fatty fish: salmon, sardines, trout, mackerel </a:t>
            </a:r>
          </a:p>
          <a:p>
            <a:pPr marL="437443" indent="-437443" algn="l">
              <a:buSzPct val="100000"/>
              <a:buChar char="•"/>
            </a:pPr>
            <a:r>
              <a:t>Grass-fed (preferably organic) beef and pork</a:t>
            </a:r>
          </a:p>
          <a:p>
            <a:pPr marL="437443" indent="-437443" algn="l">
              <a:buSzPct val="100000"/>
              <a:buChar char="•"/>
            </a:pPr>
            <a:r>
              <a:t>Omega-3 fortified eggs (preferably pastured raised, organic)</a:t>
            </a:r>
          </a:p>
          <a:p>
            <a:pPr marL="437443" indent="-437443" algn="l">
              <a:buSzPct val="100000"/>
              <a:buChar char="•"/>
            </a:pPr>
            <a:r>
              <a:t>Chia seeds, flax seeds</a:t>
            </a:r>
          </a:p>
          <a:p>
            <a:pPr marL="437443" indent="-437443" algn="l">
              <a:buSzPct val="100000"/>
              <a:buChar char="•"/>
            </a:pPr>
            <a:r>
              <a:t>Nuts: walnuts, cashews and almonds are highest</a:t>
            </a:r>
          </a:p>
          <a:p>
            <a:pPr marL="437443" indent="-437443" algn="l">
              <a:buSzPct val="100000"/>
              <a:buChar char="•"/>
            </a:pPr>
            <a:r>
              <a:t>AVOCADOS!!!! </a:t>
            </a:r>
          </a:p>
          <a:p>
            <a:pPr marL="437443" indent="-437443" algn="l">
              <a:buSzPct val="100000"/>
              <a:buChar char="•"/>
            </a:pPr>
            <a:r>
              <a:t>Ghee—clarified butter</a:t>
            </a:r>
          </a:p>
          <a:p>
            <a:pPr marL="437443" indent="-437443" algn="l">
              <a:buSzPct val="100000"/>
              <a:buChar char="•"/>
            </a:pPr>
            <a:r>
              <a:t>Oils such as avocado, coconut, EVOO </a:t>
            </a:r>
          </a:p>
        </p:txBody>
      </p:sp>
      <p:sp>
        <p:nvSpPr>
          <p:cNvPr id="243" name="Examples of GOOD Fa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Examples of GOOD Fats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3" grpId="1"/>
      <p:bldP build="whole" bldLvl="1" animBg="1" rev="0" advAuto="0" spid="242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antiinflammatoryphoto.jpg"/>
          <p:cNvGrpSpPr/>
          <p:nvPr/>
        </p:nvGrpSpPr>
        <p:grpSpPr>
          <a:xfrm>
            <a:off x="3581006" y="1827016"/>
            <a:ext cx="5842788" cy="6099569"/>
            <a:chOff x="0" y="0"/>
            <a:chExt cx="5842786" cy="6099567"/>
          </a:xfrm>
        </p:grpSpPr>
        <p:pic>
          <p:nvPicPr>
            <p:cNvPr id="245" name="antiinflammatoryphoto.jpg" descr="antiinflammatoryphoto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17270" y="288879"/>
              <a:ext cx="5008247" cy="5008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antiinflammatoryphoto.jpg" descr="antiinflammatoryphoto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842787" cy="6099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What is Gluten?…"/>
          <p:cNvSpPr txBox="1"/>
          <p:nvPr>
            <p:ph type="body" idx="1"/>
          </p:nvPr>
        </p:nvSpPr>
        <p:spPr>
          <a:xfrm>
            <a:off x="787400" y="1978452"/>
            <a:ext cx="11430000" cy="7244496"/>
          </a:xfrm>
          <a:prstGeom prst="rect">
            <a:avLst/>
          </a:prstGeom>
        </p:spPr>
        <p:txBody>
          <a:bodyPr/>
          <a:lstStyle/>
          <a:p>
            <a:pPr marL="266840" indent="-266840" algn="l" defTabSz="356361">
              <a:buSzPct val="100000"/>
              <a:buChar char="•"/>
              <a:defRPr sz="3400"/>
            </a:pPr>
          </a:p>
          <a:p>
            <a:pPr lvl="3" marL="987312" indent="-266840" algn="l" defTabSz="356361">
              <a:buSzPct val="100000"/>
              <a:buChar char="•"/>
              <a:defRPr sz="3400"/>
            </a:pPr>
            <a:r>
              <a:t>According to the Celiac Disease Foundation</a:t>
            </a:r>
          </a:p>
          <a:p>
            <a:pPr lvl="5" marL="1467626" indent="-266840" defTabSz="356361">
              <a:spcBef>
                <a:spcPts val="0"/>
              </a:spcBef>
              <a:buSzPct val="100000"/>
              <a:buChar char="•"/>
              <a:defRPr sz="3400">
                <a:solidFill>
                  <a:srgbClr val="191E6D"/>
                </a:solidFill>
              </a:defRPr>
            </a:pPr>
            <a:r>
              <a:rPr>
                <a:solidFill>
                  <a:srgbClr val="535353"/>
                </a:solidFill>
              </a:rPr>
              <a:t>Protein</a:t>
            </a:r>
            <a:r>
              <a:rPr>
                <a:solidFill>
                  <a:srgbClr val="5E5E5E"/>
                </a:solidFill>
              </a:rPr>
              <a:t> found in wheat, rye, barley and triticale that helps maintain the shape of certain foods</a:t>
            </a:r>
            <a:endParaRPr>
              <a:solidFill>
                <a:srgbClr val="5E5E5E"/>
              </a:solidFill>
            </a:endParaRPr>
          </a:p>
          <a:p>
            <a:pPr lvl="5" marL="1467626" indent="-266840" defTabSz="356361">
              <a:spcBef>
                <a:spcPts val="0"/>
              </a:spcBef>
              <a:buSzPct val="100000"/>
              <a:buChar char="•"/>
              <a:defRPr sz="3400">
                <a:solidFill>
                  <a:srgbClr val="191E6D"/>
                </a:solidFill>
              </a:defRPr>
            </a:pPr>
            <a:r>
              <a:t>Wheat </a:t>
            </a:r>
            <a:endParaRPr>
              <a:solidFill>
                <a:srgbClr val="5E5E5E"/>
              </a:solidFill>
            </a:endParaRPr>
          </a:p>
          <a:p>
            <a:pPr lvl="5" marL="1467626" indent="-266840" defTabSz="356361">
              <a:spcBef>
                <a:spcPts val="0"/>
              </a:spcBef>
              <a:buSzPct val="100000"/>
              <a:buChar char="•"/>
              <a:defRPr sz="3400">
                <a:solidFill>
                  <a:srgbClr val="191E6D"/>
                </a:solidFill>
              </a:defRPr>
            </a:pPr>
            <a:r>
              <a:t>Barley </a:t>
            </a:r>
            <a:endParaRPr>
              <a:solidFill>
                <a:srgbClr val="5E5E5E"/>
              </a:solidFill>
            </a:endParaRPr>
          </a:p>
          <a:p>
            <a:pPr lvl="5" marL="1467626" indent="-266840" defTabSz="356361">
              <a:spcBef>
                <a:spcPts val="0"/>
              </a:spcBef>
              <a:buSzPct val="100000"/>
              <a:buChar char="•"/>
              <a:defRPr sz="3400">
                <a:solidFill>
                  <a:srgbClr val="191E6D"/>
                </a:solidFill>
              </a:defRPr>
            </a:pPr>
            <a:r>
              <a:t>Rye</a:t>
            </a:r>
          </a:p>
          <a:p>
            <a:pPr lvl="5" marL="1467626" indent="-266840" defTabSz="356361">
              <a:spcBef>
                <a:spcPts val="0"/>
              </a:spcBef>
              <a:buSzPct val="100000"/>
              <a:buChar char="•"/>
              <a:defRPr sz="3400">
                <a:solidFill>
                  <a:srgbClr val="191E6D"/>
                </a:solidFill>
              </a:defRPr>
            </a:pPr>
            <a:r>
              <a:t>Triticale </a:t>
            </a:r>
            <a:endParaRPr>
              <a:solidFill>
                <a:srgbClr val="354952"/>
              </a:solidFill>
            </a:endParaRPr>
          </a:p>
          <a:p>
            <a:pPr lvl="5" marL="1467626" indent="-266840" defTabSz="356361">
              <a:spcBef>
                <a:spcPts val="0"/>
              </a:spcBef>
              <a:buSzPct val="100000"/>
              <a:buChar char="•"/>
              <a:defRPr sz="3400">
                <a:solidFill>
                  <a:srgbClr val="191E6D"/>
                </a:solidFill>
              </a:defRPr>
            </a:pPr>
            <a:r>
              <a:t>Oats </a:t>
            </a:r>
            <a:endParaRPr>
              <a:solidFill>
                <a:srgbClr val="5E5E5E"/>
              </a:solidFill>
            </a:endParaRPr>
          </a:p>
          <a:p>
            <a:pPr lvl="5" marL="1467626" indent="-266840" defTabSz="356361">
              <a:spcBef>
                <a:spcPts val="0"/>
              </a:spcBef>
              <a:buSzPct val="100000"/>
              <a:buChar char="•"/>
              <a:defRPr sz="3400">
                <a:solidFill>
                  <a:srgbClr val="191E6D"/>
                </a:solidFill>
              </a:defRPr>
            </a:pPr>
            <a:r>
              <a:t>Celiac Disease Foundation</a:t>
            </a:r>
            <a:r>
              <a:rPr>
                <a:solidFill>
                  <a:srgbClr val="5E5E5E"/>
                </a:solidFill>
              </a:rPr>
              <a:t>- great resource of what foods are best for gluten-free diet, recipe options, support etc</a:t>
            </a:r>
            <a:endParaRPr sz="2500"/>
          </a:p>
          <a:p>
            <a:pPr lvl="5" marL="0" indent="0" algn="r" defTabSz="356361">
              <a:spcBef>
                <a:spcPts val="0"/>
              </a:spcBef>
              <a:buSzTx/>
              <a:buNone/>
              <a:defRPr sz="900"/>
            </a:pPr>
          </a:p>
          <a:p>
            <a:pPr lvl="5" marL="0" indent="0" algn="r" defTabSz="356361">
              <a:spcBef>
                <a:spcPts val="0"/>
              </a:spcBef>
              <a:buSzTx/>
              <a:buNone/>
              <a:defRPr sz="900"/>
            </a:pPr>
          </a:p>
          <a:p>
            <a:pPr lvl="5" marL="0" indent="0" defTabSz="356361">
              <a:spcBef>
                <a:spcPts val="0"/>
              </a:spcBef>
              <a:buSzTx/>
              <a:buNone/>
              <a:defRPr sz="900">
                <a:solidFill>
                  <a:srgbClr val="191E6D"/>
                </a:solidFill>
              </a:defRPr>
            </a:pPr>
            <a:r>
              <a:t>https://celiac.org/live-gluten-free/glutenfreediet/what-is-gluten/</a:t>
            </a:r>
          </a:p>
        </p:txBody>
      </p:sp>
      <p:sp>
        <p:nvSpPr>
          <p:cNvPr id="250" name="Glut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Gluten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9" grpId="2"/>
      <p:bldP build="whole" bldLvl="1" animBg="1" rev="0" advAuto="0" spid="25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Questionable association with gluten sensitivity/celiac disease and myositis…"/>
          <p:cNvSpPr txBox="1"/>
          <p:nvPr>
            <p:ph type="body" idx="1"/>
          </p:nvPr>
        </p:nvSpPr>
        <p:spPr>
          <a:xfrm>
            <a:off x="787400" y="2218754"/>
            <a:ext cx="11430000" cy="6763893"/>
          </a:xfrm>
          <a:prstGeom prst="rect">
            <a:avLst/>
          </a:prstGeom>
        </p:spPr>
        <p:txBody>
          <a:bodyPr/>
          <a:lstStyle/>
          <a:p>
            <a:pPr marL="323708" indent="-323708" algn="l" defTabSz="432308">
              <a:buSzPct val="100000"/>
              <a:buChar char="•"/>
              <a:defRPr sz="2900"/>
            </a:pPr>
            <a:r>
              <a:t>Question the relationship between celiac/gluten sensitivity and Myositis disease</a:t>
            </a:r>
          </a:p>
          <a:p>
            <a:pPr marL="389325" indent="-389325" algn="l" defTabSz="519937">
              <a:buSzPct val="100000"/>
              <a:buChar char="•"/>
              <a:defRPr sz="3500">
                <a:solidFill>
                  <a:srgbClr val="191E6D"/>
                </a:solidFill>
              </a:defRPr>
            </a:pPr>
          </a:p>
          <a:p>
            <a:pPr marL="389325" indent="-389325" algn="l" defTabSz="519937">
              <a:buSzPct val="100000"/>
              <a:buChar char="•"/>
              <a:defRPr sz="3500">
                <a:solidFill>
                  <a:srgbClr val="191E6D"/>
                </a:solidFill>
              </a:defRPr>
            </a:pPr>
          </a:p>
          <a:p>
            <a:pPr marL="389325" indent="-389325" algn="l" defTabSz="519937">
              <a:buSzPct val="100000"/>
              <a:buChar char="•"/>
              <a:defRPr sz="3500">
                <a:solidFill>
                  <a:srgbClr val="191E6D"/>
                </a:solidFill>
              </a:defRPr>
            </a:pPr>
            <a:r>
              <a:rPr b="1"/>
              <a:t>Anti-gliadin</a:t>
            </a:r>
            <a:r>
              <a:rPr b="1">
                <a:solidFill>
                  <a:srgbClr val="5E5E5E"/>
                </a:solidFill>
              </a:rPr>
              <a:t> </a:t>
            </a:r>
            <a:r>
              <a:rPr b="1"/>
              <a:t>found with increased frequency in patients with myositis</a:t>
            </a:r>
            <a:r>
              <a:rPr>
                <a:solidFill>
                  <a:srgbClr val="5E5E5E"/>
                </a:solidFill>
              </a:rPr>
              <a:t>. </a:t>
            </a:r>
            <a:r>
              <a:rPr b="1"/>
              <a:t>Celiac disease should be considered in patients with myositis who experience intestinal problems such as diarrhea or weight loss that cannot be explained otherwise</a:t>
            </a:r>
            <a:r>
              <a:rPr b="1">
                <a:solidFill>
                  <a:srgbClr val="5E5E5E"/>
                </a:solidFill>
              </a:rPr>
              <a:t>.</a:t>
            </a:r>
          </a:p>
          <a:p>
            <a:pPr lvl="7" marL="0" indent="0" algn="r" defTabSz="519937">
              <a:spcBef>
                <a:spcPts val="0"/>
              </a:spcBef>
              <a:buSzTx/>
              <a:buNone/>
              <a:defRPr sz="1100"/>
            </a:pPr>
            <a:r>
              <a:t>(Loell, I., &amp; Lundberg, I. (n.d.). Nutrition and Polymyositis and Dermatomyositis. In </a:t>
            </a:r>
            <a:r>
              <a:rPr i="1"/>
              <a:t>Nutrition and Health: Nutrition and Rheumatic Diseases</a:t>
            </a:r>
            <a:r>
              <a:t> (p. 202). </a:t>
            </a:r>
          </a:p>
        </p:txBody>
      </p:sp>
      <p:sp>
        <p:nvSpPr>
          <p:cNvPr id="253" name="Glut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Gluten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" grpId="2"/>
      <p:bldP build="whole" bldLvl="1" animBg="1" rev="0" advAuto="0" spid="25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In June 2014, International Ophthalmology reported first case of Orbital Myositis and Celiac disease in a 26 year old patient…"/>
          <p:cNvSpPr txBox="1"/>
          <p:nvPr>
            <p:ph type="body" idx="1"/>
          </p:nvPr>
        </p:nvSpPr>
        <p:spPr>
          <a:xfrm>
            <a:off x="571500" y="1908224"/>
            <a:ext cx="11430000" cy="6644569"/>
          </a:xfrm>
          <a:prstGeom prst="rect">
            <a:avLst/>
          </a:prstGeom>
        </p:spPr>
        <p:txBody>
          <a:bodyPr/>
          <a:lstStyle/>
          <a:p>
            <a:pPr marL="406822" indent="-406822" algn="l" defTabSz="543305">
              <a:buSzPct val="100000"/>
              <a:buChar char="•"/>
              <a:defRPr sz="3700"/>
            </a:pPr>
            <a:r>
              <a:t>In June 2014, </a:t>
            </a:r>
            <a:r>
              <a:rPr i="1"/>
              <a:t>International Ophthalmology </a:t>
            </a:r>
            <a:r>
              <a:t>reported first case of Orbital Myositis and Celiac disease in a 26 year old patient</a:t>
            </a:r>
          </a:p>
          <a:p>
            <a:pPr marL="406822" indent="-406822" algn="l" defTabSz="543305">
              <a:buSzPct val="100000"/>
              <a:buChar char="•"/>
              <a:defRPr sz="3700"/>
            </a:pPr>
            <a:r>
              <a:t>M</a:t>
            </a:r>
            <a:r>
              <a:t>ore reports of orbital myositis and celiac diseases being associated with one another</a:t>
            </a:r>
          </a:p>
          <a:p>
            <a:pPr marL="406822" indent="-406822" algn="l" defTabSz="543305">
              <a:buSzPct val="100000"/>
              <a:buChar char="•"/>
              <a:defRPr sz="3700"/>
            </a:pPr>
            <a:r>
              <a:t>What is </a:t>
            </a:r>
            <a:r>
              <a:rPr b="1">
                <a:solidFill>
                  <a:srgbClr val="191E6D"/>
                </a:solidFill>
              </a:rPr>
              <a:t>Celiac disease</a:t>
            </a:r>
            <a:r>
              <a:t>?</a:t>
            </a:r>
          </a:p>
          <a:p>
            <a:pPr lvl="3" marL="1505246" indent="-406822" algn="l" defTabSz="543305">
              <a:buSzPct val="100000"/>
              <a:buChar char="•"/>
              <a:defRPr sz="3700"/>
            </a:pPr>
            <a:r>
              <a:t>“Celiac disease is a malabsorption syndrome resulting from a small-bowel enteropathy related to the intake of dietary gluten in susceptible individuals (</a:t>
            </a:r>
            <a:r>
              <a:rPr>
                <a:solidFill>
                  <a:srgbClr val="2F4A8B"/>
                </a:solidFill>
              </a:rPr>
              <a:t>2</a:t>
            </a:r>
            <a:r>
              <a:t>–</a:t>
            </a:r>
            <a:r>
              <a:rPr>
                <a:solidFill>
                  <a:srgbClr val="2F4A8B"/>
                </a:solidFill>
              </a:rPr>
              <a:t>4</a:t>
            </a:r>
            <a:r>
              <a:t>). Gluten is thought to cause both direct and immune-mediated toxicity.”</a:t>
            </a:r>
          </a:p>
          <a:p>
            <a:pPr algn="r" defTabSz="425194">
              <a:defRPr sz="900">
                <a:solidFill>
                  <a:srgbClr val="191E6D"/>
                </a:solidFill>
              </a:defRPr>
            </a:pPr>
            <a:r>
              <a:t>Song, M. S., Farber, D., Bitton, A., Jass, J., Singer, M., &amp; Karpati, G. (2006). Dermatomyositis associated with celiac disease: Response to a gluten-free diet. Canadian Journal of Gastroenterology, 20(6), 433–435.</a:t>
            </a:r>
          </a:p>
        </p:txBody>
      </p:sp>
      <p:sp>
        <p:nvSpPr>
          <p:cNvPr id="256" name="Glut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Gluten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1"/>
      <p:bldP build="whole" bldLvl="1" animBg="1" rev="0" advAuto="0" spid="255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here is light at the end of the tunnel…….…"/>
          <p:cNvSpPr txBox="1"/>
          <p:nvPr>
            <p:ph type="body" idx="1"/>
          </p:nvPr>
        </p:nvSpPr>
        <p:spPr>
          <a:xfrm>
            <a:off x="571500" y="1856630"/>
            <a:ext cx="11430000" cy="6288821"/>
          </a:xfrm>
          <a:prstGeom prst="rect">
            <a:avLst/>
          </a:prstGeom>
        </p:spPr>
        <p:txBody>
          <a:bodyPr/>
          <a:lstStyle/>
          <a:p>
            <a:pPr marL="428695" indent="-428695" algn="l" defTabSz="572516">
              <a:buSzPct val="100000"/>
              <a:buChar char="•"/>
              <a:defRPr b="1" sz="3900"/>
            </a:pPr>
            <a:r>
              <a:t>Leaky Gut and Autoimmune Disease </a:t>
            </a:r>
          </a:p>
          <a:p>
            <a:pPr lvl="6" marL="2743650" indent="-428694" defTabSz="572516">
              <a:spcBef>
                <a:spcPts val="0"/>
              </a:spcBef>
              <a:buSzPct val="100000"/>
              <a:buChar char="•"/>
              <a:defRPr sz="3000"/>
            </a:pPr>
            <a:r>
              <a:t>In 2000, Dr Alessio Fasano discovered protein Zonulin</a:t>
            </a:r>
          </a:p>
          <a:p>
            <a:pPr lvl="6" marL="2743650" indent="-428694" defTabSz="572516">
              <a:spcBef>
                <a:spcPts val="0"/>
              </a:spcBef>
              <a:buSzPct val="100000"/>
              <a:buChar char="•"/>
              <a:defRPr sz="3000"/>
            </a:pPr>
            <a:r>
              <a:t>Damages tight junctions</a:t>
            </a:r>
          </a:p>
        </p:txBody>
      </p:sp>
      <p:sp>
        <p:nvSpPr>
          <p:cNvPr id="259" name="Glut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Gluten</a:t>
            </a:r>
          </a:p>
        </p:txBody>
      </p:sp>
      <p:grpSp>
        <p:nvGrpSpPr>
          <p:cNvPr id="262" name="Image"/>
          <p:cNvGrpSpPr/>
          <p:nvPr/>
        </p:nvGrpSpPr>
        <p:grpSpPr>
          <a:xfrm>
            <a:off x="4662152" y="4121050"/>
            <a:ext cx="3680496" cy="5430637"/>
            <a:chOff x="0" y="0"/>
            <a:chExt cx="3680495" cy="5430635"/>
          </a:xfrm>
        </p:grpSpPr>
        <p:pic>
          <p:nvPicPr>
            <p:cNvPr id="26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4393" y="176118"/>
              <a:ext cx="3171709" cy="47652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80496" cy="54306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3" name="We will talk more about the Gut Microbiome in a little bit"/>
          <p:cNvSpPr txBox="1"/>
          <p:nvPr/>
        </p:nvSpPr>
        <p:spPr>
          <a:xfrm>
            <a:off x="791666" y="7581900"/>
            <a:ext cx="299581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2100">
                <a:solidFill>
                  <a:srgbClr val="191E6D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We will talk more about the Gut Microbiome in a little bit and in my other talk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9" grpId="1"/>
      <p:bldP build="whole" bldLvl="1" animBg="1" rev="0" advAuto="0" spid="263" grpId="3"/>
      <p:bldP build="whole" bldLvl="1" animBg="1" rev="0" advAuto="0" spid="258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“Neutral” to some and a “no-no”to others…"/>
          <p:cNvSpPr txBox="1"/>
          <p:nvPr>
            <p:ph type="body" idx="1"/>
          </p:nvPr>
        </p:nvSpPr>
        <p:spPr>
          <a:xfrm>
            <a:off x="571500" y="2095500"/>
            <a:ext cx="11430000" cy="6818908"/>
          </a:xfrm>
          <a:prstGeom prst="rect">
            <a:avLst/>
          </a:prstGeom>
        </p:spPr>
        <p:txBody>
          <a:bodyPr/>
          <a:lstStyle/>
          <a:p>
            <a:pPr marL="367453" indent="-367453" algn="l" defTabSz="490727">
              <a:buSzPct val="100000"/>
              <a:buChar char="•"/>
              <a:defRPr sz="4700"/>
            </a:pPr>
            <a:r>
              <a:t>Recommend to avoid to rule out trigger </a:t>
            </a:r>
          </a:p>
          <a:p>
            <a:pPr marL="367453" indent="-367453" algn="l" defTabSz="490727">
              <a:buSzPct val="100000"/>
              <a:buChar char="•"/>
              <a:defRPr sz="4700"/>
            </a:pPr>
            <a:r>
              <a:t>Lactose (sugar) and Casein (protein)—difficult to digest for patients with autoimmune diseases, including Myositis (Celiac disease?)</a:t>
            </a:r>
          </a:p>
          <a:p>
            <a:pPr marL="367453" indent="-367453" algn="l" defTabSz="490727">
              <a:buSzPct val="100000"/>
              <a:buChar char="•"/>
              <a:defRPr b="1" sz="4700"/>
            </a:pPr>
            <a:r>
              <a:t>Non-dairy sources</a:t>
            </a:r>
            <a:r>
              <a:rPr b="0"/>
              <a:t> of Calcium: Almonds, Kale, Oranges, Collard greens, Broccoli, Figs, Spinach, Rice/Almond/Hemp/Coconut milk, Sesame seeds, and Tofu</a:t>
            </a:r>
          </a:p>
        </p:txBody>
      </p:sp>
      <p:sp>
        <p:nvSpPr>
          <p:cNvPr id="266" name="Dai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Dairy</a:t>
            </a:r>
          </a:p>
        </p:txBody>
      </p:sp>
      <p:grpSp>
        <p:nvGrpSpPr>
          <p:cNvPr id="269" name="Image"/>
          <p:cNvGrpSpPr/>
          <p:nvPr/>
        </p:nvGrpSpPr>
        <p:grpSpPr>
          <a:xfrm>
            <a:off x="2131375" y="468685"/>
            <a:ext cx="2003619" cy="1653430"/>
            <a:chOff x="0" y="0"/>
            <a:chExt cx="2003617" cy="1653428"/>
          </a:xfrm>
        </p:grpSpPr>
        <p:pic>
          <p:nvPicPr>
            <p:cNvPr id="26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0600" y="90415"/>
              <a:ext cx="1742418" cy="13118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003618" cy="16534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6" grpId="1"/>
      <p:bldP build="whole" bldLvl="1" animBg="1" rev="0" advAuto="0" spid="265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We are all addicted to sugar—and don’t even really know it…"/>
          <p:cNvSpPr txBox="1"/>
          <p:nvPr>
            <p:ph type="body" idx="1"/>
          </p:nvPr>
        </p:nvSpPr>
        <p:spPr>
          <a:xfrm>
            <a:off x="571500" y="1990475"/>
            <a:ext cx="11430000" cy="7220448"/>
          </a:xfrm>
          <a:prstGeom prst="rect">
            <a:avLst/>
          </a:prstGeom>
        </p:spPr>
        <p:txBody>
          <a:bodyPr/>
          <a:lstStyle/>
          <a:p>
            <a:pPr marL="398074" indent="-398074" algn="l" defTabSz="531622">
              <a:buSzPct val="100000"/>
              <a:buChar char="•"/>
              <a:defRPr sz="4200"/>
            </a:pPr>
            <a:r>
              <a:t>FDA recommends less than 50g daily (4 tbsp) though average American consumes double that</a:t>
            </a:r>
          </a:p>
          <a:p>
            <a:pPr marL="398074" indent="-398074" algn="l" defTabSz="531622">
              <a:buSzPct val="100000"/>
              <a:buChar char="•"/>
              <a:defRPr sz="4200"/>
            </a:pPr>
            <a:r>
              <a:t>Elevates levels such as </a:t>
            </a:r>
            <a:r>
              <a:rPr b="1"/>
              <a:t>CRP</a:t>
            </a:r>
            <a:r>
              <a:t> (c-reactive protein). </a:t>
            </a:r>
          </a:p>
          <a:p>
            <a:pPr lvl="7" marL="2905942" indent="-398073" defTabSz="531622">
              <a:spcBef>
                <a:spcPts val="0"/>
              </a:spcBef>
              <a:buSzPct val="100000"/>
              <a:buChar char="•"/>
              <a:defRPr sz="4200"/>
            </a:pPr>
            <a:r>
              <a:t>In one study, consuming 50 grams of fructose caused these levels to spike within 30 mins and remain elevated for over 2 hours!</a:t>
            </a:r>
          </a:p>
          <a:p>
            <a:pPr marL="398074" indent="-398074" algn="l" defTabSz="531622">
              <a:buSzPct val="100000"/>
              <a:buChar char="•"/>
              <a:defRPr sz="4200"/>
            </a:pPr>
            <a:r>
              <a:t>Diet high in sugar—low grade chronic inflammation-worsens inflammatory markers—worsening a chronic inflammatory condition such as Myositis </a:t>
            </a:r>
          </a:p>
        </p:txBody>
      </p:sp>
      <p:sp>
        <p:nvSpPr>
          <p:cNvPr id="272" name="Suga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Sugar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" grpId="1"/>
      <p:bldP build="whole" bldLvl="1" animBg="1" rev="0" advAuto="0" spid="271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Image"/>
          <p:cNvGrpSpPr/>
          <p:nvPr/>
        </p:nvGrpSpPr>
        <p:grpSpPr>
          <a:xfrm>
            <a:off x="1650800" y="1591518"/>
            <a:ext cx="9493974" cy="5586424"/>
            <a:chOff x="0" y="0"/>
            <a:chExt cx="9493973" cy="5586422"/>
          </a:xfrm>
        </p:grpSpPr>
        <p:pic>
          <p:nvPicPr>
            <p:cNvPr id="27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5099" y="114300"/>
              <a:ext cx="9163774" cy="5154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9493974" cy="55864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7" name="Your brain on SUGAR…."/>
          <p:cNvSpPr txBox="1"/>
          <p:nvPr>
            <p:ph type="title"/>
          </p:nvPr>
        </p:nvSpPr>
        <p:spPr>
          <a:xfrm>
            <a:off x="469900" y="342900"/>
            <a:ext cx="11430000" cy="1270000"/>
          </a:xfrm>
          <a:prstGeom prst="rect">
            <a:avLst/>
          </a:prstGeom>
        </p:spPr>
        <p:txBody>
          <a:bodyPr/>
          <a:lstStyle/>
          <a:p>
            <a:pPr/>
            <a:r>
              <a:t>Your brain on SUGAR….</a:t>
            </a:r>
          </a:p>
        </p:txBody>
      </p:sp>
      <p:sp>
        <p:nvSpPr>
          <p:cNvPr id="278" name="https://mic.com/articles/88015/what-happens-to-your-brain-on-sugar-explained-by-science#.KONXiaFiK"/>
          <p:cNvSpPr txBox="1"/>
          <p:nvPr>
            <p:ph type="body" sz="quarter" idx="1"/>
          </p:nvPr>
        </p:nvSpPr>
        <p:spPr>
          <a:xfrm>
            <a:off x="6178846" y="6953356"/>
            <a:ext cx="4946354" cy="284152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/>
            <a:r>
              <a:t>https://mic.com/articles/88015/what-happens-to-your-brain-on-sugar-explained-by-science#.KONXiaFiK</a:t>
            </a:r>
          </a:p>
        </p:txBody>
      </p:sp>
      <p:grpSp>
        <p:nvGrpSpPr>
          <p:cNvPr id="281" name="Image"/>
          <p:cNvGrpSpPr/>
          <p:nvPr/>
        </p:nvGrpSpPr>
        <p:grpSpPr>
          <a:xfrm>
            <a:off x="4051300" y="7155506"/>
            <a:ext cx="4267200" cy="2501902"/>
            <a:chOff x="0" y="0"/>
            <a:chExt cx="4267200" cy="2501900"/>
          </a:xfrm>
        </p:grpSpPr>
        <p:pic>
          <p:nvPicPr>
            <p:cNvPr id="27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5100" y="114300"/>
              <a:ext cx="3937000" cy="2070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267200" cy="2501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7" grpId="1"/>
      <p:bldP build="whole" bldLvl="1" animBg="1" rev="0" advAuto="0" spid="281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Increases gut permeability…"/>
          <p:cNvSpPr txBox="1"/>
          <p:nvPr>
            <p:ph type="body" idx="1"/>
          </p:nvPr>
        </p:nvSpPr>
        <p:spPr>
          <a:xfrm>
            <a:off x="571500" y="2127299"/>
            <a:ext cx="11430000" cy="7080847"/>
          </a:xfrm>
          <a:prstGeom prst="rect">
            <a:avLst/>
          </a:prstGeom>
        </p:spPr>
        <p:txBody>
          <a:bodyPr/>
          <a:lstStyle/>
          <a:p>
            <a:pPr marL="363078" indent="-363078" algn="l" defTabSz="484886">
              <a:buSzPct val="100000"/>
              <a:buChar char="•"/>
              <a:defRPr sz="3300"/>
            </a:pPr>
            <a:r>
              <a:t>Increases gut permeability</a:t>
            </a:r>
          </a:p>
          <a:p>
            <a:pPr marL="363078" indent="-363078" algn="l" defTabSz="484886">
              <a:buSzPct val="100000"/>
              <a:buChar char="•"/>
              <a:defRPr sz="3300"/>
            </a:pPr>
            <a:r>
              <a:t>Causes weight gain/ obesity</a:t>
            </a:r>
          </a:p>
          <a:p>
            <a:pPr marL="363078" indent="-363078" algn="l" defTabSz="484886">
              <a:buSzPct val="100000"/>
              <a:buChar char="•"/>
              <a:defRPr sz="3300"/>
            </a:pPr>
            <a:r>
              <a:t>Causes LDL (bad cholesterol) to increase</a:t>
            </a:r>
          </a:p>
        </p:txBody>
      </p:sp>
      <p:sp>
        <p:nvSpPr>
          <p:cNvPr id="284" name="Suga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Sugar</a:t>
            </a:r>
          </a:p>
        </p:txBody>
      </p:sp>
      <p:sp>
        <p:nvSpPr>
          <p:cNvPr id="285" name="Good Sugars…"/>
          <p:cNvSpPr txBox="1"/>
          <p:nvPr/>
        </p:nvSpPr>
        <p:spPr>
          <a:xfrm>
            <a:off x="571500" y="4613622"/>
            <a:ext cx="10108308" cy="378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71826" indent="-371826" algn="l" defTabSz="496569">
              <a:buSzPct val="100000"/>
              <a:buChar char="•"/>
              <a:defRPr sz="24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Good Sugars</a:t>
            </a:r>
          </a:p>
          <a:p>
            <a:pPr lvl="2" marL="1041116" indent="-371827" algn="l" defTabSz="496569">
              <a:buSzPct val="100000"/>
              <a:buChar char="•"/>
              <a:defRPr sz="24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Whole Foods</a:t>
            </a:r>
          </a:p>
          <a:p>
            <a:pPr lvl="2" marL="1041116" indent="-371827" algn="l" defTabSz="496569">
              <a:buSzPct val="100000"/>
              <a:buChar char="•"/>
              <a:defRPr sz="24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Fructose in fruits</a:t>
            </a:r>
          </a:p>
          <a:p>
            <a:pPr lvl="2" marL="1041116" indent="-371827" algn="l" defTabSz="496569">
              <a:buSzPct val="100000"/>
              <a:buChar char="•"/>
              <a:defRPr sz="24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</a:t>
            </a:r>
            <a:r>
              <a:t>irebrand protein</a:t>
            </a:r>
          </a:p>
          <a:p>
            <a:pPr marL="371826" indent="-371826" algn="l" defTabSz="496569">
              <a:buSzPct val="100000"/>
              <a:buChar char="•"/>
              <a:defRPr sz="24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Bad Sugars</a:t>
            </a:r>
          </a:p>
          <a:p>
            <a:pPr lvl="2" marL="1041116" indent="-371827" algn="l" defTabSz="496569">
              <a:buSzPct val="100000"/>
              <a:buChar char="•"/>
              <a:defRPr sz="24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Taken out of its original source and added back into foods and drinks</a:t>
            </a:r>
          </a:p>
          <a:p>
            <a:pPr lvl="2" marL="1041116" indent="-371827" algn="l" defTabSz="496569">
              <a:buSzPct val="100000"/>
              <a:buChar char="•"/>
              <a:defRPr sz="24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High Fructose Corn Syrup (HFCS)</a:t>
            </a:r>
          </a:p>
          <a:p>
            <a:pPr lvl="2" marL="1041116" indent="-371827" algn="l" defTabSz="496569">
              <a:buSzPct val="100000"/>
              <a:buChar char="•"/>
              <a:defRPr sz="24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Corn Sugar</a:t>
            </a:r>
          </a:p>
          <a:p>
            <a:pPr lvl="2" marL="1041116" indent="-371827" algn="l" defTabSz="496569">
              <a:buSzPct val="100000"/>
              <a:buChar char="•"/>
              <a:defRPr sz="24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Glucose</a:t>
            </a:r>
          </a:p>
          <a:p>
            <a:pPr lvl="2" marL="1041116" indent="-371827" algn="l" defTabSz="496569">
              <a:buSzPct val="100000"/>
              <a:buChar char="•"/>
              <a:defRPr sz="24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Evaporated cane sugar (hidden in Kombucha!)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4" grpId="1"/>
      <p:bldP build="whole" bldLvl="1" animBg="1" rev="0" advAuto="0" spid="28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IMG_2673.jpg"/>
          <p:cNvGrpSpPr/>
          <p:nvPr/>
        </p:nvGrpSpPr>
        <p:grpSpPr>
          <a:xfrm>
            <a:off x="2137433" y="315898"/>
            <a:ext cx="8729935" cy="3591972"/>
            <a:chOff x="0" y="0"/>
            <a:chExt cx="8729933" cy="3591971"/>
          </a:xfrm>
        </p:grpSpPr>
        <p:pic>
          <p:nvPicPr>
            <p:cNvPr id="128" name="IMG_2673.jpg" descr="IMG_2673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5099" y="114299"/>
              <a:ext cx="8399735" cy="3160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" name="IMG_2673.jpg" descr="IMG_2673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8729935" cy="35919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1" name="www.followyourgutmdnp.com"/>
          <p:cNvSpPr txBox="1"/>
          <p:nvPr>
            <p:ph type="body" sz="quarter" idx="1"/>
          </p:nvPr>
        </p:nvSpPr>
        <p:spPr>
          <a:xfrm>
            <a:off x="1358900" y="3810000"/>
            <a:ext cx="10547350" cy="694978"/>
          </a:xfrm>
          <a:prstGeom prst="rect">
            <a:avLst/>
          </a:prstGeom>
        </p:spPr>
        <p:txBody>
          <a:bodyPr/>
          <a:lstStyle/>
          <a:p>
            <a:pPr defTabSz="572516">
              <a:defRPr sz="3900" u="sng">
                <a:solidFill>
                  <a:srgbClr val="000000"/>
                </a:solid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www.followyourgutmdnp.com</a:t>
            </a:r>
            <a:r>
              <a:rPr u="none"/>
              <a:t> </a:t>
            </a:r>
          </a:p>
        </p:txBody>
      </p:sp>
      <p:grpSp>
        <p:nvGrpSpPr>
          <p:cNvPr id="134" name="IINSelfie.jpg"/>
          <p:cNvGrpSpPr/>
          <p:nvPr/>
        </p:nvGrpSpPr>
        <p:grpSpPr>
          <a:xfrm>
            <a:off x="4999937" y="7207508"/>
            <a:ext cx="2291355" cy="2392955"/>
            <a:chOff x="0" y="0"/>
            <a:chExt cx="2291354" cy="2392953"/>
          </a:xfrm>
        </p:grpSpPr>
        <p:pic>
          <p:nvPicPr>
            <p:cNvPr id="132" name="IINSelfie.jpg" descr="IINSelfie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5100" y="114300"/>
              <a:ext cx="1961155" cy="1961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" name="IINSelfie.jpg" descr="IINSelfie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291355" cy="2392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7" name="Unknown-1.jpeg"/>
          <p:cNvGrpSpPr/>
          <p:nvPr/>
        </p:nvGrpSpPr>
        <p:grpSpPr>
          <a:xfrm>
            <a:off x="10217942" y="4037398"/>
            <a:ext cx="2291355" cy="1882004"/>
            <a:chOff x="0" y="0"/>
            <a:chExt cx="2291353" cy="1882003"/>
          </a:xfrm>
        </p:grpSpPr>
        <p:pic>
          <p:nvPicPr>
            <p:cNvPr id="135" name="Unknown-1.jpeg" descr="Unknown-1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65100" y="114300"/>
              <a:ext cx="1961154" cy="1450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Unknown-1.jpeg" descr="Unknown-1.jpe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2291354" cy="1882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0" name="IMG_2832.JPG"/>
          <p:cNvGrpSpPr/>
          <p:nvPr/>
        </p:nvGrpSpPr>
        <p:grpSpPr>
          <a:xfrm>
            <a:off x="7583178" y="5188840"/>
            <a:ext cx="2298546" cy="3934069"/>
            <a:chOff x="0" y="0"/>
            <a:chExt cx="2298544" cy="3934067"/>
          </a:xfrm>
        </p:grpSpPr>
        <p:pic>
          <p:nvPicPr>
            <p:cNvPr id="138" name="IMG_2832.JPG" descr="IMG_2832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65100" y="114300"/>
              <a:ext cx="1968345" cy="3502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IMG_2832.JPG" descr="IMG_2832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-1"/>
              <a:ext cx="2298545" cy="3934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3" name="IMG_4528.JPG"/>
          <p:cNvGrpSpPr/>
          <p:nvPr/>
        </p:nvGrpSpPr>
        <p:grpSpPr>
          <a:xfrm>
            <a:off x="4879170" y="4640598"/>
            <a:ext cx="2532890" cy="2634491"/>
            <a:chOff x="0" y="0"/>
            <a:chExt cx="2532889" cy="2634489"/>
          </a:xfrm>
        </p:grpSpPr>
        <p:pic>
          <p:nvPicPr>
            <p:cNvPr id="141" name="IMG_4528.JPG" descr="IMG_4528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65100" y="114300"/>
              <a:ext cx="2202690" cy="22026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IMG_4528.JPG" descr="IMG_4528.JP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2532890" cy="2634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6" name="Image"/>
          <p:cNvGrpSpPr/>
          <p:nvPr/>
        </p:nvGrpSpPr>
        <p:grpSpPr>
          <a:xfrm>
            <a:off x="10051946" y="5793402"/>
            <a:ext cx="2623346" cy="2724945"/>
            <a:chOff x="0" y="0"/>
            <a:chExt cx="2623344" cy="2724944"/>
          </a:xfrm>
        </p:grpSpPr>
        <p:pic>
          <p:nvPicPr>
            <p:cNvPr id="144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65100" y="114299"/>
              <a:ext cx="2293145" cy="2293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-1"/>
              <a:ext cx="2623345" cy="27249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9" name="Image"/>
          <p:cNvGrpSpPr/>
          <p:nvPr/>
        </p:nvGrpSpPr>
        <p:grpSpPr>
          <a:xfrm>
            <a:off x="1173498" y="4125236"/>
            <a:ext cx="2157020" cy="1706327"/>
            <a:chOff x="0" y="0"/>
            <a:chExt cx="2157019" cy="1706325"/>
          </a:xfrm>
        </p:grpSpPr>
        <p:pic>
          <p:nvPicPr>
            <p:cNvPr id="147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65100" y="114300"/>
              <a:ext cx="1826820" cy="1274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2157020" cy="1706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2" name="Image"/>
          <p:cNvGrpSpPr/>
          <p:nvPr/>
        </p:nvGrpSpPr>
        <p:grpSpPr>
          <a:xfrm>
            <a:off x="486469" y="5793402"/>
            <a:ext cx="3708879" cy="1839585"/>
            <a:chOff x="0" y="0"/>
            <a:chExt cx="3708878" cy="1839584"/>
          </a:xfrm>
        </p:grpSpPr>
        <p:pic>
          <p:nvPicPr>
            <p:cNvPr id="150" name="Image" descr="Image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65100" y="114300"/>
              <a:ext cx="3378679" cy="14077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" name="Image" descr="Image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3708879" cy="1839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5" name="Image"/>
          <p:cNvGrpSpPr/>
          <p:nvPr/>
        </p:nvGrpSpPr>
        <p:grpSpPr>
          <a:xfrm>
            <a:off x="800596" y="7461559"/>
            <a:ext cx="3080625" cy="2161750"/>
            <a:chOff x="0" y="0"/>
            <a:chExt cx="3080624" cy="2161749"/>
          </a:xfrm>
        </p:grpSpPr>
        <p:pic>
          <p:nvPicPr>
            <p:cNvPr id="153" name="Image" descr="Image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65100" y="114300"/>
              <a:ext cx="2750425" cy="1729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Image" descr="Image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0"/>
              <a:ext cx="3080625" cy="2161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" grpId="2"/>
      <p:bldP build="whole" bldLvl="1" animBg="1" rev="0" advAuto="0" spid="13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QUESTION: Is this a friend or a foe?…"/>
          <p:cNvSpPr txBox="1"/>
          <p:nvPr>
            <p:ph type="body" idx="1"/>
          </p:nvPr>
        </p:nvSpPr>
        <p:spPr>
          <a:xfrm>
            <a:off x="977900" y="1927968"/>
            <a:ext cx="11430000" cy="7345462"/>
          </a:xfrm>
          <a:prstGeom prst="rect">
            <a:avLst/>
          </a:prstGeom>
        </p:spPr>
        <p:txBody>
          <a:bodyPr/>
          <a:lstStyle>
            <a:lvl1pPr marL="437443" indent="-437443" algn="l">
              <a:buSzPct val="100000"/>
              <a:buChar char="•"/>
              <a:defRPr sz="4600"/>
            </a:lvl1pPr>
          </a:lstStyle>
          <a:p>
            <a:pPr/>
            <a:r>
              <a:t>QUESTION: Is this a friend or a foe?</a:t>
            </a:r>
          </a:p>
        </p:txBody>
      </p:sp>
      <p:sp>
        <p:nvSpPr>
          <p:cNvPr id="288" name="Alcoho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Alcohol</a:t>
            </a:r>
          </a:p>
        </p:txBody>
      </p:sp>
      <p:pic>
        <p:nvPicPr>
          <p:cNvPr id="289" name="Canva - Two Person Holding Drinking Glasses.jpg" descr="Canva - Two Person Holding Drinking Glass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8635" y="2953974"/>
            <a:ext cx="7935730" cy="5293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2"/>
      <p:bldP build="whole" bldLvl="1" animBg="1" rev="0" advAuto="0" spid="28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Red wine contains polyphenols (which are consistently being investigated for their anti-inflammatory and antioxidant effects)…"/>
          <p:cNvSpPr txBox="1"/>
          <p:nvPr>
            <p:ph type="body" idx="1"/>
          </p:nvPr>
        </p:nvSpPr>
        <p:spPr>
          <a:xfrm>
            <a:off x="571500" y="2298700"/>
            <a:ext cx="11430000" cy="7043626"/>
          </a:xfrm>
          <a:prstGeom prst="rect">
            <a:avLst/>
          </a:prstGeom>
        </p:spPr>
        <p:txBody>
          <a:bodyPr/>
          <a:lstStyle/>
          <a:p>
            <a:pPr marL="354329" indent="-354329" algn="l" defTabSz="473201">
              <a:buSzPct val="100000"/>
              <a:buChar char="•"/>
              <a:defRPr sz="3200"/>
            </a:pPr>
            <a:r>
              <a:t>Red wine </a:t>
            </a:r>
          </a:p>
          <a:p>
            <a:pPr lvl="4" marL="1629916" indent="-354328" algn="l" defTabSz="473201">
              <a:buSzPct val="100000"/>
              <a:buChar char="•"/>
              <a:defRPr sz="3200"/>
            </a:pPr>
            <a:r>
              <a:t>Contains polyphenols </a:t>
            </a:r>
          </a:p>
          <a:p>
            <a:pPr lvl="4" marL="1629916" indent="-354328" algn="l" defTabSz="473201">
              <a:buSzPct val="100000"/>
              <a:buChar char="•"/>
              <a:defRPr sz="3200"/>
            </a:pPr>
            <a:r>
              <a:t>Raise HDL</a:t>
            </a:r>
          </a:p>
          <a:p>
            <a:pPr lvl="4" marL="1629916" indent="-354328" algn="l" defTabSz="473201">
              <a:buSzPct val="100000"/>
              <a:buChar char="•"/>
              <a:defRPr sz="3200"/>
            </a:pPr>
            <a:r>
              <a:t>Lower LDL</a:t>
            </a:r>
          </a:p>
          <a:p>
            <a:pPr lvl="4" marL="1629916" indent="-354328" algn="l" defTabSz="473201">
              <a:buSzPct val="100000"/>
              <a:buChar char="•"/>
              <a:defRPr sz="3200"/>
            </a:pPr>
            <a:r>
              <a:t>Increase insulin sensitivity</a:t>
            </a:r>
          </a:p>
          <a:p>
            <a:pPr lvl="4" marL="1629916" indent="-354328" algn="l" defTabSz="473201">
              <a:buSzPct val="100000"/>
              <a:buChar char="•"/>
              <a:defRPr sz="3200"/>
            </a:pPr>
            <a:r>
              <a:t>Improve blood pressure</a:t>
            </a:r>
          </a:p>
          <a:p>
            <a:pPr marL="354329" indent="-354329" algn="l" defTabSz="473201">
              <a:buSzPct val="100000"/>
              <a:buChar char="•"/>
              <a:defRPr b="1" sz="3200"/>
            </a:pPr>
            <a:r>
              <a:t>MYOSITIS PATIENT CONCERNS</a:t>
            </a:r>
          </a:p>
          <a:p>
            <a:pPr lvl="4" marL="1629916" indent="-354328" algn="l" defTabSz="473201">
              <a:buSzPct val="100000"/>
              <a:buChar char="•"/>
              <a:defRPr sz="3200"/>
            </a:pPr>
            <a:r>
              <a:t>I</a:t>
            </a:r>
            <a:r>
              <a:t>nteracts with medications ie: (methotrexate, cyclosporine, prednisone etc)</a:t>
            </a:r>
          </a:p>
          <a:p>
            <a:pPr lvl="4" marL="1629916" indent="-354328" algn="l" defTabSz="473201">
              <a:buSzPct val="100000"/>
              <a:buChar char="•"/>
              <a:defRPr sz="3200"/>
            </a:pPr>
            <a:r>
              <a:t>Worsening inflammation and dehydration</a:t>
            </a:r>
          </a:p>
          <a:p>
            <a:pPr lvl="4" marL="1629916" indent="-354328" algn="l" defTabSz="473201">
              <a:buSzPct val="100000"/>
              <a:buChar char="•"/>
              <a:defRPr sz="3200"/>
            </a:pPr>
            <a:r>
              <a:t>Increased feelings of depression</a:t>
            </a:r>
          </a:p>
          <a:p>
            <a:pPr lvl="4" marL="1629916" indent="-354328" algn="l" defTabSz="473201">
              <a:buSzPct val="100000"/>
              <a:buChar char="•"/>
              <a:defRPr sz="3200"/>
            </a:pPr>
            <a:r>
              <a:t>Increased fatigue</a:t>
            </a:r>
          </a:p>
          <a:p>
            <a:pPr lvl="4" marL="1629916" indent="-354328" algn="l" defTabSz="473201">
              <a:buSzPct val="100000"/>
              <a:buChar char="•"/>
              <a:defRPr sz="3200"/>
            </a:pPr>
            <a:r>
              <a:t>Elevation of CPK levels</a:t>
            </a:r>
          </a:p>
        </p:txBody>
      </p:sp>
      <p:sp>
        <p:nvSpPr>
          <p:cNvPr id="292" name="Alcoho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Alcohol</a:t>
            </a:r>
          </a:p>
        </p:txBody>
      </p:sp>
      <p:grpSp>
        <p:nvGrpSpPr>
          <p:cNvPr id="295" name="Image"/>
          <p:cNvGrpSpPr/>
          <p:nvPr/>
        </p:nvGrpSpPr>
        <p:grpSpPr>
          <a:xfrm>
            <a:off x="7004733" y="2055989"/>
            <a:ext cx="5318287" cy="2463711"/>
            <a:chOff x="0" y="0"/>
            <a:chExt cx="5318286" cy="2463709"/>
          </a:xfrm>
        </p:grpSpPr>
        <p:pic>
          <p:nvPicPr>
            <p:cNvPr id="29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5998" y="177229"/>
              <a:ext cx="4806290" cy="1794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5318288" cy="2463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1" grpId="2"/>
      <p:bldP build="whole" bldLvl="1" animBg="1" rev="0" advAuto="0" spid="29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Bottom line: Soda is bad for EVERYONE!…"/>
          <p:cNvSpPr txBox="1"/>
          <p:nvPr>
            <p:ph type="body" idx="1"/>
          </p:nvPr>
        </p:nvSpPr>
        <p:spPr>
          <a:xfrm>
            <a:off x="571500" y="2240749"/>
            <a:ext cx="11430000" cy="6189962"/>
          </a:xfrm>
          <a:prstGeom prst="rect">
            <a:avLst/>
          </a:prstGeom>
        </p:spPr>
        <p:txBody>
          <a:bodyPr/>
          <a:lstStyle/>
          <a:p>
            <a:pPr marL="73534" indent="-73534" algn="l" defTabSz="98204">
              <a:buSzPct val="100000"/>
              <a:buChar char="•"/>
              <a:defRPr sz="1271"/>
            </a:pPr>
          </a:p>
          <a:p>
            <a:pPr marL="73534" indent="-73534" algn="l" defTabSz="98204">
              <a:buSzPct val="100000"/>
              <a:buChar char="•"/>
              <a:defRPr b="1" sz="2378"/>
            </a:pPr>
            <a:r>
              <a:t>Soda Stroke Study (April 2017 Stroke Journal)</a:t>
            </a:r>
          </a:p>
          <a:p>
            <a:pPr lvl="3" marL="272077" indent="-73534" algn="l" defTabSz="98204">
              <a:buSzPct val="100000"/>
              <a:buChar char="•"/>
              <a:defRPr sz="2378"/>
            </a:pPr>
            <a:r>
              <a:t>Published April 2017 in STROKE journal</a:t>
            </a:r>
          </a:p>
          <a:p>
            <a:pPr lvl="3" marL="272077" indent="-73534" algn="l" defTabSz="98204">
              <a:buSzPct val="100000"/>
              <a:buChar char="•"/>
              <a:defRPr sz="2378"/>
            </a:pPr>
            <a:r>
              <a:t>Linked with increased cardiovascular and neurological events</a:t>
            </a:r>
          </a:p>
          <a:p>
            <a:pPr lvl="3" marL="272077" indent="-73534" algn="l" defTabSz="98204">
              <a:buSzPct val="100000"/>
              <a:buChar char="•"/>
              <a:defRPr sz="2378"/>
            </a:pPr>
            <a:r>
              <a:t>“2888 participants aged &gt;45 years for incident stroke (mean age 62 years; 45% men) and 1484 participants aged &gt;60 years for incident dementia (mean age 69 years; 46% men).”</a:t>
            </a:r>
          </a:p>
          <a:p>
            <a:pPr lvl="3" marL="272077" indent="-73534" algn="l" defTabSz="98204">
              <a:buSzPct val="100000"/>
              <a:buChar char="•"/>
              <a:defRPr b="1" sz="2378"/>
            </a:pPr>
            <a:r>
              <a:t>Conclusion</a:t>
            </a:r>
            <a:r>
              <a:rPr b="0"/>
              <a:t>: Increased risk of stroke, all-cause dementia and Alzheimer’s dementia</a:t>
            </a:r>
          </a:p>
          <a:p>
            <a:pPr lvl="3" marL="272077" indent="-73534" algn="l" defTabSz="98204">
              <a:buSzPct val="100000"/>
              <a:buChar char="•"/>
              <a:defRPr sz="2378"/>
            </a:pPr>
            <a:r>
              <a:t>Meaning people who are drinking diet sodas on a daily basis have a 3x higher incidence of developing dementia or having a stroke</a:t>
            </a:r>
          </a:p>
          <a:p>
            <a:pPr marL="73534" indent="-73534" algn="l" defTabSz="98204">
              <a:buSzPct val="100000"/>
              <a:buChar char="•"/>
              <a:defRPr sz="2378"/>
            </a:pPr>
            <a:r>
              <a:rPr b="1"/>
              <a:t>Journal of Nutrition in January 2018</a:t>
            </a:r>
            <a:r>
              <a:t> showed a </a:t>
            </a:r>
          </a:p>
          <a:p>
            <a:pPr lvl="3" marL="272077" indent="-73534" algn="l" defTabSz="98204">
              <a:buSzPct val="100000"/>
              <a:buChar char="•"/>
              <a:defRPr sz="2378"/>
            </a:pPr>
            <a:r>
              <a:t>Direction association between elevated CRP (C-reactive protein) and soda consumption in Mexican Women</a:t>
            </a:r>
          </a:p>
          <a:p>
            <a:pPr lvl="3" marL="272077" indent="-73534" algn="l" defTabSz="98204">
              <a:buSzPct val="100000"/>
              <a:buChar char="•"/>
              <a:defRPr sz="2378"/>
            </a:pPr>
            <a:r>
              <a:t>825 Mexican women free of diabetes, cardiovascular disease and cancer</a:t>
            </a:r>
          </a:p>
          <a:p>
            <a:pPr lvl="3" marL="272077" indent="-73534" algn="l" defTabSz="98204">
              <a:buSzPct val="100000"/>
              <a:buChar char="•"/>
              <a:defRPr sz="2378"/>
            </a:pPr>
            <a:r>
              <a:t>Premenopausal women had 56% higher CRP when compared to women in lower category</a:t>
            </a:r>
          </a:p>
          <a:p>
            <a:pPr lvl="3" algn="r" defTabSz="98204">
              <a:defRPr sz="450"/>
            </a:pPr>
            <a:r>
              <a:t>(Pase, M. P., Himali, J. J., Beiser, A. S., Aparicio, H. J., Satizabal, C. L., Vasan, R. S., . . . Jacques, P. F. (2017). Sugar- and Artificially Sweetened Beverages and the Risks of Incident Stroke and Dementia. </a:t>
            </a:r>
            <a:r>
              <a:rPr i="1"/>
              <a:t>Stroke,</a:t>
            </a:r>
            <a:r>
              <a:t> </a:t>
            </a:r>
            <a:r>
              <a:rPr i="1"/>
              <a:t>48</a:t>
            </a:r>
            <a:r>
              <a:t>(5), 1139-1146. doi:10.1161/strokeaha.116.016027)</a:t>
            </a:r>
          </a:p>
        </p:txBody>
      </p:sp>
      <p:sp>
        <p:nvSpPr>
          <p:cNvPr id="298" name="Sod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Soda</a:t>
            </a:r>
          </a:p>
        </p:txBody>
      </p:sp>
      <p:grpSp>
        <p:nvGrpSpPr>
          <p:cNvPr id="301" name="Image"/>
          <p:cNvGrpSpPr/>
          <p:nvPr/>
        </p:nvGrpSpPr>
        <p:grpSpPr>
          <a:xfrm>
            <a:off x="10703778" y="410367"/>
            <a:ext cx="1648533" cy="1160814"/>
            <a:chOff x="0" y="-1"/>
            <a:chExt cx="1648531" cy="1160813"/>
          </a:xfrm>
        </p:grpSpPr>
        <p:pic>
          <p:nvPicPr>
            <p:cNvPr id="29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5100" y="114299"/>
              <a:ext cx="1318331" cy="729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2"/>
              <a:ext cx="1648532" cy="1160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4" name="Image"/>
          <p:cNvGrpSpPr/>
          <p:nvPr/>
        </p:nvGrpSpPr>
        <p:grpSpPr>
          <a:xfrm>
            <a:off x="598387" y="444673"/>
            <a:ext cx="1168402" cy="1270001"/>
            <a:chOff x="0" y="0"/>
            <a:chExt cx="1168400" cy="1270000"/>
          </a:xfrm>
        </p:grpSpPr>
        <p:pic>
          <p:nvPicPr>
            <p:cNvPr id="30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5100" y="114300"/>
              <a:ext cx="838201" cy="838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68401" cy="127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7" name="Image"/>
          <p:cNvGrpSpPr/>
          <p:nvPr/>
        </p:nvGrpSpPr>
        <p:grpSpPr>
          <a:xfrm>
            <a:off x="2936948" y="781992"/>
            <a:ext cx="1238792" cy="1340390"/>
            <a:chOff x="0" y="0"/>
            <a:chExt cx="1238790" cy="1340389"/>
          </a:xfrm>
        </p:grpSpPr>
        <p:pic>
          <p:nvPicPr>
            <p:cNvPr id="30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5100" y="114300"/>
              <a:ext cx="908590" cy="908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1238792" cy="1340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0" name="Image"/>
          <p:cNvGrpSpPr/>
          <p:nvPr/>
        </p:nvGrpSpPr>
        <p:grpSpPr>
          <a:xfrm>
            <a:off x="8104964" y="1186205"/>
            <a:ext cx="1725714" cy="1340391"/>
            <a:chOff x="0" y="0"/>
            <a:chExt cx="1725712" cy="1340389"/>
          </a:xfrm>
        </p:grpSpPr>
        <p:pic>
          <p:nvPicPr>
            <p:cNvPr id="308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65100" y="114300"/>
              <a:ext cx="1395513" cy="908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725713" cy="1340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8" grpId="1"/>
      <p:bldP build="whole" bldLvl="1" animBg="1" rev="0" advAuto="0" spid="297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Anti-Inflammatory Supplements"/>
          <p:cNvSpPr txBox="1"/>
          <p:nvPr>
            <p:ph type="ctrTitle"/>
          </p:nvPr>
        </p:nvSpPr>
        <p:spPr>
          <a:xfrm>
            <a:off x="787400" y="-12700"/>
            <a:ext cx="11430000" cy="3810000"/>
          </a:xfrm>
          <a:prstGeom prst="rect">
            <a:avLst/>
          </a:prstGeom>
        </p:spPr>
        <p:txBody>
          <a:bodyPr/>
          <a:lstStyle/>
          <a:p>
            <a:pPr/>
            <a:r>
              <a:t>Anti-Inflammatory Supplements</a:t>
            </a:r>
          </a:p>
        </p:txBody>
      </p:sp>
      <p:grpSp>
        <p:nvGrpSpPr>
          <p:cNvPr id="315" name="Image"/>
          <p:cNvGrpSpPr/>
          <p:nvPr/>
        </p:nvGrpSpPr>
        <p:grpSpPr>
          <a:xfrm>
            <a:off x="4046191" y="4538761"/>
            <a:ext cx="4912421" cy="3881735"/>
            <a:chOff x="0" y="0"/>
            <a:chExt cx="4912419" cy="3881734"/>
          </a:xfrm>
        </p:grpSpPr>
        <p:pic>
          <p:nvPicPr>
            <p:cNvPr id="31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5100" y="114300"/>
              <a:ext cx="4582221" cy="34499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912421" cy="3881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Active ingredient: Turmeric…"/>
          <p:cNvSpPr txBox="1"/>
          <p:nvPr>
            <p:ph type="body" idx="1"/>
          </p:nvPr>
        </p:nvSpPr>
        <p:spPr>
          <a:xfrm>
            <a:off x="571500" y="1970750"/>
            <a:ext cx="11430000" cy="6502649"/>
          </a:xfrm>
          <a:prstGeom prst="rect">
            <a:avLst/>
          </a:prstGeom>
        </p:spPr>
        <p:txBody>
          <a:bodyPr/>
          <a:lstStyle/>
          <a:p>
            <a:pPr marL="295799" indent="-295799" algn="l" defTabSz="395035">
              <a:buSzPct val="100000"/>
              <a:buChar char="•"/>
              <a:defRPr sz="3920"/>
            </a:pPr>
            <a:r>
              <a:t>Active ingredient: Turmeric</a:t>
            </a:r>
          </a:p>
          <a:p>
            <a:pPr lvl="2" marL="828239" indent="-295799" algn="l" defTabSz="395035">
              <a:buSzPct val="100000"/>
              <a:buChar char="•"/>
              <a:defRPr sz="3920"/>
            </a:pPr>
            <a:r>
              <a:t>Curry spice; Chinese medicinal herb</a:t>
            </a:r>
          </a:p>
          <a:p>
            <a:pPr lvl="2" marL="828239" indent="-295799" algn="l" defTabSz="395035">
              <a:buSzPct val="100000"/>
              <a:buChar char="•"/>
              <a:defRPr sz="3920"/>
            </a:pPr>
            <a:r>
              <a:t>Inhibits inflammation, cell growth and cell death in most chronic inflammatory conditions</a:t>
            </a:r>
          </a:p>
          <a:p>
            <a:pPr marL="295799" indent="-295799" algn="l" defTabSz="395035">
              <a:buSzPct val="100000"/>
              <a:buChar char="•"/>
              <a:defRPr sz="3920"/>
            </a:pPr>
            <a:r>
              <a:t>Alleviates oxidative stress</a:t>
            </a:r>
          </a:p>
          <a:p>
            <a:pPr marL="295799" indent="-295799" algn="l" defTabSz="395035">
              <a:buSzPct val="100000"/>
              <a:buChar char="•"/>
              <a:defRPr i="1" sz="3920"/>
            </a:pPr>
            <a:r>
              <a:t>Molecules </a:t>
            </a:r>
            <a:r>
              <a:rPr i="0"/>
              <a:t>2015 concluded Curcumin “therapeutic potential for various chronic inflammatory diseases” </a:t>
            </a:r>
          </a:p>
          <a:p>
            <a:pPr lvl="3" marL="1094459" indent="-295799" algn="l" defTabSz="395035">
              <a:buSzPct val="100000"/>
              <a:buChar char="•"/>
              <a:defRPr sz="3920"/>
            </a:pPr>
            <a:r>
              <a:t>Anti-inflammatory and anti-oxidative properties </a:t>
            </a:r>
          </a:p>
          <a:p>
            <a:pPr lvl="3" marL="1094459" indent="-295799" algn="l" defTabSz="395035">
              <a:buSzPct val="100000"/>
              <a:buChar char="•"/>
              <a:defRPr sz="3920"/>
            </a:pPr>
            <a:r>
              <a:t>Worry is the </a:t>
            </a:r>
            <a:r>
              <a:rPr b="1"/>
              <a:t>bioavailability</a:t>
            </a:r>
            <a:endParaRPr sz="3136"/>
          </a:p>
          <a:p>
            <a:pPr lvl="8" marL="0" indent="0" algn="r" defTabSz="395035">
              <a:spcBef>
                <a:spcPts val="0"/>
              </a:spcBef>
              <a:buSzTx/>
              <a:buNone/>
              <a:defRPr sz="1764"/>
            </a:pPr>
            <a:r>
              <a:t>                             </a:t>
            </a:r>
          </a:p>
        </p:txBody>
      </p:sp>
      <p:sp>
        <p:nvSpPr>
          <p:cNvPr id="318" name="Curcum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Curcumin</a:t>
            </a:r>
          </a:p>
        </p:txBody>
      </p:sp>
      <p:sp>
        <p:nvSpPr>
          <p:cNvPr id="319" name="(He, Y., Yue, Y., Zheng, X., Zhang, K., Chen, S., &amp; Du, Z. (2015). Curcumin, Inflammation, and…"/>
          <p:cNvSpPr txBox="1"/>
          <p:nvPr/>
        </p:nvSpPr>
        <p:spPr>
          <a:xfrm>
            <a:off x="2578151" y="7812999"/>
            <a:ext cx="999485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algn="r" defTabSz="403097">
              <a:defRPr sz="18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(He, Y., Yue, Y., Zheng, X., Zhang, K., Chen, S., &amp; Du, Z. (2015). Curcumin, Inflammation, and    </a:t>
            </a:r>
          </a:p>
          <a:p>
            <a:pPr lvl="8" algn="r" defTabSz="403097">
              <a:defRPr sz="18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   Chronic Diseases: How Are They Linked? </a:t>
            </a:r>
            <a:r>
              <a:rPr i="1"/>
              <a:t>Molecules,</a:t>
            </a:r>
            <a:r>
              <a:t> </a:t>
            </a:r>
            <a:r>
              <a:rPr i="1"/>
              <a:t>20</a:t>
            </a:r>
            <a:r>
              <a:t>(5), 9183-9213. doi:10.3390/molecules20059183)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8" grpId="1"/>
      <p:bldP build="whole" bldLvl="1" animBg="1" rev="0" advAuto="0" spid="317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hings to consider before taking this supplement…"/>
          <p:cNvSpPr txBox="1"/>
          <p:nvPr>
            <p:ph type="body" idx="1"/>
          </p:nvPr>
        </p:nvSpPr>
        <p:spPr>
          <a:xfrm>
            <a:off x="571500" y="1936104"/>
            <a:ext cx="11430000" cy="7496227"/>
          </a:xfrm>
          <a:prstGeom prst="rect">
            <a:avLst/>
          </a:prstGeom>
        </p:spPr>
        <p:txBody>
          <a:bodyPr/>
          <a:lstStyle/>
          <a:p>
            <a:pPr marL="437443" indent="-437443" algn="l">
              <a:buSzPct val="100000"/>
              <a:buChar char="•"/>
              <a:defRPr sz="4400"/>
            </a:pPr>
            <a:r>
              <a:t>Things to consider before taking this supplement</a:t>
            </a:r>
          </a:p>
          <a:p>
            <a:pPr lvl="3" marL="1618544" indent="-437444" algn="l">
              <a:buSzPct val="100000"/>
              <a:buChar char="•"/>
              <a:defRPr sz="4400"/>
            </a:pPr>
            <a:r>
              <a:t>Increases bleeding risk</a:t>
            </a:r>
          </a:p>
          <a:p>
            <a:pPr lvl="3" marL="1618544" indent="-437444" algn="l">
              <a:buSzPct val="100000"/>
              <a:buChar char="•"/>
              <a:defRPr sz="4400"/>
            </a:pPr>
            <a:r>
              <a:t>Need to combine with piperines (black pepper) for better absorption</a:t>
            </a:r>
          </a:p>
          <a:p>
            <a:pPr lvl="3" marL="1618544" indent="-437444" algn="l">
              <a:buSzPct val="100000"/>
              <a:buChar char="•"/>
              <a:defRPr sz="4400"/>
            </a:pPr>
            <a:r>
              <a:t>May increase risk for cardiac disease (inhibits effect on Cox-1 to Cox-2–increases cardiac inflammation) </a:t>
            </a:r>
          </a:p>
          <a:p>
            <a:pPr lvl="3" marL="1618544" indent="-437444" algn="l">
              <a:buSzPct val="100000"/>
              <a:buChar char="•"/>
              <a:defRPr sz="4400"/>
            </a:pPr>
            <a:r>
              <a:t>Make sure your cholesterol is controlled due to this risk</a:t>
            </a:r>
          </a:p>
        </p:txBody>
      </p:sp>
      <p:sp>
        <p:nvSpPr>
          <p:cNvPr id="322" name="Curcum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Curcumin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2" grpId="1"/>
      <p:bldP build="whole" bldLvl="1" animBg="1" rev="0" advAuto="0" spid="321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Vitamin 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Vitamin D</a:t>
            </a:r>
          </a:p>
        </p:txBody>
      </p:sp>
      <p:grpSp>
        <p:nvGrpSpPr>
          <p:cNvPr id="327" name="Image"/>
          <p:cNvGrpSpPr/>
          <p:nvPr/>
        </p:nvGrpSpPr>
        <p:grpSpPr>
          <a:xfrm>
            <a:off x="3810244" y="1892382"/>
            <a:ext cx="5134877" cy="6551090"/>
            <a:chOff x="0" y="0"/>
            <a:chExt cx="5134876" cy="6551089"/>
          </a:xfrm>
        </p:grpSpPr>
        <p:pic>
          <p:nvPicPr>
            <p:cNvPr id="32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5099" y="114299"/>
              <a:ext cx="4804678" cy="6119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5134878" cy="6551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" name="https://followyourgutmdnp.wordpress.com/2018/07/15/vitamin-d-whats-all-the-hype-about/"/>
          <p:cNvSpPr txBox="1"/>
          <p:nvPr/>
        </p:nvSpPr>
        <p:spPr>
          <a:xfrm>
            <a:off x="3382121" y="8432800"/>
            <a:ext cx="5991124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u="sng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https://www.followyourgutmdnp.com/blog/vitamin-d-whats-all-the-hype-about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8" grpId="2"/>
      <p:bldP build="whole" bldLvl="1" animBg="1" rev="0" advAuto="0" spid="32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AANP Conference 2012—“Designer D”…"/>
          <p:cNvSpPr txBox="1"/>
          <p:nvPr>
            <p:ph type="body" idx="1"/>
          </p:nvPr>
        </p:nvSpPr>
        <p:spPr>
          <a:xfrm>
            <a:off x="787400" y="2008335"/>
            <a:ext cx="11430000" cy="6927058"/>
          </a:xfrm>
          <a:prstGeom prst="rect">
            <a:avLst/>
          </a:prstGeom>
        </p:spPr>
        <p:txBody>
          <a:bodyPr/>
          <a:lstStyle/>
          <a:p>
            <a:pPr marL="266841" indent="-266841" algn="l" defTabSz="356361">
              <a:buSzPct val="100000"/>
              <a:buChar char="•"/>
              <a:defRPr sz="2600"/>
            </a:pPr>
          </a:p>
          <a:p>
            <a:pPr marL="266841" indent="-266841" algn="l" defTabSz="356361">
              <a:buSzPct val="100000"/>
              <a:buChar char="•"/>
              <a:defRPr sz="2600"/>
            </a:pPr>
            <a:r>
              <a:t>Important for bone health but also..</a:t>
            </a:r>
          </a:p>
          <a:p>
            <a:pPr lvl="4" marL="1227468" indent="-266840" algn="l" defTabSz="356361">
              <a:buSzPct val="100000"/>
              <a:buChar char="•"/>
              <a:defRPr sz="2600"/>
            </a:pPr>
            <a:r>
              <a:t>Cardiovascular disease (deficiency linked)</a:t>
            </a:r>
          </a:p>
          <a:p>
            <a:pPr lvl="4" marL="1227468" indent="-266840" algn="l" defTabSz="356361">
              <a:buSzPct val="100000"/>
              <a:buChar char="•"/>
              <a:defRPr sz="2600"/>
            </a:pPr>
            <a:r>
              <a:t>Type 2 diabetes</a:t>
            </a:r>
          </a:p>
          <a:p>
            <a:pPr lvl="4" marL="1227468" indent="-266840" algn="l" defTabSz="356361">
              <a:buSzPct val="100000"/>
              <a:buChar char="•"/>
              <a:defRPr sz="2600"/>
            </a:pPr>
            <a:r>
              <a:t>Gestational issues (diabetes, preeclampsia etc)</a:t>
            </a:r>
          </a:p>
          <a:p>
            <a:pPr lvl="4" marL="1227468" indent="-266840" algn="l" defTabSz="356361">
              <a:buSzPct val="100000"/>
              <a:buChar char="•"/>
              <a:defRPr sz="2600"/>
            </a:pPr>
            <a:r>
              <a:t>Multiple autoimmune diseases</a:t>
            </a:r>
          </a:p>
          <a:p>
            <a:pPr lvl="4" marL="1227468" indent="-266840" algn="l" defTabSz="356361">
              <a:buSzPct val="100000"/>
              <a:buChar char="•"/>
              <a:defRPr sz="2600"/>
            </a:pPr>
            <a:r>
              <a:t>Colorectal and Breast Cancer (deficiency linked)</a:t>
            </a:r>
          </a:p>
          <a:p>
            <a:pPr lvl="4" marL="1227468" indent="-266840" algn="l" defTabSz="356361">
              <a:buSzPct val="100000"/>
              <a:buChar char="•"/>
              <a:defRPr sz="2600"/>
            </a:pPr>
            <a:r>
              <a:t>Migraine treatment (still questionable)</a:t>
            </a:r>
          </a:p>
          <a:p>
            <a:pPr lvl="4" marL="1227468" indent="-266840" algn="l" defTabSz="356361">
              <a:buSzPct val="100000"/>
              <a:buChar char="•"/>
              <a:defRPr sz="2600"/>
            </a:pPr>
            <a:r>
              <a:t>Major depressive disorder—meta analysis (top notch study type) showed supplementation had a favorable effect with a moderate effect size (just scratching the surface)</a:t>
            </a:r>
          </a:p>
          <a:p>
            <a:pPr marL="266841" indent="-266841" algn="l" defTabSz="356361">
              <a:buSzPct val="100000"/>
              <a:buChar char="•"/>
              <a:defRPr sz="2600"/>
            </a:pPr>
            <a:r>
              <a:t>Ideal range varies provider to provider—speciality to speciality (I use the range of 50-90 being ideal) </a:t>
            </a:r>
          </a:p>
          <a:p>
            <a:pPr marL="266841" indent="-266841" algn="l" defTabSz="356361">
              <a:buSzPct val="100000"/>
              <a:buChar char="•"/>
              <a:defRPr sz="2600"/>
            </a:pPr>
            <a:r>
              <a:t>Clinical studies showing Vitamin D “benefits” with range &gt; 35</a:t>
            </a:r>
          </a:p>
          <a:p>
            <a:pPr marL="266841" indent="-266841" algn="l" defTabSz="356361">
              <a:buSzPct val="100000"/>
              <a:buChar char="•"/>
              <a:defRPr sz="2600"/>
            </a:pPr>
            <a:r>
              <a:t>Has been studied in so many different disease processes including Myositis disease</a:t>
            </a:r>
          </a:p>
        </p:txBody>
      </p:sp>
      <p:sp>
        <p:nvSpPr>
          <p:cNvPr id="331" name="Vitamin 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Vitamin 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0" grpId="2"/>
      <p:bldP build="whole" bldLvl="1" animBg="1" rev="0" advAuto="0" spid="33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2013 Study published in Annals of Rheumatic Diseases…"/>
          <p:cNvSpPr txBox="1"/>
          <p:nvPr>
            <p:ph type="body" idx="1"/>
          </p:nvPr>
        </p:nvSpPr>
        <p:spPr>
          <a:xfrm>
            <a:off x="1066800" y="1447799"/>
            <a:ext cx="11430000" cy="7680030"/>
          </a:xfrm>
          <a:prstGeom prst="rect">
            <a:avLst/>
          </a:prstGeom>
        </p:spPr>
        <p:txBody>
          <a:bodyPr/>
          <a:lstStyle/>
          <a:p>
            <a:pPr marL="402754" indent="-402754" algn="l" defTabSz="537871">
              <a:buSzPct val="100000"/>
              <a:buChar char="•"/>
              <a:defRPr sz="3663"/>
            </a:pPr>
            <a:r>
              <a:t>2013 Study published in </a:t>
            </a:r>
            <a:r>
              <a:rPr i="1"/>
              <a:t>Annals of Rheumatic Diseases </a:t>
            </a:r>
            <a:endParaRPr i="1"/>
          </a:p>
          <a:p>
            <a:pPr lvl="2" marL="1127713" indent="-402754" algn="l" defTabSz="537871">
              <a:buSzPct val="100000"/>
              <a:buChar char="•"/>
              <a:defRPr i="1" sz="3663"/>
            </a:pPr>
            <a:r>
              <a:t>C</a:t>
            </a:r>
            <a:r>
              <a:rPr i="0"/>
              <a:t>orrelation between </a:t>
            </a:r>
            <a:r>
              <a:rPr b="1" i="0"/>
              <a:t>low serum Vitamin D</a:t>
            </a:r>
            <a:r>
              <a:rPr i="0"/>
              <a:t> levels and patients with </a:t>
            </a:r>
            <a:r>
              <a:rPr b="1" i="0"/>
              <a:t>idiopathic inflammatory myopathies (PM, IBM, &amp; DM)</a:t>
            </a:r>
          </a:p>
          <a:p>
            <a:pPr marL="402754" indent="-402754" algn="l" defTabSz="537871">
              <a:buSzPct val="100000"/>
              <a:buChar char="•"/>
              <a:defRPr sz="3663"/>
            </a:pPr>
            <a:r>
              <a:t>76 PM, 52 DM, 15 IBM and 6 JDM</a:t>
            </a:r>
          </a:p>
          <a:p>
            <a:pPr marL="402754" indent="-402754" algn="l" defTabSz="537871">
              <a:buSzPct val="100000"/>
              <a:buChar char="•"/>
              <a:defRPr sz="3663"/>
            </a:pPr>
            <a:r>
              <a:t>IIM patients avg serum (38) vs patients without IIM (68)</a:t>
            </a:r>
          </a:p>
          <a:p>
            <a:pPr marL="402754" indent="-402754" algn="l" defTabSz="537871">
              <a:buSzPct val="100000"/>
              <a:buChar char="•"/>
              <a:defRPr sz="3663"/>
            </a:pPr>
            <a:r>
              <a:t>No significant difference between myositis subgroups</a:t>
            </a:r>
          </a:p>
          <a:p>
            <a:pPr marL="402754" indent="-402754" algn="l" defTabSz="537871">
              <a:buSzPct val="100000"/>
              <a:buChar char="•"/>
              <a:defRPr sz="3663"/>
            </a:pPr>
            <a:r>
              <a:t>IBM (68%) DM (65%) and IBM (53%) had deficient levels (&lt;50) when compared to non-IIM patients (21%)</a:t>
            </a:r>
          </a:p>
          <a:p>
            <a:pPr marL="402754" indent="-402754" algn="l" defTabSz="537871">
              <a:buSzPct val="100000"/>
              <a:buChar char="•"/>
              <a:defRPr sz="3663"/>
            </a:pPr>
            <a:r>
              <a:t>This questions if low vitamin d levels may be risk factor for adult myositis diseases, as like other autoimmune diseases</a:t>
            </a:r>
          </a:p>
        </p:txBody>
      </p:sp>
      <p:sp>
        <p:nvSpPr>
          <p:cNvPr id="334" name="Vitamin D"/>
          <p:cNvSpPr txBox="1"/>
          <p:nvPr>
            <p:ph type="title"/>
          </p:nvPr>
        </p:nvSpPr>
        <p:spPr>
          <a:xfrm>
            <a:off x="977900" y="330200"/>
            <a:ext cx="11430000" cy="1270000"/>
          </a:xfrm>
          <a:prstGeom prst="rect">
            <a:avLst/>
          </a:prstGeom>
        </p:spPr>
        <p:txBody>
          <a:bodyPr/>
          <a:lstStyle/>
          <a:p>
            <a:pPr/>
            <a:r>
              <a:t>Vitamin 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4" grpId="1"/>
      <p:bldP build="whole" bldLvl="1" animBg="1" rev="0" advAuto="0" spid="333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In regards to the main food sources of vitamin D, the following foods contain the highest levels:…"/>
          <p:cNvSpPr txBox="1"/>
          <p:nvPr>
            <p:ph type="body" idx="1"/>
          </p:nvPr>
        </p:nvSpPr>
        <p:spPr>
          <a:xfrm>
            <a:off x="571500" y="2237177"/>
            <a:ext cx="11430000" cy="7027517"/>
          </a:xfrm>
          <a:prstGeom prst="rect">
            <a:avLst/>
          </a:prstGeom>
        </p:spPr>
        <p:txBody>
          <a:bodyPr/>
          <a:lstStyle/>
          <a:p>
            <a:pPr algn="l" defTabSz="457200">
              <a:defRPr sz="3000"/>
            </a:pPr>
            <a:r>
              <a:t>In regards to the main food sources of vitamin D, the following foods contain the highest levels:</a:t>
            </a:r>
          </a:p>
          <a:p>
            <a:pPr marL="457200" indent="-317500" algn="l" defTabSz="457200">
              <a:buClr>
                <a:srgbClr val="1A1A1A"/>
              </a:buClr>
              <a:buSzPct val="100000"/>
              <a:buFont typeface="Helvetica"/>
              <a:buChar char="•"/>
              <a:defRPr sz="3000"/>
            </a:pPr>
            <a:r>
              <a:t>Fish oil (400–1000 IU/spoon of oil) </a:t>
            </a:r>
          </a:p>
          <a:p>
            <a:pPr marL="457200" indent="-317500" algn="l" defTabSz="457200">
              <a:buClr>
                <a:srgbClr val="1A1A1A"/>
              </a:buClr>
              <a:buSzPct val="100000"/>
              <a:buFont typeface="Helvetica"/>
              <a:buChar char="•"/>
              <a:defRPr sz="3000"/>
            </a:pPr>
            <a:r>
              <a:t>Wild caught salmon (600–1000 IU/100 g) </a:t>
            </a:r>
          </a:p>
          <a:p>
            <a:pPr marL="457200" indent="-317500" algn="l" defTabSz="457200">
              <a:buClr>
                <a:srgbClr val="1A1A1A"/>
              </a:buClr>
              <a:buSzPct val="100000"/>
              <a:buFont typeface="Helvetica"/>
              <a:buChar char="•"/>
              <a:defRPr sz="3000"/>
            </a:pPr>
            <a:r>
              <a:t>Eel (1200 IU/100 g) </a:t>
            </a:r>
          </a:p>
          <a:p>
            <a:pPr marL="457200" indent="-317500" algn="l" defTabSz="457200">
              <a:buClr>
                <a:srgbClr val="1A1A1A"/>
              </a:buClr>
              <a:buSzPct val="100000"/>
              <a:buFont typeface="Helvetica"/>
              <a:buChar char="•"/>
              <a:defRPr sz="3000"/>
            </a:pPr>
            <a:r>
              <a:t>Herring in oil (400–800 IU/100 g) </a:t>
            </a:r>
          </a:p>
          <a:p>
            <a:pPr marL="457200" indent="-317500" algn="l" defTabSz="457200">
              <a:buClr>
                <a:srgbClr val="1A1A1A"/>
              </a:buClr>
              <a:buSzPct val="100000"/>
              <a:buFont typeface="Helvetica"/>
              <a:buChar char="•"/>
              <a:defRPr sz="3000"/>
            </a:pPr>
            <a:r>
              <a:t>Sardines (300 IU/100 g) </a:t>
            </a:r>
          </a:p>
          <a:p>
            <a:pPr marL="457200" indent="-317500" algn="l" defTabSz="457200">
              <a:buClr>
                <a:srgbClr val="1A1A1A"/>
              </a:buClr>
              <a:buSzPct val="100000"/>
              <a:buFont typeface="Helvetica"/>
              <a:buChar char="•"/>
              <a:defRPr sz="3000"/>
            </a:pPr>
            <a:r>
              <a:t>Salmon in a tin can (300–600 IU/100 g) </a:t>
            </a:r>
          </a:p>
          <a:p>
            <a:pPr marL="457200" indent="-317500" algn="l" defTabSz="457200">
              <a:buClr>
                <a:srgbClr val="1A1A1A"/>
              </a:buClr>
              <a:buSzPct val="100000"/>
              <a:buFont typeface="Helvetica"/>
              <a:buChar char="•"/>
              <a:defRPr sz="3000"/>
            </a:pPr>
            <a:r>
              <a:t>Herring in a tin can (250 IU/100 g) </a:t>
            </a:r>
          </a:p>
          <a:p>
            <a:pPr marL="457200" indent="-317500" algn="l" defTabSz="457200">
              <a:buClr>
                <a:srgbClr val="1A1A1A"/>
              </a:buClr>
              <a:buSzPct val="100000"/>
              <a:buFont typeface="Helvetica"/>
              <a:buChar char="•"/>
              <a:defRPr sz="3000"/>
            </a:pPr>
            <a:r>
              <a:t>Tuna in a tin can (230 IU/100 g) </a:t>
            </a:r>
          </a:p>
          <a:p>
            <a:pPr marL="457200" indent="-317500" algn="l" defTabSz="457200">
              <a:buClr>
                <a:srgbClr val="1A1A1A"/>
              </a:buClr>
              <a:buSzPct val="100000"/>
              <a:buFont typeface="Helvetica"/>
              <a:buChar char="•"/>
              <a:defRPr sz="3000"/>
            </a:pPr>
            <a:r>
              <a:t>Shiitake mushrooms (100 IU/100 g) E</a:t>
            </a:r>
          </a:p>
          <a:p>
            <a:pPr marL="457200" indent="-317500" algn="l" defTabSz="457200">
              <a:buClr>
                <a:srgbClr val="1A1A1A"/>
              </a:buClr>
              <a:buSzPct val="100000"/>
              <a:buFont typeface="Helvetica"/>
              <a:buChar char="•"/>
              <a:defRPr sz="3000"/>
            </a:pPr>
            <a:r>
              <a:t>Egg yolk (20–50 IU/1 egg yolk) </a:t>
            </a:r>
          </a:p>
          <a:p>
            <a:pPr marL="457200" indent="-317500" algn="l" defTabSz="457200">
              <a:buClr>
                <a:srgbClr val="1A1A1A"/>
              </a:buClr>
              <a:buSzPct val="100000"/>
              <a:buFont typeface="Helvetica"/>
              <a:buChar char="•"/>
              <a:defRPr sz="3000"/>
            </a:pPr>
            <a:r>
              <a:t>Cow milk (0.4–1.2 IU/100 mL) </a:t>
            </a:r>
          </a:p>
          <a:p>
            <a:pPr marL="457200" indent="-317500" algn="l" defTabSz="457200">
              <a:buClr>
                <a:srgbClr val="1A1A1A"/>
              </a:buClr>
              <a:buSzPct val="100000"/>
              <a:buFont typeface="Helvetica"/>
              <a:buChar char="•"/>
              <a:defRPr sz="3000"/>
            </a:pPr>
            <a:r>
              <a:t>Mothers milk (1.5–8 IU/100 mL) </a:t>
            </a:r>
          </a:p>
          <a:p>
            <a:pPr marL="457200" indent="-317500" algn="l" defTabSz="457200">
              <a:buClr>
                <a:srgbClr val="1A1A1A"/>
              </a:buClr>
              <a:buSzPct val="100000"/>
              <a:buFont typeface="Helvetica"/>
              <a:buChar char="•"/>
              <a:defRPr sz="3000"/>
            </a:pPr>
            <a:r>
              <a:t>Cheese (7–28 IU/100 g) </a:t>
            </a:r>
          </a:p>
        </p:txBody>
      </p:sp>
      <p:sp>
        <p:nvSpPr>
          <p:cNvPr id="337" name="Vitamin 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Vitamin 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7" grpId="1"/>
      <p:bldP build="whole" bldLvl="1" animBg="1" rev="0" advAuto="0" spid="33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What is an Anti-Inflammatory Diet…"/>
          <p:cNvSpPr txBox="1"/>
          <p:nvPr>
            <p:ph type="body" idx="1"/>
          </p:nvPr>
        </p:nvSpPr>
        <p:spPr>
          <a:xfrm>
            <a:off x="571500" y="2298700"/>
            <a:ext cx="11430000" cy="6182322"/>
          </a:xfrm>
          <a:prstGeom prst="rect">
            <a:avLst/>
          </a:prstGeom>
        </p:spPr>
        <p:txBody>
          <a:bodyPr/>
          <a:lstStyle/>
          <a:p>
            <a:pPr marL="437443" indent="-437443" algn="l">
              <a:buSzPct val="100000"/>
              <a:buChar char="•"/>
              <a:defRPr sz="5300"/>
            </a:pPr>
            <a:r>
              <a:t>What is an Anti-Inflammatory Diet</a:t>
            </a:r>
          </a:p>
          <a:p>
            <a:pPr marL="437443" indent="-437443" algn="l">
              <a:buSzPct val="100000"/>
              <a:buChar char="•"/>
              <a:defRPr sz="5300"/>
            </a:pPr>
            <a:r>
              <a:t>Review of Macronutrients</a:t>
            </a:r>
          </a:p>
          <a:p>
            <a:pPr marL="437443" indent="-437443" algn="l">
              <a:buSzPct val="100000"/>
              <a:buChar char="•"/>
              <a:defRPr sz="5300"/>
            </a:pPr>
            <a:r>
              <a:t>Specific sources/triggers that induce inflammation</a:t>
            </a:r>
          </a:p>
          <a:p>
            <a:pPr marL="437443" indent="-437443" algn="l">
              <a:buSzPct val="100000"/>
              <a:buChar char="•"/>
              <a:defRPr sz="5300"/>
            </a:pPr>
            <a:r>
              <a:t>Anti-inflammatory Supplements</a:t>
            </a:r>
          </a:p>
          <a:p>
            <a:pPr marL="437443" indent="-437443" algn="l">
              <a:buSzPct val="100000"/>
              <a:buChar char="•"/>
              <a:defRPr sz="5300"/>
            </a:pPr>
            <a:r>
              <a:t>Auto-immunity and Gut Health</a:t>
            </a:r>
          </a:p>
          <a:p>
            <a:pPr marL="437443" indent="-437443" algn="l">
              <a:buSzPct val="100000"/>
              <a:buChar char="•"/>
              <a:defRPr sz="5300"/>
            </a:pPr>
            <a:r>
              <a:t>Auto-immunity and Ketogenic Diet</a:t>
            </a:r>
          </a:p>
        </p:txBody>
      </p:sp>
      <p:sp>
        <p:nvSpPr>
          <p:cNvPr id="158" name="Presentation Over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Overview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upplementation needs to be discussed with your GP or Specialist(s)…"/>
          <p:cNvSpPr txBox="1"/>
          <p:nvPr>
            <p:ph type="body" idx="1"/>
          </p:nvPr>
        </p:nvSpPr>
        <p:spPr>
          <a:xfrm>
            <a:off x="571500" y="1930399"/>
            <a:ext cx="11430000" cy="6933904"/>
          </a:xfrm>
          <a:prstGeom prst="rect">
            <a:avLst/>
          </a:prstGeom>
        </p:spPr>
        <p:txBody>
          <a:bodyPr/>
          <a:lstStyle/>
          <a:p>
            <a:pPr marL="354329" indent="-354329" algn="l" defTabSz="473201">
              <a:buSzPct val="100000"/>
              <a:buChar char="•"/>
              <a:defRPr sz="4600"/>
            </a:pPr>
            <a:r>
              <a:t>What to discuss with your GP or Specialist</a:t>
            </a:r>
          </a:p>
          <a:p>
            <a:pPr lvl="3" marL="354329" indent="-354329" algn="l" defTabSz="473201">
              <a:buSzPct val="100000"/>
              <a:buChar char="•"/>
              <a:defRPr sz="4600"/>
            </a:pPr>
          </a:p>
          <a:p>
            <a:pPr lvl="4" marL="1629917" indent="-354329" algn="l" defTabSz="473201">
              <a:buSzPct val="100000"/>
              <a:buChar char="•"/>
              <a:defRPr sz="4600"/>
            </a:pPr>
            <a:r>
              <a:t>Side effects/Adverse reactions</a:t>
            </a:r>
          </a:p>
          <a:p>
            <a:pPr lvl="4" marL="1629917" indent="-354329" algn="l" defTabSz="473201">
              <a:buSzPct val="100000"/>
              <a:buChar char="•"/>
              <a:defRPr sz="4600"/>
            </a:pPr>
            <a:r>
              <a:t>Contraindications</a:t>
            </a:r>
          </a:p>
          <a:p>
            <a:pPr lvl="4" marL="1629917" indent="-354329" algn="l" defTabSz="473201">
              <a:buSzPct val="100000"/>
              <a:buChar char="•"/>
              <a:defRPr sz="4600"/>
            </a:pPr>
            <a:r>
              <a:t>Goal for supplementation</a:t>
            </a:r>
          </a:p>
          <a:p>
            <a:pPr lvl="4" marL="1629917" indent="-354329" algn="l" defTabSz="473201">
              <a:buSzPct val="100000"/>
              <a:buChar char="•"/>
              <a:defRPr sz="4600"/>
            </a:pPr>
            <a:r>
              <a:t>Monitoring </a:t>
            </a:r>
          </a:p>
        </p:txBody>
      </p:sp>
      <p:sp>
        <p:nvSpPr>
          <p:cNvPr id="340" name="Vitamin 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Vitamin 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0" grpId="1"/>
      <p:bldP build="whole" bldLvl="1" animBg="1" rev="0" advAuto="0" spid="339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Anti-inflammatory: Omega-3 EPA and DHA…"/>
          <p:cNvSpPr txBox="1"/>
          <p:nvPr>
            <p:ph type="body" idx="1"/>
          </p:nvPr>
        </p:nvSpPr>
        <p:spPr>
          <a:xfrm>
            <a:off x="571500" y="2298700"/>
            <a:ext cx="11430000" cy="6919205"/>
          </a:xfrm>
          <a:prstGeom prst="rect">
            <a:avLst/>
          </a:prstGeom>
        </p:spPr>
        <p:txBody>
          <a:bodyPr/>
          <a:lstStyle/>
          <a:p>
            <a:pPr marL="328083" indent="-328083" algn="l" defTabSz="438150">
              <a:buSzPct val="100000"/>
              <a:buChar char="•"/>
              <a:defRPr b="1" sz="3300"/>
            </a:pPr>
            <a:r>
              <a:rPr b="0"/>
              <a:t>Omega-3 EPA and DHA</a:t>
            </a:r>
          </a:p>
          <a:p>
            <a:pPr marL="328083" indent="-328083" algn="l" defTabSz="438150">
              <a:buSzPct val="100000"/>
              <a:buChar char="•"/>
              <a:defRPr sz="3300"/>
            </a:pPr>
            <a:r>
              <a:t>Reduces inflammation</a:t>
            </a:r>
          </a:p>
          <a:p>
            <a:pPr marL="328083" indent="-328083" algn="l" defTabSz="438150">
              <a:buSzPct val="100000"/>
              <a:buChar char="•"/>
              <a:defRPr b="1" sz="3300"/>
            </a:pPr>
            <a:r>
              <a:t>HOLD</a:t>
            </a:r>
            <a:r>
              <a:rPr b="0"/>
              <a:t>  prior to surgery per recommendation of physician/medical practitioner due to blood thinning side effect</a:t>
            </a:r>
          </a:p>
          <a:p>
            <a:pPr marL="328083" indent="-328083" algn="l" defTabSz="438150">
              <a:buSzPct val="100000"/>
              <a:buChar char="•"/>
              <a:defRPr sz="3300"/>
            </a:pPr>
            <a:r>
              <a:t>Usually eating </a:t>
            </a:r>
            <a:r>
              <a:rPr i="1"/>
              <a:t>wild-caught </a:t>
            </a:r>
            <a:r>
              <a:t>oily fish 2-3 times a week is enough (salmon, albacore tuna, mackerel, herring, sardines) Most high in mercury! </a:t>
            </a:r>
          </a:p>
          <a:p>
            <a:pPr marL="328083" indent="-328083" algn="l" defTabSz="438150">
              <a:buSzPct val="100000"/>
              <a:buChar char="•"/>
              <a:defRPr sz="3300"/>
            </a:pPr>
            <a:r>
              <a:t>No concrete data in regards to treating myositis symptoms/disease</a:t>
            </a:r>
          </a:p>
          <a:p>
            <a:pPr marL="328083" indent="-328083" algn="l" defTabSz="438150">
              <a:buSzPct val="100000"/>
              <a:buChar char="•"/>
              <a:defRPr sz="3300"/>
            </a:pPr>
            <a:r>
              <a:t>Not recommended for cardiovascular protection</a:t>
            </a:r>
          </a:p>
          <a:p>
            <a:pPr lvl="3" marL="1213907" indent="-328082" algn="l" defTabSz="438150">
              <a:buSzPct val="100000"/>
              <a:buChar char="•"/>
              <a:defRPr sz="3300"/>
            </a:pPr>
            <a:r>
              <a:t>No evidence</a:t>
            </a:r>
          </a:p>
          <a:p>
            <a:pPr lvl="3" marL="1213907" indent="-328082" algn="l" defTabSz="438150">
              <a:buSzPct val="100000"/>
              <a:buChar char="•"/>
              <a:defRPr sz="3300"/>
            </a:pPr>
            <a:r>
              <a:t>Can lower triglycerides but “makes labs look good”</a:t>
            </a:r>
          </a:p>
        </p:txBody>
      </p:sp>
      <p:sp>
        <p:nvSpPr>
          <p:cNvPr id="343" name="Fish Oi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Fish Oil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" grpId="1"/>
      <p:bldP build="whole" bldLvl="1" animBg="1" rev="0" advAuto="0" spid="342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upplement needs to be mentioned as it is important while taking Methotrexate…"/>
          <p:cNvSpPr txBox="1"/>
          <p:nvPr>
            <p:ph type="body" idx="1"/>
          </p:nvPr>
        </p:nvSpPr>
        <p:spPr>
          <a:xfrm>
            <a:off x="571500" y="2010617"/>
            <a:ext cx="11430000" cy="7180166"/>
          </a:xfrm>
          <a:prstGeom prst="rect">
            <a:avLst/>
          </a:prstGeom>
        </p:spPr>
        <p:txBody>
          <a:bodyPr/>
          <a:lstStyle/>
          <a:p>
            <a:pPr marL="384950" indent="-384950" algn="l" defTabSz="514094">
              <a:buSzPct val="100000"/>
              <a:buChar char="•"/>
              <a:defRPr sz="4200"/>
            </a:pPr>
            <a:r>
              <a:t>Supplement needs to be mentioned as it is important while taking </a:t>
            </a:r>
            <a:r>
              <a:rPr b="1"/>
              <a:t>Methotrexate</a:t>
            </a:r>
          </a:p>
          <a:p>
            <a:pPr lvl="4" marL="1770775" indent="-384951" algn="l" defTabSz="514094">
              <a:buSzPct val="100000"/>
              <a:buChar char="•"/>
              <a:defRPr sz="4200"/>
            </a:pPr>
            <a:r>
              <a:t>Avoid hair loss, GI symptoms, low WBCs, lung/liver toxicity </a:t>
            </a:r>
          </a:p>
          <a:p>
            <a:pPr lvl="4" marL="1770775" indent="-384951" algn="l" defTabSz="514094">
              <a:buSzPct val="100000"/>
              <a:buChar char="•"/>
              <a:defRPr sz="4200"/>
            </a:pPr>
            <a:r>
              <a:t>Usually rec 1mg daily but again, per recommendation of your specialist</a:t>
            </a:r>
          </a:p>
          <a:p>
            <a:pPr lvl="4" marL="1770775" indent="-384951" algn="l" defTabSz="514094">
              <a:buSzPct val="100000"/>
              <a:buChar char="•"/>
              <a:defRPr sz="4200"/>
            </a:pPr>
            <a:r>
              <a:t>Take in conjunction with B12 </a:t>
            </a:r>
          </a:p>
          <a:p>
            <a:pPr lvl="7" marL="2810143" indent="-384950" defTabSz="514094">
              <a:spcBef>
                <a:spcPts val="0"/>
              </a:spcBef>
              <a:buSzPct val="100000"/>
              <a:buChar char="•"/>
              <a:defRPr sz="4200"/>
            </a:pPr>
            <a:r>
              <a:t>Sublingual liquid or IM formation only</a:t>
            </a:r>
          </a:p>
          <a:p>
            <a:pPr lvl="7" marL="2810143" indent="-384950" defTabSz="514094">
              <a:spcBef>
                <a:spcPts val="0"/>
              </a:spcBef>
              <a:buSzPct val="100000"/>
              <a:buChar char="•"/>
              <a:defRPr sz="4200"/>
            </a:pPr>
            <a:r>
              <a:t>Good food sources: red meats, dark green leafy veggies, eggs</a:t>
            </a:r>
          </a:p>
        </p:txBody>
      </p:sp>
      <p:sp>
        <p:nvSpPr>
          <p:cNvPr id="346" name="Folic Ac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Folic Acid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6" grpId="1"/>
      <p:bldP build="whole" bldLvl="1" animBg="1" rev="0" advAuto="0" spid="345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Known to help prevent muscle wasting and preserve muscle…"/>
          <p:cNvSpPr txBox="1"/>
          <p:nvPr>
            <p:ph type="body" idx="1"/>
          </p:nvPr>
        </p:nvSpPr>
        <p:spPr>
          <a:xfrm>
            <a:off x="571500" y="2209800"/>
            <a:ext cx="11430000" cy="5885458"/>
          </a:xfrm>
          <a:prstGeom prst="rect">
            <a:avLst/>
          </a:prstGeom>
        </p:spPr>
        <p:txBody>
          <a:bodyPr/>
          <a:lstStyle/>
          <a:p>
            <a:pPr marL="437443" indent="-437443" algn="l">
              <a:buSzPct val="100000"/>
              <a:buChar char="•"/>
              <a:defRPr sz="5300"/>
            </a:pPr>
            <a:r>
              <a:t>Glutamine </a:t>
            </a:r>
          </a:p>
          <a:p>
            <a:pPr marL="437443" indent="-437443" algn="l">
              <a:buSzPct val="100000"/>
              <a:buChar char="•"/>
              <a:defRPr sz="5300"/>
            </a:pPr>
            <a:r>
              <a:t>Whey protein</a:t>
            </a:r>
          </a:p>
          <a:p>
            <a:pPr marL="437443" indent="-437443" algn="l">
              <a:buSzPct val="100000"/>
              <a:buChar char="•"/>
              <a:defRPr sz="5300"/>
            </a:pPr>
            <a:r>
              <a:t>Vitamin C</a:t>
            </a:r>
          </a:p>
          <a:p>
            <a:pPr marL="437443" indent="-437443" algn="l">
              <a:buSzPct val="100000"/>
              <a:buChar char="•"/>
              <a:defRPr sz="5300"/>
            </a:pPr>
            <a:r>
              <a:t>Vitamin E</a:t>
            </a:r>
          </a:p>
          <a:p>
            <a:pPr marL="437443" indent="-437443" algn="l">
              <a:buSzPct val="100000"/>
              <a:buChar char="•"/>
              <a:defRPr sz="5300"/>
            </a:pPr>
            <a:r>
              <a:t>L-carnitine</a:t>
            </a:r>
          </a:p>
        </p:txBody>
      </p:sp>
      <p:sp>
        <p:nvSpPr>
          <p:cNvPr id="349" name="Glutam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Supplements to be leary of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9" grpId="1"/>
      <p:bldP build="whole" bldLvl="1" animBg="1" rev="0" advAuto="0" spid="348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ranslates to “For Life” (Greek decent)…"/>
          <p:cNvSpPr txBox="1"/>
          <p:nvPr>
            <p:ph type="body" idx="1"/>
          </p:nvPr>
        </p:nvSpPr>
        <p:spPr>
          <a:xfrm>
            <a:off x="571500" y="2298700"/>
            <a:ext cx="11430000" cy="6761561"/>
          </a:xfrm>
          <a:prstGeom prst="rect">
            <a:avLst/>
          </a:prstGeom>
        </p:spPr>
        <p:txBody>
          <a:bodyPr/>
          <a:lstStyle/>
          <a:p>
            <a:pPr marL="256954" indent="-256954" algn="l" defTabSz="343159">
              <a:buSzPct val="100000"/>
              <a:buChar char="•"/>
              <a:defRPr sz="3382"/>
            </a:pPr>
          </a:p>
          <a:p>
            <a:pPr marL="256954" indent="-256954" algn="l" defTabSz="343159">
              <a:buSzPct val="100000"/>
              <a:buChar char="•"/>
              <a:defRPr sz="3382"/>
            </a:pPr>
            <a:r>
              <a:t>Definition “live microorganisms which when administered in adequate amounts confer a health benefit to the host” (WHO)</a:t>
            </a:r>
          </a:p>
          <a:p>
            <a:pPr marL="256954" indent="-256954" algn="l" defTabSz="343159">
              <a:buSzPct val="100000"/>
              <a:buChar char="•"/>
              <a:defRPr sz="3382"/>
            </a:pPr>
            <a:r>
              <a:t>Contribute to treating autoimmune diseases but not forefront</a:t>
            </a:r>
          </a:p>
          <a:p>
            <a:pPr marL="256954" indent="-256954" algn="l" defTabSz="343159">
              <a:buSzPct val="100000"/>
              <a:buChar char="•"/>
              <a:defRPr sz="3382"/>
            </a:pPr>
            <a:r>
              <a:t>Prebiotic versus Probiotic foods</a:t>
            </a:r>
          </a:p>
          <a:p>
            <a:pPr marL="389325" indent="-389325" algn="l" defTabSz="519937">
              <a:buSzPct val="100000"/>
              <a:buChar char="•"/>
              <a:defRPr sz="3382"/>
            </a:pPr>
            <a:r>
              <a:t>If probiotics are “live cultures” they do need to be refrigerated </a:t>
            </a:r>
          </a:p>
          <a:p>
            <a:pPr marL="389325" indent="-389325" algn="l" defTabSz="519937">
              <a:buSzPct val="100000"/>
              <a:buChar char="•"/>
              <a:defRPr sz="3382"/>
            </a:pPr>
            <a:r>
              <a:t>What to look for in a “good”probiotic</a:t>
            </a:r>
          </a:p>
          <a:p>
            <a:pPr lvl="3" marL="1440504" indent="-389325" algn="l" defTabSz="519937">
              <a:buSzPct val="100000"/>
              <a:buChar char="•"/>
              <a:defRPr sz="3382"/>
            </a:pPr>
            <a:r>
              <a:t>High CFUs (colony forming units) Amount</a:t>
            </a:r>
          </a:p>
          <a:p>
            <a:pPr lvl="3" marL="1440504" indent="-389325" algn="l" defTabSz="519937">
              <a:buSzPct val="100000"/>
              <a:buChar char="•"/>
              <a:defRPr sz="3382"/>
            </a:pPr>
            <a:r>
              <a:t>Strains (should be diversified)</a:t>
            </a:r>
          </a:p>
          <a:p>
            <a:pPr lvl="3" marL="1440504" indent="-389325" algn="l" defTabSz="519937">
              <a:buSzPct val="100000"/>
              <a:buChar char="•"/>
              <a:defRPr sz="3382"/>
            </a:pPr>
            <a:r>
              <a:t>Stability (refrigerated vs dry storage)</a:t>
            </a:r>
          </a:p>
        </p:txBody>
      </p:sp>
      <p:sp>
        <p:nvSpPr>
          <p:cNvPr id="352" name="Probiot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Probiotics</a:t>
            </a:r>
          </a:p>
        </p:txBody>
      </p:sp>
      <p:grpSp>
        <p:nvGrpSpPr>
          <p:cNvPr id="355" name="Image"/>
          <p:cNvGrpSpPr/>
          <p:nvPr/>
        </p:nvGrpSpPr>
        <p:grpSpPr>
          <a:xfrm>
            <a:off x="9126091" y="344636"/>
            <a:ext cx="2344888" cy="2446488"/>
            <a:chOff x="0" y="0"/>
            <a:chExt cx="2344887" cy="2446487"/>
          </a:xfrm>
        </p:grpSpPr>
        <p:pic>
          <p:nvPicPr>
            <p:cNvPr id="35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5100" y="114300"/>
              <a:ext cx="2014688" cy="2014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344888" cy="24464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8" name="Image"/>
          <p:cNvGrpSpPr/>
          <p:nvPr/>
        </p:nvGrpSpPr>
        <p:grpSpPr>
          <a:xfrm>
            <a:off x="1004340" y="340717"/>
            <a:ext cx="2010970" cy="2112567"/>
            <a:chOff x="0" y="0"/>
            <a:chExt cx="2010968" cy="2112566"/>
          </a:xfrm>
        </p:grpSpPr>
        <p:pic>
          <p:nvPicPr>
            <p:cNvPr id="35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5100" y="114300"/>
              <a:ext cx="1680768" cy="16807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2010970" cy="2112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2" grpId="1"/>
      <p:bldP build="whole" bldLvl="1" animBg="1" rev="0" advAuto="0" spid="351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Image"/>
          <p:cNvGrpSpPr/>
          <p:nvPr/>
        </p:nvGrpSpPr>
        <p:grpSpPr>
          <a:xfrm>
            <a:off x="3691201" y="3003694"/>
            <a:ext cx="5816701" cy="3746212"/>
            <a:chOff x="0" y="0"/>
            <a:chExt cx="5816700" cy="3746211"/>
          </a:xfrm>
        </p:grpSpPr>
        <p:pic>
          <p:nvPicPr>
            <p:cNvPr id="36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26911" y="226323"/>
              <a:ext cx="5162878" cy="2891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5816702" cy="3746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3" name="80% of immunity is produced in the GUT"/>
          <p:cNvSpPr txBox="1"/>
          <p:nvPr/>
        </p:nvSpPr>
        <p:spPr>
          <a:xfrm>
            <a:off x="1975048" y="1200149"/>
            <a:ext cx="905470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80% of immunity is produced in the GUT</a:t>
            </a:r>
          </a:p>
        </p:txBody>
      </p:sp>
      <p:sp>
        <p:nvSpPr>
          <p:cNvPr id="364" name="90% serotonin produced in the GUT"/>
          <p:cNvSpPr txBox="1"/>
          <p:nvPr/>
        </p:nvSpPr>
        <p:spPr>
          <a:xfrm>
            <a:off x="2558157" y="2101922"/>
            <a:ext cx="788848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90% serotonin produced in the GUT</a:t>
            </a:r>
          </a:p>
        </p:txBody>
      </p:sp>
      <p:sp>
        <p:nvSpPr>
          <p:cNvPr id="365" name="Gut-Brain Axis"/>
          <p:cNvSpPr txBox="1"/>
          <p:nvPr/>
        </p:nvSpPr>
        <p:spPr>
          <a:xfrm>
            <a:off x="4942313" y="6559549"/>
            <a:ext cx="331447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Gut-Brain Axis</a:t>
            </a:r>
          </a:p>
        </p:txBody>
      </p:sp>
      <p:sp>
        <p:nvSpPr>
          <p:cNvPr id="366" name="Relationship between gut health and autoimmune diseases"/>
          <p:cNvSpPr txBox="1"/>
          <p:nvPr/>
        </p:nvSpPr>
        <p:spPr>
          <a:xfrm>
            <a:off x="637195" y="7391399"/>
            <a:ext cx="1173041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300"/>
            </a:lvl1pPr>
          </a:lstStyle>
          <a:p>
            <a:pPr/>
            <a:r>
              <a:t>Relationship between gut health and autoimmune diseases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member…..Dr Fasano’s discovery fo Zonulin…"/>
          <p:cNvSpPr txBox="1"/>
          <p:nvPr>
            <p:ph type="body" idx="1"/>
          </p:nvPr>
        </p:nvSpPr>
        <p:spPr>
          <a:xfrm>
            <a:off x="406400" y="1750885"/>
            <a:ext cx="11430000" cy="6964576"/>
          </a:xfrm>
          <a:prstGeom prst="rect">
            <a:avLst/>
          </a:prstGeom>
        </p:spPr>
        <p:txBody>
          <a:bodyPr/>
          <a:lstStyle/>
          <a:p>
            <a:pPr marL="271390" indent="-271390" algn="l" defTabSz="362437">
              <a:buSzPct val="100000"/>
              <a:buChar char="•"/>
              <a:defRPr sz="2444"/>
            </a:pPr>
          </a:p>
          <a:p>
            <a:pPr marL="271390" indent="-271390" algn="l" defTabSz="362437">
              <a:buSzPct val="100000"/>
              <a:buChar char="•"/>
              <a:defRPr sz="2820"/>
            </a:pPr>
            <a:r>
              <a:t>“Leaky Gut and Autoimmune diseases” </a:t>
            </a:r>
          </a:p>
          <a:p>
            <a:pPr lvl="2" marL="759893" indent="-271390" algn="l" defTabSz="362437">
              <a:buSzPct val="100000"/>
              <a:buChar char="•"/>
              <a:defRPr sz="2820"/>
            </a:pPr>
            <a:r>
              <a:t>Classic paradigm of autoimmune activation</a:t>
            </a:r>
          </a:p>
          <a:p>
            <a:pPr lvl="4" marL="1248396" indent="-271390" algn="l" defTabSz="362437">
              <a:buSzPct val="100000"/>
              <a:buChar char="•"/>
              <a:defRPr sz="2820"/>
            </a:pPr>
            <a:r>
              <a:t>Specific genetic makeup</a:t>
            </a:r>
          </a:p>
          <a:p>
            <a:pPr lvl="4" marL="1248396" indent="-271390" algn="l" defTabSz="362437">
              <a:buSzPct val="100000"/>
              <a:buChar char="•"/>
              <a:defRPr sz="2820"/>
            </a:pPr>
            <a:r>
              <a:t>Exposure to environmental triggers</a:t>
            </a:r>
          </a:p>
          <a:p>
            <a:pPr lvl="4" marL="1248396" indent="-271390" algn="l" defTabSz="362437">
              <a:buSzPct val="100000"/>
              <a:buChar char="•"/>
              <a:defRPr sz="2820"/>
            </a:pPr>
            <a:r>
              <a:t>Adding Intestinal Barrier Functional “Leaky Gut Syndrome”</a:t>
            </a:r>
          </a:p>
          <a:p>
            <a:pPr lvl="2" marL="759893" indent="-271390" algn="l" defTabSz="362437">
              <a:buSzPct val="100000"/>
              <a:buChar char="•"/>
              <a:defRPr b="1" sz="2820">
                <a:solidFill>
                  <a:srgbClr val="191E6D"/>
                </a:solidFill>
              </a:defRPr>
            </a:pPr>
            <a:r>
              <a:t>Gluten was removed—serum zonulin levels returned to normal—intestines went back to baseline barrier—autoantibody titers normalized, autoimmune process shut off and intestinal damage healed completely</a:t>
            </a:r>
          </a:p>
          <a:p>
            <a:pPr lvl="2" marL="759893" indent="-271390" algn="l" defTabSz="362437">
              <a:buSzPct val="100000"/>
              <a:buChar char="•"/>
              <a:defRPr sz="2820"/>
            </a:pPr>
            <a:r>
              <a:t>Study mentioned </a:t>
            </a:r>
            <a:r>
              <a:rPr b="1"/>
              <a:t>T1DM, Crohn’s, Asthma, IBD, heavily on Celiac disease and being associated with these diseases</a:t>
            </a:r>
            <a:endParaRPr b="1"/>
          </a:p>
          <a:p>
            <a:pPr lvl="2" marL="759893" indent="-271390" algn="l" defTabSz="362437">
              <a:buSzPct val="100000"/>
              <a:buChar char="•"/>
              <a:defRPr sz="2820"/>
            </a:pPr>
            <a:r>
              <a:t>Celiac disease has a VERY HEAVY presence with Myositis diseases as well</a:t>
            </a:r>
          </a:p>
          <a:p>
            <a:pPr lvl="2" marL="759893" indent="-271390" algn="l" defTabSz="362437">
              <a:buSzPct val="100000"/>
              <a:buChar char="•"/>
              <a:defRPr sz="2820"/>
            </a:pPr>
            <a:r>
              <a:t>This study questions autoimmunity, CD, and other autoimmune diseases association with one another</a:t>
            </a:r>
          </a:p>
        </p:txBody>
      </p:sp>
      <p:sp>
        <p:nvSpPr>
          <p:cNvPr id="369" name="Auto-immune diseases and Gut health"/>
          <p:cNvSpPr txBox="1"/>
          <p:nvPr>
            <p:ph type="title"/>
          </p:nvPr>
        </p:nvSpPr>
        <p:spPr>
          <a:xfrm>
            <a:off x="787400" y="331745"/>
            <a:ext cx="11430000" cy="1270003"/>
          </a:xfrm>
          <a:prstGeom prst="rect">
            <a:avLst/>
          </a:prstGeom>
        </p:spPr>
        <p:txBody>
          <a:bodyPr/>
          <a:lstStyle>
            <a:lvl1pPr defTabSz="432308">
              <a:defRPr sz="5700">
                <a:effectLst>
                  <a:outerShdw sx="100000" sy="100000" kx="0" ky="0" algn="b" rotWithShape="0" blurRad="50800" dist="9398" dir="540000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/>
            <a:r>
              <a:t>Auto-immune diseases and Gut health</a:t>
            </a:r>
          </a:p>
        </p:txBody>
      </p:sp>
      <p:sp>
        <p:nvSpPr>
          <p:cNvPr id="370" name="(Fasano, A. Clinic Rev Allerg Immunol (2012) 42: 71. https://doi.org/10.1007/s12016-011-8291-x)"/>
          <p:cNvSpPr txBox="1"/>
          <p:nvPr/>
        </p:nvSpPr>
        <p:spPr>
          <a:xfrm>
            <a:off x="914400" y="9093200"/>
            <a:ext cx="7126733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400">
                <a:solidFill>
                  <a:srgbClr val="333333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(Fasano, A. Clinic Rev Allerg Immunol (2012) 42: 71.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https://doi.org/10.1007/s12016-011-8291-x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9" grpId="1"/>
      <p:bldP build="whole" bldLvl="1" animBg="1" rev="0" advAuto="0" spid="368" grpId="2"/>
      <p:bldP build="whole" bldLvl="1" animBg="1" rev="0" advAuto="0" spid="370" grpId="3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High in fat, low carbohydrates. 4:1 ratio fat to combo of protein and carbs.…"/>
          <p:cNvSpPr txBox="1"/>
          <p:nvPr>
            <p:ph type="body" idx="1"/>
          </p:nvPr>
        </p:nvSpPr>
        <p:spPr>
          <a:xfrm>
            <a:off x="787400" y="1953424"/>
            <a:ext cx="11430000" cy="5846752"/>
          </a:xfrm>
          <a:prstGeom prst="rect">
            <a:avLst/>
          </a:prstGeom>
        </p:spPr>
        <p:txBody>
          <a:bodyPr/>
          <a:lstStyle/>
          <a:p>
            <a:pPr marL="323708" indent="-323708" algn="l" defTabSz="432308">
              <a:buSzPct val="100000"/>
              <a:buChar char="•"/>
              <a:defRPr sz="2900"/>
            </a:pPr>
          </a:p>
          <a:p>
            <a:pPr marL="323708" indent="-323708" algn="l" defTabSz="432308">
              <a:buSzPct val="100000"/>
              <a:buChar char="•"/>
              <a:defRPr sz="2900"/>
            </a:pPr>
            <a:r>
              <a:t>Main source of energy is fat vs carbs. </a:t>
            </a:r>
          </a:p>
          <a:p>
            <a:pPr marL="323708" indent="-323708" algn="l" defTabSz="432308">
              <a:buSzPct val="100000"/>
              <a:buChar char="•"/>
              <a:defRPr sz="2900"/>
            </a:pPr>
            <a:r>
              <a:t>Many studies have been performed or are being performed in benefit of ketogenic diet in autoimmune diseases</a:t>
            </a:r>
          </a:p>
          <a:p>
            <a:pPr marL="323708" indent="-323708" algn="l" defTabSz="432308">
              <a:buSzPct val="100000"/>
              <a:buChar char="•"/>
              <a:defRPr sz="2900"/>
            </a:pPr>
            <a:r>
              <a:t>Has been proven to improve epileptic activity in children (used for almost a century!) </a:t>
            </a:r>
          </a:p>
          <a:p>
            <a:pPr marL="323708" indent="-323708" algn="l" defTabSz="432308">
              <a:buSzPct val="100000"/>
              <a:buChar char="•"/>
              <a:defRPr sz="2900"/>
            </a:pPr>
            <a:r>
              <a:t>Improved cognition and memory in mice with autoimmune encephalomyelitis </a:t>
            </a:r>
            <a:r>
              <a:rPr sz="1200"/>
              <a:t>(</a:t>
            </a:r>
            <a:r>
              <a: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https://www.ncbi.nlm.nih.gov/pubmed/22567104</a:t>
            </a:r>
            <a:r>
              <a:rPr sz="1200"/>
              <a:t>)</a:t>
            </a:r>
            <a:endParaRPr sz="1200"/>
          </a:p>
          <a:p>
            <a:pPr marL="323708" indent="-323708" algn="l" defTabSz="432308">
              <a:buSzPct val="100000"/>
              <a:buChar char="•"/>
              <a:defRPr sz="2900"/>
            </a:pPr>
            <a:r>
              <a:t>Potential therapy to use in patients with Parkinson’s and Alzheimer’s</a:t>
            </a:r>
          </a:p>
          <a:p>
            <a:pPr marL="323708" indent="-323708" algn="l" defTabSz="432308">
              <a:buSzPct val="100000"/>
              <a:buChar char="•"/>
              <a:defRPr sz="2900"/>
            </a:pPr>
            <a:r>
              <a:t>Ketogenic diet and improving strength with Alzheimers</a:t>
            </a:r>
          </a:p>
          <a:p>
            <a:pPr marL="323708" indent="-323708" algn="l" defTabSz="432308">
              <a:buSzPct val="100000"/>
              <a:buChar char="•"/>
              <a:defRPr sz="2900"/>
            </a:pPr>
            <a:r>
              <a:t>Can improve secondary diagnoses </a:t>
            </a:r>
          </a:p>
          <a:p>
            <a:pPr marL="323708" indent="-323708" algn="l" defTabSz="432308">
              <a:buSzPct val="100000"/>
              <a:buChar char="•"/>
              <a:defRPr sz="2900"/>
            </a:pPr>
            <a:r>
              <a:t>Always discuss with healthcare provider</a:t>
            </a:r>
          </a:p>
        </p:txBody>
      </p:sp>
      <p:sp>
        <p:nvSpPr>
          <p:cNvPr id="373" name="Autoimmune diseases and Ketogenic Di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7256">
              <a:defRPr sz="5300">
                <a:effectLst>
                  <a:outerShdw sx="100000" sy="100000" kx="0" ky="0" algn="b" rotWithShape="0" blurRad="38100" dist="8636" dir="540000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/>
            <a:r>
              <a:t>Autoimmune diseases and Ketogenic Diet</a:t>
            </a:r>
          </a:p>
        </p:txBody>
      </p:sp>
      <p:grpSp>
        <p:nvGrpSpPr>
          <p:cNvPr id="376" name="Image"/>
          <p:cNvGrpSpPr/>
          <p:nvPr/>
        </p:nvGrpSpPr>
        <p:grpSpPr>
          <a:xfrm>
            <a:off x="4762631" y="7680473"/>
            <a:ext cx="3047739" cy="1953624"/>
            <a:chOff x="0" y="0"/>
            <a:chExt cx="3047738" cy="1953623"/>
          </a:xfrm>
        </p:grpSpPr>
        <p:pic>
          <p:nvPicPr>
            <p:cNvPr id="37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5100" y="114300"/>
              <a:ext cx="2717539" cy="1521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47739" cy="1953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2" grpId="2"/>
      <p:bldP build="whole" bldLvl="1" animBg="1" rev="0" advAuto="0" spid="373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Books I recommend…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Books I recommend</a:t>
            </a:r>
          </a:p>
        </p:txBody>
      </p:sp>
      <p:grpSp>
        <p:nvGrpSpPr>
          <p:cNvPr id="381" name="Image"/>
          <p:cNvGrpSpPr/>
          <p:nvPr/>
        </p:nvGrpSpPr>
        <p:grpSpPr>
          <a:xfrm>
            <a:off x="3823588" y="5341226"/>
            <a:ext cx="2654302" cy="3937001"/>
            <a:chOff x="0" y="0"/>
            <a:chExt cx="2654300" cy="3937000"/>
          </a:xfrm>
        </p:grpSpPr>
        <p:pic>
          <p:nvPicPr>
            <p:cNvPr id="37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5100" y="114300"/>
              <a:ext cx="2324101" cy="3505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654301" cy="393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4" name="Image"/>
          <p:cNvGrpSpPr/>
          <p:nvPr/>
        </p:nvGrpSpPr>
        <p:grpSpPr>
          <a:xfrm>
            <a:off x="6623494" y="5377716"/>
            <a:ext cx="2882902" cy="3619502"/>
            <a:chOff x="0" y="0"/>
            <a:chExt cx="2882900" cy="3619501"/>
          </a:xfrm>
        </p:grpSpPr>
        <p:pic>
          <p:nvPicPr>
            <p:cNvPr id="38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5100" y="114300"/>
              <a:ext cx="2552701" cy="3187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882901" cy="3619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7" name="Image"/>
          <p:cNvGrpSpPr/>
          <p:nvPr/>
        </p:nvGrpSpPr>
        <p:grpSpPr>
          <a:xfrm>
            <a:off x="705295" y="2343201"/>
            <a:ext cx="4204379" cy="2420125"/>
            <a:chOff x="0" y="0"/>
            <a:chExt cx="4204377" cy="2420124"/>
          </a:xfrm>
        </p:grpSpPr>
        <p:pic>
          <p:nvPicPr>
            <p:cNvPr id="38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928" y="92720"/>
              <a:ext cx="3936521" cy="20698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4204379" cy="2420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8" name="Unknown.jpeg" descr="Unknown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946087" y="5377716"/>
            <a:ext cx="1885898" cy="2859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46355" y="2343201"/>
            <a:ext cx="2304381" cy="2420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Unknown.jpeg" descr="Unknown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102923" y="2292181"/>
            <a:ext cx="2723754" cy="2723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FullSizeRender-2.jpg" descr="FullSizeRender-2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73599" y="5609250"/>
            <a:ext cx="2101002" cy="3156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8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odcasts I recomme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Podcasts I recommend</a:t>
            </a:r>
          </a:p>
        </p:txBody>
      </p:sp>
      <p:pic>
        <p:nvPicPr>
          <p:cNvPr id="394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9647" y="2991048"/>
            <a:ext cx="2608784" cy="2608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2951" y="2975891"/>
            <a:ext cx="2639099" cy="2639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6569" y="2991048"/>
            <a:ext cx="2677617" cy="2677617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@drmarkhyman"/>
          <p:cNvSpPr txBox="1"/>
          <p:nvPr/>
        </p:nvSpPr>
        <p:spPr>
          <a:xfrm>
            <a:off x="1142376" y="2181324"/>
            <a:ext cx="27433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@drmarkhyman</a:t>
            </a:r>
          </a:p>
        </p:txBody>
      </p:sp>
      <p:sp>
        <p:nvSpPr>
          <p:cNvPr id="398" name="@theveggiemd"/>
          <p:cNvSpPr txBox="1"/>
          <p:nvPr/>
        </p:nvSpPr>
        <p:spPr>
          <a:xfrm>
            <a:off x="4793865" y="2181324"/>
            <a:ext cx="247727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@theveggiemd</a:t>
            </a:r>
          </a:p>
        </p:txBody>
      </p:sp>
      <p:sp>
        <p:nvSpPr>
          <p:cNvPr id="399" name="@drruscio"/>
          <p:cNvSpPr txBox="1"/>
          <p:nvPr/>
        </p:nvSpPr>
        <p:spPr>
          <a:xfrm>
            <a:off x="8727746" y="2181324"/>
            <a:ext cx="177118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@drruscio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No single, conclusive definition…"/>
          <p:cNvSpPr txBox="1"/>
          <p:nvPr>
            <p:ph type="body" idx="1"/>
          </p:nvPr>
        </p:nvSpPr>
        <p:spPr>
          <a:xfrm>
            <a:off x="787400" y="2214579"/>
            <a:ext cx="11430000" cy="6014990"/>
          </a:xfrm>
          <a:prstGeom prst="rect">
            <a:avLst/>
          </a:prstGeom>
        </p:spPr>
        <p:txBody>
          <a:bodyPr/>
          <a:lstStyle/>
          <a:p>
            <a:pPr marL="437443" indent="-437443" algn="l">
              <a:buSzPct val="100000"/>
              <a:buChar char="•"/>
            </a:pPr>
            <a:r>
              <a:t>No single, conclusive definition</a:t>
            </a:r>
          </a:p>
          <a:p>
            <a:pPr marL="437443" indent="-437443" algn="l">
              <a:buSzPct val="100000"/>
              <a:buChar char="•"/>
            </a:pPr>
            <a:r>
              <a:t>For the most part, agreed that the basis of AID surrounds the concept of </a:t>
            </a:r>
            <a:r>
              <a:rPr b="1"/>
              <a:t>whole foods</a:t>
            </a:r>
            <a:endParaRPr b="1"/>
          </a:p>
          <a:p>
            <a:pPr marL="437443" indent="-437443" algn="l">
              <a:buSzPct val="100000"/>
              <a:buChar char="•"/>
              <a:defRPr b="1"/>
            </a:pPr>
            <a:r>
              <a:t>NO</a:t>
            </a:r>
            <a:r>
              <a:rPr b="0"/>
              <a:t> processed foods</a:t>
            </a:r>
            <a:endParaRPr b="0"/>
          </a:p>
          <a:p>
            <a:pPr lvl="1" marL="831144" indent="-437443" algn="l">
              <a:buSzPct val="100000"/>
              <a:buChar char="•"/>
              <a:defRPr b="1"/>
            </a:pPr>
            <a:r>
              <a:t>NOTHING</a:t>
            </a:r>
            <a:r>
              <a:rPr b="0"/>
              <a:t> from a box, can or bag—for the most part</a:t>
            </a:r>
            <a:endParaRPr b="0"/>
          </a:p>
          <a:p>
            <a:pPr lvl="1" marL="831144" indent="-437443" algn="l">
              <a:buSzPct val="100000"/>
              <a:buChar char="•"/>
            </a:pPr>
            <a:r>
              <a:t>Shopping the perimeter of the grocery store or visit local farmers markets</a:t>
            </a:r>
          </a:p>
        </p:txBody>
      </p:sp>
      <p:sp>
        <p:nvSpPr>
          <p:cNvPr id="161" name="What is an Anti-Inflammatory Diet (AID)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85572">
              <a:defRPr sz="5100">
                <a:effectLst>
                  <a:outerShdw sx="100000" sy="100000" kx="0" ky="0" algn="b" rotWithShape="0" blurRad="38100" dist="8382" dir="540000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/>
            <a:r>
              <a:t>What is an Anti-Inflammatory Diet (AID)?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p" bldLvl="5" animBg="1" rev="0" advAuto="0" spid="160" grpId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AID (Anti-Inflammatory diet) overall consists of fresh, whole fruits and vegetables, leans proteins, good healthy fats, minimal to no carbohydrates…"/>
          <p:cNvSpPr txBox="1"/>
          <p:nvPr>
            <p:ph type="body" idx="1"/>
          </p:nvPr>
        </p:nvSpPr>
        <p:spPr>
          <a:xfrm>
            <a:off x="571500" y="1799132"/>
            <a:ext cx="11430000" cy="7364515"/>
          </a:xfrm>
          <a:prstGeom prst="rect">
            <a:avLst/>
          </a:prstGeom>
        </p:spPr>
        <p:txBody>
          <a:bodyPr/>
          <a:lstStyle/>
          <a:p>
            <a:pPr marL="266841" indent="-266841" algn="l" defTabSz="356361">
              <a:buSzPct val="100000"/>
              <a:buChar char="•"/>
              <a:defRPr sz="2900"/>
            </a:pPr>
            <a:r>
              <a:t>AID (Anti-Inflammatory diet) overall consists of fresh, whole fruits and vegetables, leans proteins, good healthy fats, minimal to no carbohydrates</a:t>
            </a:r>
          </a:p>
          <a:p>
            <a:pPr marL="266841" indent="-266841" algn="l" defTabSz="356361">
              <a:buSzPct val="100000"/>
              <a:buChar char="•"/>
              <a:defRPr sz="2900"/>
            </a:pPr>
            <a:r>
              <a:t>Avoid processed foods, HFCS, increased amount of carbohydrates (if you have carbs make sure complex)</a:t>
            </a:r>
          </a:p>
          <a:p>
            <a:pPr marL="266841" indent="-266841" algn="l" defTabSz="356361">
              <a:buSzPct val="100000"/>
              <a:buChar char="•"/>
              <a:defRPr sz="2900"/>
            </a:pPr>
            <a:r>
              <a:t>Always remember “One person’s food is another person’s poison” </a:t>
            </a:r>
          </a:p>
          <a:p>
            <a:pPr marL="266841" indent="-266841" algn="l" defTabSz="356361">
              <a:buSzPct val="100000"/>
              <a:buChar char="•"/>
              <a:defRPr sz="2900"/>
            </a:pPr>
            <a:r>
              <a:t>Gluten has been shown to be a high trigger in regards to inflammation—correlation between CD and myositis </a:t>
            </a:r>
          </a:p>
          <a:p>
            <a:pPr marL="266841" indent="-266841" algn="l" defTabSz="356361">
              <a:buSzPct val="100000"/>
              <a:buChar char="•"/>
              <a:defRPr sz="2900"/>
            </a:pPr>
            <a:r>
              <a:t>Supplements to consider: Curcumin, Vitamin D, Fish Oil, folic acid</a:t>
            </a:r>
          </a:p>
          <a:p>
            <a:pPr marL="266841" indent="-266841" algn="l" defTabSz="356361">
              <a:buSzPct val="100000"/>
              <a:buChar char="•"/>
              <a:defRPr sz="2900"/>
            </a:pPr>
            <a:r>
              <a:t>Probiotics and Probiotics</a:t>
            </a:r>
          </a:p>
          <a:p>
            <a:pPr marL="266841" indent="-266841" algn="l" defTabSz="356361">
              <a:buSzPct val="100000"/>
              <a:buChar char="•"/>
              <a:defRPr sz="2900"/>
            </a:pPr>
            <a:r>
              <a:t>Your GUT contains 80% of your immunity (and possibly even more..)</a:t>
            </a:r>
          </a:p>
          <a:p>
            <a:pPr marL="266841" indent="-266841" algn="l" defTabSz="356361">
              <a:buSzPct val="100000"/>
              <a:buChar char="•"/>
              <a:defRPr sz="2900"/>
            </a:pPr>
            <a:r>
              <a:t>Ketogenic diet and inflammatory diseases</a:t>
            </a:r>
          </a:p>
          <a:p>
            <a:pPr marL="266841" indent="-266841" algn="l" defTabSz="356361">
              <a:buSzPct val="100000"/>
              <a:buChar char="•"/>
              <a:defRPr sz="2900"/>
            </a:pPr>
            <a:r>
              <a:t>In the end, </a:t>
            </a:r>
            <a:r>
              <a:rPr b="1"/>
              <a:t>ALWAYS DISCUSS WITH YOUR HEALTHCARE PROVIDERS</a:t>
            </a:r>
            <a:r>
              <a:t> any of these suggestions prior to starting any new dietary or supplemental regimen</a:t>
            </a:r>
          </a:p>
        </p:txBody>
      </p:sp>
      <p:sp>
        <p:nvSpPr>
          <p:cNvPr id="402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2" grpId="1"/>
      <p:bldP build="whole" bldLvl="1" animBg="1" rev="0" advAuto="0" spid="401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And always remember to…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always remember to….</a:t>
            </a:r>
          </a:p>
        </p:txBody>
      </p:sp>
      <p:grpSp>
        <p:nvGrpSpPr>
          <p:cNvPr id="407" name="Good Morning.png"/>
          <p:cNvGrpSpPr/>
          <p:nvPr/>
        </p:nvGrpSpPr>
        <p:grpSpPr>
          <a:xfrm>
            <a:off x="3359596" y="2248346"/>
            <a:ext cx="6285609" cy="6387209"/>
            <a:chOff x="0" y="0"/>
            <a:chExt cx="6285608" cy="6387208"/>
          </a:xfrm>
        </p:grpSpPr>
        <p:pic>
          <p:nvPicPr>
            <p:cNvPr id="405" name="Good Morning.png" descr="Good Morning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5100" y="114300"/>
              <a:ext cx="5955409" cy="5955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Good Morning.png" descr="Good Morning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285609" cy="6387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4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@followyourgutmdnp…"/>
          <p:cNvSpPr txBox="1"/>
          <p:nvPr>
            <p:ph type="body" idx="1"/>
          </p:nvPr>
        </p:nvSpPr>
        <p:spPr>
          <a:xfrm>
            <a:off x="571500" y="2305892"/>
            <a:ext cx="11430000" cy="5313712"/>
          </a:xfrm>
          <a:prstGeom prst="rect">
            <a:avLst/>
          </a:prstGeom>
        </p:spPr>
        <p:txBody>
          <a:bodyPr/>
          <a:lstStyle/>
          <a:p>
            <a:pPr defTabSz="549148">
              <a:defRPr sz="3759"/>
            </a:pPr>
            <a:r>
              <a:t>@</a:t>
            </a:r>
            <a:r>
              <a:rPr>
                <a:solidFill>
                  <a:srgbClr val="191E6D"/>
                </a:solidFill>
              </a:rPr>
              <a:t>followyourgutmdnp</a:t>
            </a:r>
            <a:endParaRPr>
              <a:solidFill>
                <a:srgbClr val="191E6D"/>
              </a:solidFill>
            </a:endParaRPr>
          </a:p>
          <a:p>
            <a:pPr defTabSz="549148">
              <a:defRPr sz="3759"/>
            </a:pPr>
            <a:endParaRPr>
              <a:solidFill>
                <a:srgbClr val="191E6D"/>
              </a:solidFill>
            </a:endParaRPr>
          </a:p>
          <a:p>
            <a:pPr defTabSz="549148">
              <a:defRPr sz="3759"/>
            </a:pPr>
            <a:r>
              <a:t>@</a:t>
            </a:r>
            <a:r>
              <a:rPr>
                <a:solidFill>
                  <a:srgbClr val="191E6D"/>
                </a:solidFill>
              </a:rPr>
              <a:t>FYGMDNP</a:t>
            </a:r>
            <a:endParaRPr>
              <a:solidFill>
                <a:srgbClr val="191E6D"/>
              </a:solidFill>
            </a:endParaRPr>
          </a:p>
          <a:p>
            <a:pPr defTabSz="549148">
              <a:defRPr sz="3759"/>
            </a:pPr>
            <a:endParaRPr>
              <a:solidFill>
                <a:srgbClr val="191E6D"/>
              </a:solidFill>
            </a:endParaRPr>
          </a:p>
          <a:p>
            <a:pPr defTabSz="549148">
              <a:defRPr sz="3759"/>
            </a:pPr>
            <a:r>
              <a:t>@</a:t>
            </a:r>
            <a:r>
              <a:rPr>
                <a:solidFill>
                  <a:srgbClr val="191E6D"/>
                </a:solidFill>
              </a:rPr>
              <a:t>healthandwellnessarnp</a:t>
            </a:r>
            <a:endParaRPr>
              <a:solidFill>
                <a:srgbClr val="191E6D"/>
              </a:solidFill>
            </a:endParaRPr>
          </a:p>
          <a:p>
            <a:pPr defTabSz="549148">
              <a:defRPr sz="3759"/>
            </a:pPr>
            <a:endParaRPr>
              <a:solidFill>
                <a:srgbClr val="191E6D"/>
              </a:solidFill>
            </a:endParaRPr>
          </a:p>
          <a:p>
            <a:pPr defTabSz="549148">
              <a:defRPr sz="3759"/>
            </a:pPr>
            <a:r>
              <a:t>Email:</a:t>
            </a:r>
            <a:r>
              <a:rPr>
                <a:solidFill>
                  <a:srgbClr val="191E6D"/>
                </a:solidFill>
              </a:rPr>
              <a:t>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info@followyourgutmdnp.com</a:t>
            </a:r>
          </a:p>
          <a:p>
            <a:pPr defTabSz="549148">
              <a:defRPr sz="3759"/>
            </a:pPr>
          </a:p>
          <a:p>
            <a:pPr defTabSz="549148">
              <a:defRPr sz="3759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www.followyourgutmdnp.com</a:t>
            </a:r>
            <a:r>
              <a:t> </a:t>
            </a:r>
          </a:p>
        </p:txBody>
      </p:sp>
      <p:grpSp>
        <p:nvGrpSpPr>
          <p:cNvPr id="412" name="Image"/>
          <p:cNvGrpSpPr/>
          <p:nvPr/>
        </p:nvGrpSpPr>
        <p:grpSpPr>
          <a:xfrm>
            <a:off x="3055264" y="2251521"/>
            <a:ext cx="928785" cy="957208"/>
            <a:chOff x="0" y="0"/>
            <a:chExt cx="928783" cy="957206"/>
          </a:xfrm>
        </p:grpSpPr>
        <p:pic>
          <p:nvPicPr>
            <p:cNvPr id="41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3506" y="92427"/>
              <a:ext cx="661772" cy="608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28784" cy="9572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5" name="Image"/>
          <p:cNvGrpSpPr/>
          <p:nvPr/>
        </p:nvGrpSpPr>
        <p:grpSpPr>
          <a:xfrm>
            <a:off x="3851329" y="3337311"/>
            <a:ext cx="928785" cy="1010941"/>
            <a:chOff x="0" y="0"/>
            <a:chExt cx="928783" cy="1010940"/>
          </a:xfrm>
        </p:grpSpPr>
        <p:pic>
          <p:nvPicPr>
            <p:cNvPr id="41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506" y="92427"/>
              <a:ext cx="661772" cy="6617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4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928784" cy="10109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8" name="Image"/>
          <p:cNvGrpSpPr/>
          <p:nvPr/>
        </p:nvGrpSpPr>
        <p:grpSpPr>
          <a:xfrm>
            <a:off x="2872233" y="4452451"/>
            <a:ext cx="928785" cy="1020595"/>
            <a:chOff x="0" y="0"/>
            <a:chExt cx="928783" cy="1020594"/>
          </a:xfrm>
        </p:grpSpPr>
        <p:pic>
          <p:nvPicPr>
            <p:cNvPr id="416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4780" y="93309"/>
              <a:ext cx="659223" cy="668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7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928784" cy="10205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Avoid processed foods…"/>
          <p:cNvSpPr txBox="1"/>
          <p:nvPr>
            <p:ph type="body" idx="1"/>
          </p:nvPr>
        </p:nvSpPr>
        <p:spPr>
          <a:xfrm>
            <a:off x="571500" y="2324100"/>
            <a:ext cx="11430000" cy="6698061"/>
          </a:xfrm>
          <a:prstGeom prst="rect">
            <a:avLst/>
          </a:prstGeom>
        </p:spPr>
        <p:txBody>
          <a:bodyPr/>
          <a:lstStyle/>
          <a:p>
            <a:pPr marL="310584" indent="-310584" algn="l" defTabSz="414780">
              <a:buSzPct val="100000"/>
              <a:buChar char="•"/>
              <a:defRPr sz="6400"/>
            </a:pPr>
            <a:r>
              <a:t>Avoid processed foods</a:t>
            </a:r>
          </a:p>
          <a:p>
            <a:pPr marL="310584" indent="-310584" algn="l" defTabSz="414780">
              <a:buSzPct val="100000"/>
              <a:buChar char="•"/>
              <a:defRPr sz="6400"/>
            </a:pPr>
            <a:r>
              <a:t>Eat more </a:t>
            </a:r>
            <a:r>
              <a:rPr b="1"/>
              <a:t>whole foods</a:t>
            </a:r>
            <a:endParaRPr b="1"/>
          </a:p>
          <a:p>
            <a:pPr marL="310584" indent="-310584" algn="l" defTabSz="414780">
              <a:buSzPct val="100000"/>
              <a:buChar char="•"/>
              <a:defRPr sz="6400"/>
            </a:pPr>
            <a:r>
              <a:t>Avoiding sugars</a:t>
            </a:r>
          </a:p>
          <a:p>
            <a:pPr marL="310584" indent="-310584" algn="l" defTabSz="414780">
              <a:buSzPct val="100000"/>
              <a:buChar char="•"/>
              <a:defRPr sz="6400"/>
            </a:pPr>
            <a:r>
              <a:t>High in vegetables</a:t>
            </a:r>
          </a:p>
          <a:p>
            <a:pPr marL="310584" indent="-310584" algn="l" defTabSz="414780">
              <a:buSzPct val="100000"/>
              <a:buChar char="•"/>
              <a:defRPr sz="6400"/>
            </a:pPr>
            <a:r>
              <a:t>Bone-based broth</a:t>
            </a:r>
          </a:p>
          <a:p>
            <a:pPr marL="310584" indent="-310584" algn="l" defTabSz="414780">
              <a:buSzPct val="100000"/>
              <a:buChar char="•"/>
              <a:defRPr sz="6400"/>
            </a:pPr>
            <a:r>
              <a:t>Moderate amounts of proteins</a:t>
            </a:r>
          </a:p>
        </p:txBody>
      </p:sp>
      <p:sp>
        <p:nvSpPr>
          <p:cNvPr id="164" name="Basis of A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Basis of AID</a:t>
            </a:r>
          </a:p>
        </p:txBody>
      </p:sp>
      <p:grpSp>
        <p:nvGrpSpPr>
          <p:cNvPr id="167" name="Image"/>
          <p:cNvGrpSpPr/>
          <p:nvPr/>
        </p:nvGrpSpPr>
        <p:grpSpPr>
          <a:xfrm>
            <a:off x="9256076" y="2100312"/>
            <a:ext cx="2512917" cy="2261566"/>
            <a:chOff x="0" y="0"/>
            <a:chExt cx="2512915" cy="2261565"/>
          </a:xfrm>
        </p:grpSpPr>
        <p:pic>
          <p:nvPicPr>
            <p:cNvPr id="16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5100" y="114300"/>
              <a:ext cx="2182715" cy="1829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12917" cy="2261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35832" y="4698517"/>
            <a:ext cx="2153404" cy="2261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1"/>
      <p:bldP build="p" bldLvl="5" animBg="1" rev="0" advAuto="0" spid="16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uits…"/>
          <p:cNvSpPr txBox="1"/>
          <p:nvPr>
            <p:ph type="body" idx="1"/>
          </p:nvPr>
        </p:nvSpPr>
        <p:spPr>
          <a:xfrm>
            <a:off x="571500" y="1975196"/>
            <a:ext cx="11430000" cy="7251008"/>
          </a:xfrm>
          <a:prstGeom prst="rect">
            <a:avLst/>
          </a:prstGeom>
        </p:spPr>
        <p:txBody>
          <a:bodyPr/>
          <a:lstStyle/>
          <a:p>
            <a:pPr marL="433068" indent="-433068" algn="l" defTabSz="578358">
              <a:buSzPct val="100000"/>
              <a:buChar char="•"/>
              <a:defRPr sz="5900"/>
            </a:pPr>
            <a:r>
              <a:t>Fruits</a:t>
            </a:r>
          </a:p>
          <a:p>
            <a:pPr marL="433068" indent="-433068" algn="l" defTabSz="578358">
              <a:buSzPct val="100000"/>
              <a:buChar char="•"/>
              <a:defRPr sz="5900"/>
            </a:pPr>
            <a:r>
              <a:t>Vegetables</a:t>
            </a:r>
          </a:p>
          <a:p>
            <a:pPr marL="433068" indent="-433068" algn="l" defTabSz="578358">
              <a:buSzPct val="100000"/>
              <a:buChar char="•"/>
              <a:defRPr sz="5900"/>
            </a:pPr>
            <a:r>
              <a:t>Proteins</a:t>
            </a:r>
          </a:p>
          <a:p>
            <a:pPr marL="433068" indent="-433068" algn="l" defTabSz="578358">
              <a:buSzPct val="100000"/>
              <a:buChar char="•"/>
              <a:defRPr sz="5900"/>
            </a:pPr>
            <a:r>
              <a:t>Healthy fats (monounsaturated or polyunsaturated)</a:t>
            </a:r>
          </a:p>
          <a:p>
            <a:pPr marL="433068" indent="-433068" algn="l" defTabSz="578358">
              <a:buSzPct val="100000"/>
              <a:buChar char="•"/>
              <a:defRPr sz="5900"/>
            </a:pPr>
            <a:r>
              <a:t>Prebiotic and Probiotic affects</a:t>
            </a:r>
          </a:p>
          <a:p>
            <a:pPr marL="433068" indent="-433068" algn="l" defTabSz="578358">
              <a:buSzPct val="100000"/>
              <a:buChar char="•"/>
              <a:defRPr sz="5900"/>
            </a:pPr>
            <a:r>
              <a:t>All fresh—no additives</a:t>
            </a:r>
          </a:p>
        </p:txBody>
      </p:sp>
      <p:sp>
        <p:nvSpPr>
          <p:cNvPr id="171" name="What are “whole foods”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“whole foods”?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  <p:bldP build="p" bldLvl="5" animBg="1" rev="0" advAuto="0" spid="17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In 2007, Rose Mary Istre discovered that patients with Myositis diseases who followed an AID for a 12 week period showed improvement in:…"/>
          <p:cNvSpPr txBox="1"/>
          <p:nvPr>
            <p:ph type="body" idx="1"/>
          </p:nvPr>
        </p:nvSpPr>
        <p:spPr>
          <a:xfrm>
            <a:off x="571500" y="2298700"/>
            <a:ext cx="11430000" cy="7099597"/>
          </a:xfrm>
          <a:prstGeom prst="rect">
            <a:avLst/>
          </a:prstGeom>
        </p:spPr>
        <p:txBody>
          <a:bodyPr/>
          <a:lstStyle/>
          <a:p>
            <a:pPr marL="437443" indent="-437443" algn="l">
              <a:buSzPct val="100000"/>
              <a:buChar char="•"/>
              <a:defRPr sz="4400"/>
            </a:pPr>
            <a:r>
              <a:t>In 2007, Rose Mary Istre discovered that patients with Myositis diseases who followed an AID for a 12 week period showed improvement in:</a:t>
            </a:r>
          </a:p>
          <a:p>
            <a:pPr lvl="3" marL="1618544" indent="-437444" algn="l">
              <a:buSzPct val="100000"/>
              <a:buChar char="•"/>
              <a:defRPr sz="4400"/>
            </a:pPr>
            <a:r>
              <a:t>Grip</a:t>
            </a:r>
          </a:p>
          <a:p>
            <a:pPr lvl="3" marL="1618544" indent="-437444" algn="l">
              <a:buSzPct val="100000"/>
              <a:buChar char="•"/>
              <a:defRPr sz="4400"/>
            </a:pPr>
            <a:r>
              <a:t>Arm and Leg strength movements</a:t>
            </a:r>
          </a:p>
          <a:p>
            <a:pPr lvl="3" marL="1618544" indent="-437444" algn="l">
              <a:buSzPct val="100000"/>
              <a:buChar char="•"/>
              <a:defRPr sz="4400"/>
            </a:pPr>
            <a:r>
              <a:t>Improvement of activities of daily living</a:t>
            </a:r>
          </a:p>
          <a:p>
            <a:pPr lvl="3" marL="1618544" indent="-437444" algn="l">
              <a:buSzPct val="100000"/>
              <a:buChar char="•"/>
              <a:defRPr sz="4400"/>
            </a:pPr>
            <a:r>
              <a:t>Decreased severity of depressive symptoms</a:t>
            </a:r>
          </a:p>
        </p:txBody>
      </p:sp>
      <p:sp>
        <p:nvSpPr>
          <p:cNvPr id="174" name="Why an AID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an AID for Myositis?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3" grpId="2"/>
      <p:bldP build="whole" bldLvl="1" animBg="1" rev="0" advAuto="0" spid="17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With Myositis comes the association of other diseases to consider…"/>
          <p:cNvSpPr txBox="1"/>
          <p:nvPr>
            <p:ph type="body" idx="1"/>
          </p:nvPr>
        </p:nvSpPr>
        <p:spPr>
          <a:xfrm>
            <a:off x="571500" y="2298700"/>
            <a:ext cx="11430000" cy="7026672"/>
          </a:xfrm>
          <a:prstGeom prst="rect">
            <a:avLst/>
          </a:prstGeom>
        </p:spPr>
        <p:txBody>
          <a:bodyPr/>
          <a:lstStyle/>
          <a:p>
            <a:pPr marL="437443" indent="-437443" algn="l">
              <a:buSzPct val="100000"/>
              <a:buChar char="•"/>
              <a:defRPr sz="4500"/>
            </a:pPr>
          </a:p>
          <a:p>
            <a:pPr lvl="4" marL="2012244" indent="-437444" algn="l">
              <a:buSzPct val="100000"/>
              <a:buChar char="•"/>
              <a:defRPr sz="6100"/>
            </a:pPr>
            <a:r>
              <a:t>Diabetes</a:t>
            </a:r>
          </a:p>
          <a:p>
            <a:pPr lvl="4" marL="2012244" indent="-437444" algn="l">
              <a:buSzPct val="100000"/>
              <a:buChar char="•"/>
              <a:defRPr sz="6100"/>
            </a:pPr>
            <a:r>
              <a:t>Cancer</a:t>
            </a:r>
          </a:p>
          <a:p>
            <a:pPr lvl="4" marL="2012244" indent="-437444" algn="l">
              <a:buSzPct val="100000"/>
              <a:buChar char="•"/>
              <a:defRPr sz="6100"/>
            </a:pPr>
            <a:r>
              <a:t>Alzheimer’s </a:t>
            </a:r>
          </a:p>
          <a:p>
            <a:pPr lvl="4" marL="2012244" indent="-437444" algn="l">
              <a:buSzPct val="100000"/>
              <a:buChar char="•"/>
              <a:defRPr sz="6100"/>
            </a:pPr>
            <a:r>
              <a:t>Heart Disease</a:t>
            </a:r>
          </a:p>
          <a:p>
            <a:pPr lvl="4" marL="2012244" indent="-437444" algn="l">
              <a:buSzPct val="100000"/>
              <a:buChar char="•"/>
              <a:defRPr sz="6100"/>
            </a:pPr>
            <a:r>
              <a:t>Additional Auto-immune diseases</a:t>
            </a:r>
          </a:p>
        </p:txBody>
      </p:sp>
      <p:sp>
        <p:nvSpPr>
          <p:cNvPr id="177" name="Secondary diagnoses to consider….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64540">
              <a:defRPr sz="4800">
                <a:effectLst>
                  <a:outerShdw sx="100000" sy="100000" kx="0" ky="0" algn="b" rotWithShape="0" blurRad="40640" dist="7924" dir="540000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/>
            <a:r>
              <a:t>Secondary diagnoses to consider with Myositis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1"/>
      <p:bldP build="p" bldLvl="5" animBg="1" rev="0" advAuto="0" spid="176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E003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E003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91E539606CF14194B4B0E0C116744C" ma:contentTypeVersion="12" ma:contentTypeDescription="Create a new document." ma:contentTypeScope="" ma:versionID="36b9e46f9b568f2059d64b3e2a42aed9">
  <xsd:schema xmlns:xsd="http://www.w3.org/2001/XMLSchema" xmlns:xs="http://www.w3.org/2001/XMLSchema" xmlns:p="http://schemas.microsoft.com/office/2006/metadata/properties" xmlns:ns2="e7d4bfaf-b893-4a43-a061-5cee8f15146e" xmlns:ns3="f2439734-bbbe-4349-9c3f-57542072b79f" targetNamespace="http://schemas.microsoft.com/office/2006/metadata/properties" ma:root="true" ma:fieldsID="136db6e544f8512accac6ab8cfec9bfe" ns2:_="" ns3:_="">
    <xsd:import namespace="e7d4bfaf-b893-4a43-a061-5cee8f15146e"/>
    <xsd:import namespace="f2439734-bbbe-4349-9c3f-57542072b7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d4bfaf-b893-4a43-a061-5cee8f1514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439734-bbbe-4349-9c3f-57542072b79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0CBBF7-61D4-4FFB-B5DD-A028DCDD0BBC}"/>
</file>

<file path=customXml/itemProps2.xml><?xml version="1.0" encoding="utf-8"?>
<ds:datastoreItem xmlns:ds="http://schemas.openxmlformats.org/officeDocument/2006/customXml" ds:itemID="{19660EDD-D5F2-48A7-9D88-B9B4643ACFC2}"/>
</file>

<file path=customXml/itemProps3.xml><?xml version="1.0" encoding="utf-8"?>
<ds:datastoreItem xmlns:ds="http://schemas.openxmlformats.org/officeDocument/2006/customXml" ds:itemID="{6D998E72-A4A4-4213-B952-C042E47B99B4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0x0101001591E539606CF14194B4B0E0C116744C</vt:lpwstr>
  </property>
</Properties>
</file>