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diagrams/data1.xml" ContentType="application/vnd.openxmlformats-officedocument.drawingml.diagramData+xml"/>
  <Override PartName="/ppt/slideLayouts/slideLayout7.xml" ContentType="application/vnd.openxmlformats-officedocument.presentationml.slideLayout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38"/>
  </p:notesMasterIdLst>
  <p:sldIdLst>
    <p:sldId id="274" r:id="rId5"/>
    <p:sldId id="276" r:id="rId6"/>
    <p:sldId id="277" r:id="rId7"/>
    <p:sldId id="346" r:id="rId8"/>
    <p:sldId id="400" r:id="rId9"/>
    <p:sldId id="275" r:id="rId10"/>
    <p:sldId id="308" r:id="rId11"/>
    <p:sldId id="309" r:id="rId12"/>
    <p:sldId id="348" r:id="rId13"/>
    <p:sldId id="311" r:id="rId14"/>
    <p:sldId id="313" r:id="rId15"/>
    <p:sldId id="314" r:id="rId16"/>
    <p:sldId id="345" r:id="rId17"/>
    <p:sldId id="338" r:id="rId18"/>
    <p:sldId id="318" r:id="rId19"/>
    <p:sldId id="319" r:id="rId20"/>
    <p:sldId id="344" r:id="rId21"/>
    <p:sldId id="327" r:id="rId22"/>
    <p:sldId id="342" r:id="rId23"/>
    <p:sldId id="328" r:id="rId24"/>
    <p:sldId id="329" r:id="rId25"/>
    <p:sldId id="331" r:id="rId26"/>
    <p:sldId id="335" r:id="rId27"/>
    <p:sldId id="347" r:id="rId28"/>
    <p:sldId id="343" r:id="rId29"/>
    <p:sldId id="256" r:id="rId30"/>
    <p:sldId id="405" r:id="rId31"/>
    <p:sldId id="410" r:id="rId32"/>
    <p:sldId id="357" r:id="rId33"/>
    <p:sldId id="373" r:id="rId34"/>
    <p:sldId id="283" r:id="rId35"/>
    <p:sldId id="268" r:id="rId36"/>
    <p:sldId id="41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EE33C-6E12-4A7F-8080-5B62D7198E80}" v="2" dt="2019-07-26T15:46:38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B83C0-29DB-49E9-B595-3B072E760E8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a-DK"/>
        </a:p>
      </dgm:t>
    </dgm:pt>
    <dgm:pt modelId="{226DA2BF-AF87-487D-A75E-80CB8E1A06E6}">
      <dgm:prSet phldrT="[Tekst]" custT="1"/>
      <dgm:spPr/>
      <dgm:t>
        <a:bodyPr/>
        <a:lstStyle/>
        <a:p>
          <a:r>
            <a:rPr lang="en-GB" sz="1800" noProof="0" dirty="0">
              <a:latin typeface="+mn-lt"/>
              <a:cs typeface="Arial" panose="020B0604020202020204" pitchFamily="34" charset="0"/>
            </a:rPr>
            <a:t>Disease process</a:t>
          </a:r>
        </a:p>
      </dgm:t>
    </dgm:pt>
    <dgm:pt modelId="{D0DA495A-38FC-4F56-BE3E-C63C26887120}" type="parTrans" cxnId="{FD307CCA-53DC-4D4B-BCA5-EA919921ADFF}">
      <dgm:prSet/>
      <dgm:spPr/>
      <dgm:t>
        <a:bodyPr/>
        <a:lstStyle/>
        <a:p>
          <a:endParaRPr lang="da-DK"/>
        </a:p>
      </dgm:t>
    </dgm:pt>
    <dgm:pt modelId="{67EBB052-4DB8-4B85-856C-F9D8EBECEA53}" type="sibTrans" cxnId="{FD307CCA-53DC-4D4B-BCA5-EA919921ADFF}">
      <dgm:prSet/>
      <dgm:spPr/>
      <dgm:t>
        <a:bodyPr/>
        <a:lstStyle/>
        <a:p>
          <a:endParaRPr lang="da-DK"/>
        </a:p>
      </dgm:t>
    </dgm:pt>
    <dgm:pt modelId="{88B14039-D21E-45BF-AC4A-079B7AD96E7E}">
      <dgm:prSet phldrT="[Tekst]" custT="1"/>
      <dgm:spPr/>
      <dgm:t>
        <a:bodyPr/>
        <a:lstStyle/>
        <a:p>
          <a:r>
            <a:rPr lang="en-GB" sz="1800" noProof="0" dirty="0">
              <a:latin typeface="+mn-lt"/>
              <a:cs typeface="Arial" panose="020B0604020202020204" pitchFamily="34" charset="0"/>
            </a:rPr>
            <a:t>Atherosclerosis</a:t>
          </a:r>
        </a:p>
      </dgm:t>
    </dgm:pt>
    <dgm:pt modelId="{F382D7CD-C18D-4458-BFF1-579B06433F82}" type="parTrans" cxnId="{1750156D-8A40-4ED7-B077-E3A4900FA257}">
      <dgm:prSet/>
      <dgm:spPr/>
      <dgm:t>
        <a:bodyPr/>
        <a:lstStyle/>
        <a:p>
          <a:endParaRPr lang="da-DK"/>
        </a:p>
      </dgm:t>
    </dgm:pt>
    <dgm:pt modelId="{A2A6F444-AD24-4D8F-8333-1E2426A87BC2}" type="sibTrans" cxnId="{1750156D-8A40-4ED7-B077-E3A4900FA257}">
      <dgm:prSet/>
      <dgm:spPr/>
      <dgm:t>
        <a:bodyPr/>
        <a:lstStyle/>
        <a:p>
          <a:endParaRPr lang="da-DK"/>
        </a:p>
      </dgm:t>
    </dgm:pt>
    <dgm:pt modelId="{C772CA0A-7928-4047-B07D-084C9C1C72A6}">
      <dgm:prSet phldrT="[Tekst]" custT="1"/>
      <dgm:spPr/>
      <dgm:t>
        <a:bodyPr/>
        <a:lstStyle/>
        <a:p>
          <a:r>
            <a:rPr lang="en-GB" sz="1800" noProof="0" dirty="0">
              <a:latin typeface="+mn-lt"/>
              <a:cs typeface="Arial" panose="020B0604020202020204" pitchFamily="34" charset="0"/>
            </a:rPr>
            <a:t>Structural changes</a:t>
          </a:r>
        </a:p>
      </dgm:t>
    </dgm:pt>
    <dgm:pt modelId="{2F348B23-6CE3-462E-B92F-BB16A3F5859A}" type="parTrans" cxnId="{0E4A2D8A-EBE7-4430-A3DA-F96C204E4006}">
      <dgm:prSet/>
      <dgm:spPr/>
      <dgm:t>
        <a:bodyPr/>
        <a:lstStyle/>
        <a:p>
          <a:endParaRPr lang="da-DK"/>
        </a:p>
      </dgm:t>
    </dgm:pt>
    <dgm:pt modelId="{8A53F459-D496-4F02-A348-36B8472F6D71}" type="sibTrans" cxnId="{0E4A2D8A-EBE7-4430-A3DA-F96C204E4006}">
      <dgm:prSet/>
      <dgm:spPr/>
      <dgm:t>
        <a:bodyPr/>
        <a:lstStyle/>
        <a:p>
          <a:endParaRPr lang="da-DK"/>
        </a:p>
      </dgm:t>
    </dgm:pt>
    <dgm:pt modelId="{F23270F9-2A7A-4D77-8E8D-22F65E927D8B}">
      <dgm:prSet phldrT="[Tekst]" custT="1"/>
      <dgm:spPr/>
      <dgm:t>
        <a:bodyPr/>
        <a:lstStyle/>
        <a:p>
          <a:r>
            <a:rPr lang="en-GB" sz="1800" noProof="0" dirty="0">
              <a:latin typeface="+mn-lt"/>
              <a:cs typeface="Arial" panose="020B0604020202020204" pitchFamily="34" charset="0"/>
            </a:rPr>
            <a:t>Heart pump function</a:t>
          </a:r>
        </a:p>
      </dgm:t>
    </dgm:pt>
    <dgm:pt modelId="{7EA6D109-BE9B-40BF-A81C-471CCBAE5A79}" type="parTrans" cxnId="{19A28EDB-AE45-44E3-B772-F78279693BD8}">
      <dgm:prSet/>
      <dgm:spPr/>
      <dgm:t>
        <a:bodyPr/>
        <a:lstStyle/>
        <a:p>
          <a:endParaRPr lang="da-DK"/>
        </a:p>
      </dgm:t>
    </dgm:pt>
    <dgm:pt modelId="{E0A7C3DB-C66D-47AC-9F3F-9218FFC2F1F9}" type="sibTrans" cxnId="{19A28EDB-AE45-44E3-B772-F78279693BD8}">
      <dgm:prSet/>
      <dgm:spPr/>
      <dgm:t>
        <a:bodyPr/>
        <a:lstStyle/>
        <a:p>
          <a:endParaRPr lang="da-DK"/>
        </a:p>
      </dgm:t>
    </dgm:pt>
    <dgm:pt modelId="{7CE778A7-09D3-4D70-81AE-97BC17049A6F}">
      <dgm:prSet phldrT="[Tekst]" custT="1"/>
      <dgm:spPr/>
      <dgm:t>
        <a:bodyPr/>
        <a:lstStyle/>
        <a:p>
          <a:r>
            <a:rPr lang="en-GB" sz="1800" noProof="0" dirty="0">
              <a:latin typeface="+mn-lt"/>
              <a:cs typeface="Arial" panose="020B0604020202020204" pitchFamily="34" charset="0"/>
            </a:rPr>
            <a:t>Myocarditis</a:t>
          </a:r>
        </a:p>
      </dgm:t>
    </dgm:pt>
    <dgm:pt modelId="{ED1E55EF-2843-4AA1-A305-8A9A1A76F3D8}" type="parTrans" cxnId="{0434F2FF-7AE1-43D4-8935-F308481230AF}">
      <dgm:prSet/>
      <dgm:spPr/>
      <dgm:t>
        <a:bodyPr/>
        <a:lstStyle/>
        <a:p>
          <a:endParaRPr lang="da-DK"/>
        </a:p>
      </dgm:t>
    </dgm:pt>
    <dgm:pt modelId="{67A9AF45-3BE7-4A60-A725-E31C09A1054B}" type="sibTrans" cxnId="{0434F2FF-7AE1-43D4-8935-F308481230AF}">
      <dgm:prSet/>
      <dgm:spPr/>
      <dgm:t>
        <a:bodyPr/>
        <a:lstStyle/>
        <a:p>
          <a:endParaRPr lang="da-DK"/>
        </a:p>
      </dgm:t>
    </dgm:pt>
    <dgm:pt modelId="{AF141006-3637-41DC-B0DD-8FB330DC808F}" type="pres">
      <dgm:prSet presAssocID="{5EAB83C0-29DB-49E9-B595-3B072E760E89}" presName="rootnode" presStyleCnt="0">
        <dgm:presLayoutVars>
          <dgm:chMax/>
          <dgm:chPref/>
          <dgm:dir/>
          <dgm:animLvl val="lvl"/>
        </dgm:presLayoutVars>
      </dgm:prSet>
      <dgm:spPr/>
    </dgm:pt>
    <dgm:pt modelId="{914643EF-3C22-4DC7-9C8A-6B337ABCFDAA}" type="pres">
      <dgm:prSet presAssocID="{226DA2BF-AF87-487D-A75E-80CB8E1A06E6}" presName="composite" presStyleCnt="0"/>
      <dgm:spPr/>
    </dgm:pt>
    <dgm:pt modelId="{B568E176-8DB8-47E7-B8CD-425E228E4E90}" type="pres">
      <dgm:prSet presAssocID="{226DA2BF-AF87-487D-A75E-80CB8E1A06E6}" presName="bentUpArrow1" presStyleLbl="alignImgPlace1" presStyleIdx="0" presStyleCnt="2" custLinFactNeighborX="36510"/>
      <dgm:spPr/>
    </dgm:pt>
    <dgm:pt modelId="{529AF905-3F64-4BB3-8FC0-60898FF3BFFF}" type="pres">
      <dgm:prSet presAssocID="{226DA2BF-AF87-487D-A75E-80CB8E1A06E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F78D7793-3367-4E19-B50E-FA1FA2A22BB1}" type="pres">
      <dgm:prSet presAssocID="{226DA2BF-AF87-487D-A75E-80CB8E1A06E6}" presName="ChildText" presStyleLbl="revTx" presStyleIdx="0" presStyleCnt="2" custScaleX="174552" custLinFactNeighborX="39194" custLinFactNeighborY="-294">
        <dgm:presLayoutVars>
          <dgm:chMax val="0"/>
          <dgm:chPref val="0"/>
          <dgm:bulletEnabled val="1"/>
        </dgm:presLayoutVars>
      </dgm:prSet>
      <dgm:spPr/>
    </dgm:pt>
    <dgm:pt modelId="{25A7C55C-BC03-4BAE-9B7E-B1B85BC4E1A0}" type="pres">
      <dgm:prSet presAssocID="{67EBB052-4DB8-4B85-856C-F9D8EBECEA53}" presName="sibTrans" presStyleCnt="0"/>
      <dgm:spPr/>
    </dgm:pt>
    <dgm:pt modelId="{6C87EF6D-CA4A-4CB8-ABFD-C31E86D64C7D}" type="pres">
      <dgm:prSet presAssocID="{C772CA0A-7928-4047-B07D-084C9C1C72A6}" presName="composite" presStyleCnt="0"/>
      <dgm:spPr/>
    </dgm:pt>
    <dgm:pt modelId="{DF154BCD-5B59-498F-92A1-104553F783F4}" type="pres">
      <dgm:prSet presAssocID="{C772CA0A-7928-4047-B07D-084C9C1C72A6}" presName="bentUpArrow1" presStyleLbl="alignImgPlace1" presStyleIdx="1" presStyleCnt="2" custLinFactNeighborX="37667"/>
      <dgm:spPr/>
    </dgm:pt>
    <dgm:pt modelId="{40E870A5-98CE-4C31-87E0-96991E3399CA}" type="pres">
      <dgm:prSet presAssocID="{C772CA0A-7928-4047-B07D-084C9C1C72A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FEB71F3B-4D9C-4763-B5B3-A6745AC26545}" type="pres">
      <dgm:prSet presAssocID="{C772CA0A-7928-4047-B07D-084C9C1C72A6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04D9BB5-0DFC-4E95-8C13-2564B67BD668}" type="pres">
      <dgm:prSet presAssocID="{8A53F459-D496-4F02-A348-36B8472F6D71}" presName="sibTrans" presStyleCnt="0"/>
      <dgm:spPr/>
    </dgm:pt>
    <dgm:pt modelId="{85EE5EC2-55D1-48D2-B52E-3D40B93B5500}" type="pres">
      <dgm:prSet presAssocID="{F23270F9-2A7A-4D77-8E8D-22F65E927D8B}" presName="composite" presStyleCnt="0"/>
      <dgm:spPr/>
    </dgm:pt>
    <dgm:pt modelId="{7E7641EC-99C2-4817-95DD-2A772AEFE9E8}" type="pres">
      <dgm:prSet presAssocID="{F23270F9-2A7A-4D77-8E8D-22F65E927D8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8290710-14E4-4B4A-830A-C77565B6B1CC}" type="presOf" srcId="{88B14039-D21E-45BF-AC4A-079B7AD96E7E}" destId="{F78D7793-3367-4E19-B50E-FA1FA2A22BB1}" srcOrd="0" destOrd="0" presId="urn:microsoft.com/office/officeart/2005/8/layout/StepDownProcess"/>
    <dgm:cxn modelId="{CB95B612-9EF7-4138-8109-9B8DAC9376FA}" type="presOf" srcId="{F23270F9-2A7A-4D77-8E8D-22F65E927D8B}" destId="{7E7641EC-99C2-4817-95DD-2A772AEFE9E8}" srcOrd="0" destOrd="0" presId="urn:microsoft.com/office/officeart/2005/8/layout/StepDownProcess"/>
    <dgm:cxn modelId="{A8DFCB24-15BE-4890-8A74-179B91D46C2A}" type="presOf" srcId="{C772CA0A-7928-4047-B07D-084C9C1C72A6}" destId="{40E870A5-98CE-4C31-87E0-96991E3399CA}" srcOrd="0" destOrd="0" presId="urn:microsoft.com/office/officeart/2005/8/layout/StepDownProcess"/>
    <dgm:cxn modelId="{1750156D-8A40-4ED7-B077-E3A4900FA257}" srcId="{226DA2BF-AF87-487D-A75E-80CB8E1A06E6}" destId="{88B14039-D21E-45BF-AC4A-079B7AD96E7E}" srcOrd="0" destOrd="0" parTransId="{F382D7CD-C18D-4458-BFF1-579B06433F82}" sibTransId="{A2A6F444-AD24-4D8F-8333-1E2426A87BC2}"/>
    <dgm:cxn modelId="{AF86526E-4FD5-421A-9284-457E0690A0CF}" type="presOf" srcId="{5EAB83C0-29DB-49E9-B595-3B072E760E89}" destId="{AF141006-3637-41DC-B0DD-8FB330DC808F}" srcOrd="0" destOrd="0" presId="urn:microsoft.com/office/officeart/2005/8/layout/StepDownProcess"/>
    <dgm:cxn modelId="{0E4A2D8A-EBE7-4430-A3DA-F96C204E4006}" srcId="{5EAB83C0-29DB-49E9-B595-3B072E760E89}" destId="{C772CA0A-7928-4047-B07D-084C9C1C72A6}" srcOrd="1" destOrd="0" parTransId="{2F348B23-6CE3-462E-B92F-BB16A3F5859A}" sibTransId="{8A53F459-D496-4F02-A348-36B8472F6D71}"/>
    <dgm:cxn modelId="{B00FEE93-72F8-4179-BCC0-A37730BCDBB6}" type="presOf" srcId="{7CE778A7-09D3-4D70-81AE-97BC17049A6F}" destId="{F78D7793-3367-4E19-B50E-FA1FA2A22BB1}" srcOrd="0" destOrd="1" presId="urn:microsoft.com/office/officeart/2005/8/layout/StepDownProcess"/>
    <dgm:cxn modelId="{F58E4AC7-9C5E-4D25-A326-37B22BCB176F}" type="presOf" srcId="{226DA2BF-AF87-487D-A75E-80CB8E1A06E6}" destId="{529AF905-3F64-4BB3-8FC0-60898FF3BFFF}" srcOrd="0" destOrd="0" presId="urn:microsoft.com/office/officeart/2005/8/layout/StepDownProcess"/>
    <dgm:cxn modelId="{FD307CCA-53DC-4D4B-BCA5-EA919921ADFF}" srcId="{5EAB83C0-29DB-49E9-B595-3B072E760E89}" destId="{226DA2BF-AF87-487D-A75E-80CB8E1A06E6}" srcOrd="0" destOrd="0" parTransId="{D0DA495A-38FC-4F56-BE3E-C63C26887120}" sibTransId="{67EBB052-4DB8-4B85-856C-F9D8EBECEA53}"/>
    <dgm:cxn modelId="{19A28EDB-AE45-44E3-B772-F78279693BD8}" srcId="{5EAB83C0-29DB-49E9-B595-3B072E760E89}" destId="{F23270F9-2A7A-4D77-8E8D-22F65E927D8B}" srcOrd="2" destOrd="0" parTransId="{7EA6D109-BE9B-40BF-A81C-471CCBAE5A79}" sibTransId="{E0A7C3DB-C66D-47AC-9F3F-9218FFC2F1F9}"/>
    <dgm:cxn modelId="{0434F2FF-7AE1-43D4-8935-F308481230AF}" srcId="{226DA2BF-AF87-487D-A75E-80CB8E1A06E6}" destId="{7CE778A7-09D3-4D70-81AE-97BC17049A6F}" srcOrd="1" destOrd="0" parTransId="{ED1E55EF-2843-4AA1-A305-8A9A1A76F3D8}" sibTransId="{67A9AF45-3BE7-4A60-A725-E31C09A1054B}"/>
    <dgm:cxn modelId="{38CE7DE8-3E65-49FF-AB20-54A5CA13AA0E}" type="presParOf" srcId="{AF141006-3637-41DC-B0DD-8FB330DC808F}" destId="{914643EF-3C22-4DC7-9C8A-6B337ABCFDAA}" srcOrd="0" destOrd="0" presId="urn:microsoft.com/office/officeart/2005/8/layout/StepDownProcess"/>
    <dgm:cxn modelId="{48F8E7B7-5C10-469F-BC59-49BD969C675D}" type="presParOf" srcId="{914643EF-3C22-4DC7-9C8A-6B337ABCFDAA}" destId="{B568E176-8DB8-47E7-B8CD-425E228E4E90}" srcOrd="0" destOrd="0" presId="urn:microsoft.com/office/officeart/2005/8/layout/StepDownProcess"/>
    <dgm:cxn modelId="{480F5FD3-777C-4D1F-B2C8-EB4A1055FD28}" type="presParOf" srcId="{914643EF-3C22-4DC7-9C8A-6B337ABCFDAA}" destId="{529AF905-3F64-4BB3-8FC0-60898FF3BFFF}" srcOrd="1" destOrd="0" presId="urn:microsoft.com/office/officeart/2005/8/layout/StepDownProcess"/>
    <dgm:cxn modelId="{3A6DDC5D-C35A-48A2-96F3-3148DAF99DB4}" type="presParOf" srcId="{914643EF-3C22-4DC7-9C8A-6B337ABCFDAA}" destId="{F78D7793-3367-4E19-B50E-FA1FA2A22BB1}" srcOrd="2" destOrd="0" presId="urn:microsoft.com/office/officeart/2005/8/layout/StepDownProcess"/>
    <dgm:cxn modelId="{FF318B04-AAD4-4252-840B-C5E777C085AD}" type="presParOf" srcId="{AF141006-3637-41DC-B0DD-8FB330DC808F}" destId="{25A7C55C-BC03-4BAE-9B7E-B1B85BC4E1A0}" srcOrd="1" destOrd="0" presId="urn:microsoft.com/office/officeart/2005/8/layout/StepDownProcess"/>
    <dgm:cxn modelId="{2BDF354E-CFE5-4ECF-B906-DADCDA751DF0}" type="presParOf" srcId="{AF141006-3637-41DC-B0DD-8FB330DC808F}" destId="{6C87EF6D-CA4A-4CB8-ABFD-C31E86D64C7D}" srcOrd="2" destOrd="0" presId="urn:microsoft.com/office/officeart/2005/8/layout/StepDownProcess"/>
    <dgm:cxn modelId="{73C24390-3DFF-4620-B3B2-289ED723F666}" type="presParOf" srcId="{6C87EF6D-CA4A-4CB8-ABFD-C31E86D64C7D}" destId="{DF154BCD-5B59-498F-92A1-104553F783F4}" srcOrd="0" destOrd="0" presId="urn:microsoft.com/office/officeart/2005/8/layout/StepDownProcess"/>
    <dgm:cxn modelId="{42224B75-68C6-4F08-9832-7F9726B63CBC}" type="presParOf" srcId="{6C87EF6D-CA4A-4CB8-ABFD-C31E86D64C7D}" destId="{40E870A5-98CE-4C31-87E0-96991E3399CA}" srcOrd="1" destOrd="0" presId="urn:microsoft.com/office/officeart/2005/8/layout/StepDownProcess"/>
    <dgm:cxn modelId="{92038870-02F1-4ADB-A3FE-6886B7EC3408}" type="presParOf" srcId="{6C87EF6D-CA4A-4CB8-ABFD-C31E86D64C7D}" destId="{FEB71F3B-4D9C-4763-B5B3-A6745AC26545}" srcOrd="2" destOrd="0" presId="urn:microsoft.com/office/officeart/2005/8/layout/StepDownProcess"/>
    <dgm:cxn modelId="{798CE1FF-1DA7-453C-B8A1-FE646287A259}" type="presParOf" srcId="{AF141006-3637-41DC-B0DD-8FB330DC808F}" destId="{C04D9BB5-0DFC-4E95-8C13-2564B67BD668}" srcOrd="3" destOrd="0" presId="urn:microsoft.com/office/officeart/2005/8/layout/StepDownProcess"/>
    <dgm:cxn modelId="{E26EE45D-A65A-4E39-9308-30CE0BAEA9C8}" type="presParOf" srcId="{AF141006-3637-41DC-B0DD-8FB330DC808F}" destId="{85EE5EC2-55D1-48D2-B52E-3D40B93B5500}" srcOrd="4" destOrd="0" presId="urn:microsoft.com/office/officeart/2005/8/layout/StepDownProcess"/>
    <dgm:cxn modelId="{0B2E0F94-0042-457A-8A1B-25D055EB6CCD}" type="presParOf" srcId="{85EE5EC2-55D1-48D2-B52E-3D40B93B5500}" destId="{7E7641EC-99C2-4817-95DD-2A772AEFE9E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AB83C0-29DB-49E9-B595-3B072E760E8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a-DK"/>
        </a:p>
      </dgm:t>
    </dgm:pt>
    <dgm:pt modelId="{226DA2BF-AF87-487D-A75E-80CB8E1A06E6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>
              <a:latin typeface="Arial" panose="020B0604020202020204" pitchFamily="34" charset="0"/>
              <a:cs typeface="Arial" panose="020B0604020202020204" pitchFamily="34" charset="0"/>
            </a:rPr>
            <a:t>Early identification</a:t>
          </a:r>
        </a:p>
      </dgm:t>
    </dgm:pt>
    <dgm:pt modelId="{D0DA495A-38FC-4F56-BE3E-C63C26887120}" type="parTrans" cxnId="{FD307CCA-53DC-4D4B-BCA5-EA919921ADFF}">
      <dgm:prSet/>
      <dgm:spPr/>
      <dgm:t>
        <a:bodyPr/>
        <a:lstStyle/>
        <a:p>
          <a:endParaRPr lang="da-DK"/>
        </a:p>
      </dgm:t>
    </dgm:pt>
    <dgm:pt modelId="{67EBB052-4DB8-4B85-856C-F9D8EBECEA53}" type="sibTrans" cxnId="{FD307CCA-53DC-4D4B-BCA5-EA919921ADFF}">
      <dgm:prSet/>
      <dgm:spPr/>
      <dgm:t>
        <a:bodyPr/>
        <a:lstStyle/>
        <a:p>
          <a:endParaRPr lang="da-DK"/>
        </a:p>
      </dgm:t>
    </dgm:pt>
    <dgm:pt modelId="{C772CA0A-7928-4047-B07D-084C9C1C72A6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>
              <a:latin typeface="Arial" panose="020B0604020202020204" pitchFamily="34" charset="0"/>
              <a:cs typeface="Arial" panose="020B0604020202020204" pitchFamily="34" charset="0"/>
            </a:rPr>
            <a:t>Treatment in time</a:t>
          </a:r>
        </a:p>
      </dgm:t>
    </dgm:pt>
    <dgm:pt modelId="{2F348B23-6CE3-462E-B92F-BB16A3F5859A}" type="parTrans" cxnId="{0E4A2D8A-EBE7-4430-A3DA-F96C204E4006}">
      <dgm:prSet/>
      <dgm:spPr/>
      <dgm:t>
        <a:bodyPr/>
        <a:lstStyle/>
        <a:p>
          <a:endParaRPr lang="da-DK"/>
        </a:p>
      </dgm:t>
    </dgm:pt>
    <dgm:pt modelId="{8A53F459-D496-4F02-A348-36B8472F6D71}" type="sibTrans" cxnId="{0E4A2D8A-EBE7-4430-A3DA-F96C204E4006}">
      <dgm:prSet/>
      <dgm:spPr/>
      <dgm:t>
        <a:bodyPr/>
        <a:lstStyle/>
        <a:p>
          <a:endParaRPr lang="da-DK"/>
        </a:p>
      </dgm:t>
    </dgm:pt>
    <dgm:pt modelId="{F23270F9-2A7A-4D77-8E8D-22F65E927D8B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noProof="0" dirty="0">
              <a:latin typeface="Arial" panose="020B0604020202020204" pitchFamily="34" charset="0"/>
              <a:cs typeface="Arial" panose="020B0604020202020204" pitchFamily="34" charset="0"/>
            </a:rPr>
            <a:t>Improving of prognosis</a:t>
          </a:r>
        </a:p>
      </dgm:t>
    </dgm:pt>
    <dgm:pt modelId="{7EA6D109-BE9B-40BF-A81C-471CCBAE5A79}" type="parTrans" cxnId="{19A28EDB-AE45-44E3-B772-F78279693BD8}">
      <dgm:prSet/>
      <dgm:spPr/>
      <dgm:t>
        <a:bodyPr/>
        <a:lstStyle/>
        <a:p>
          <a:endParaRPr lang="da-DK"/>
        </a:p>
      </dgm:t>
    </dgm:pt>
    <dgm:pt modelId="{E0A7C3DB-C66D-47AC-9F3F-9218FFC2F1F9}" type="sibTrans" cxnId="{19A28EDB-AE45-44E3-B772-F78279693BD8}">
      <dgm:prSet/>
      <dgm:spPr/>
      <dgm:t>
        <a:bodyPr/>
        <a:lstStyle/>
        <a:p>
          <a:endParaRPr lang="da-DK"/>
        </a:p>
      </dgm:t>
    </dgm:pt>
    <dgm:pt modelId="{AF141006-3637-41DC-B0DD-8FB330DC808F}" type="pres">
      <dgm:prSet presAssocID="{5EAB83C0-29DB-49E9-B595-3B072E760E89}" presName="rootnode" presStyleCnt="0">
        <dgm:presLayoutVars>
          <dgm:chMax/>
          <dgm:chPref/>
          <dgm:dir/>
          <dgm:animLvl val="lvl"/>
        </dgm:presLayoutVars>
      </dgm:prSet>
      <dgm:spPr/>
    </dgm:pt>
    <dgm:pt modelId="{914643EF-3C22-4DC7-9C8A-6B337ABCFDAA}" type="pres">
      <dgm:prSet presAssocID="{226DA2BF-AF87-487D-A75E-80CB8E1A06E6}" presName="composite" presStyleCnt="0"/>
      <dgm:spPr/>
    </dgm:pt>
    <dgm:pt modelId="{B568E176-8DB8-47E7-B8CD-425E228E4E90}" type="pres">
      <dgm:prSet presAssocID="{226DA2BF-AF87-487D-A75E-80CB8E1A06E6}" presName="bentUpArrow1" presStyleLbl="alignImgPlace1" presStyleIdx="0" presStyleCnt="2" custLinFactNeighborX="3651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</dgm:pt>
    <dgm:pt modelId="{529AF905-3F64-4BB3-8FC0-60898FF3BFFF}" type="pres">
      <dgm:prSet presAssocID="{226DA2BF-AF87-487D-A75E-80CB8E1A06E6}" presName="ParentText" presStyleLbl="node1" presStyleIdx="0" presStyleCnt="3" custScaleX="157609">
        <dgm:presLayoutVars>
          <dgm:chMax val="1"/>
          <dgm:chPref val="1"/>
          <dgm:bulletEnabled val="1"/>
        </dgm:presLayoutVars>
      </dgm:prSet>
      <dgm:spPr/>
    </dgm:pt>
    <dgm:pt modelId="{F78D7793-3367-4E19-B50E-FA1FA2A22BB1}" type="pres">
      <dgm:prSet presAssocID="{226DA2BF-AF87-487D-A75E-80CB8E1A06E6}" presName="ChildText" presStyleLbl="revTx" presStyleIdx="0" presStyleCnt="2" custScaleX="174552" custLinFactNeighborX="39194" custLinFactNeighborY="-294">
        <dgm:presLayoutVars>
          <dgm:chMax val="0"/>
          <dgm:chPref val="0"/>
          <dgm:bulletEnabled val="1"/>
        </dgm:presLayoutVars>
      </dgm:prSet>
      <dgm:spPr/>
    </dgm:pt>
    <dgm:pt modelId="{25A7C55C-BC03-4BAE-9B7E-B1B85BC4E1A0}" type="pres">
      <dgm:prSet presAssocID="{67EBB052-4DB8-4B85-856C-F9D8EBECEA53}" presName="sibTrans" presStyleCnt="0"/>
      <dgm:spPr/>
    </dgm:pt>
    <dgm:pt modelId="{6C87EF6D-CA4A-4CB8-ABFD-C31E86D64C7D}" type="pres">
      <dgm:prSet presAssocID="{C772CA0A-7928-4047-B07D-084C9C1C72A6}" presName="composite" presStyleCnt="0"/>
      <dgm:spPr/>
    </dgm:pt>
    <dgm:pt modelId="{DF154BCD-5B59-498F-92A1-104553F783F4}" type="pres">
      <dgm:prSet presAssocID="{C772CA0A-7928-4047-B07D-084C9C1C72A6}" presName="bentUpArrow1" presStyleLbl="alignImgPlace1" presStyleIdx="1" presStyleCnt="2" custLinFactNeighborX="37667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</dgm:pt>
    <dgm:pt modelId="{40E870A5-98CE-4C31-87E0-96991E3399CA}" type="pres">
      <dgm:prSet presAssocID="{C772CA0A-7928-4047-B07D-084C9C1C72A6}" presName="ParentText" presStyleLbl="node1" presStyleIdx="1" presStyleCnt="3" custScaleX="157609" custLinFactNeighborX="25000">
        <dgm:presLayoutVars>
          <dgm:chMax val="1"/>
          <dgm:chPref val="1"/>
          <dgm:bulletEnabled val="1"/>
        </dgm:presLayoutVars>
      </dgm:prSet>
      <dgm:spPr/>
    </dgm:pt>
    <dgm:pt modelId="{FEB71F3B-4D9C-4763-B5B3-A6745AC26545}" type="pres">
      <dgm:prSet presAssocID="{C772CA0A-7928-4047-B07D-084C9C1C72A6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04D9BB5-0DFC-4E95-8C13-2564B67BD668}" type="pres">
      <dgm:prSet presAssocID="{8A53F459-D496-4F02-A348-36B8472F6D71}" presName="sibTrans" presStyleCnt="0"/>
      <dgm:spPr/>
    </dgm:pt>
    <dgm:pt modelId="{85EE5EC2-55D1-48D2-B52E-3D40B93B5500}" type="pres">
      <dgm:prSet presAssocID="{F23270F9-2A7A-4D77-8E8D-22F65E927D8B}" presName="composite" presStyleCnt="0"/>
      <dgm:spPr/>
    </dgm:pt>
    <dgm:pt modelId="{7E7641EC-99C2-4817-95DD-2A772AEFE9E8}" type="pres">
      <dgm:prSet presAssocID="{F23270F9-2A7A-4D77-8E8D-22F65E927D8B}" presName="ParentText" presStyleLbl="node1" presStyleIdx="2" presStyleCnt="3" custScaleX="157609" custLinFactNeighborX="26661">
        <dgm:presLayoutVars>
          <dgm:chMax val="1"/>
          <dgm:chPref val="1"/>
          <dgm:bulletEnabled val="1"/>
        </dgm:presLayoutVars>
      </dgm:prSet>
      <dgm:spPr/>
    </dgm:pt>
  </dgm:ptLst>
  <dgm:cxnLst>
    <dgm:cxn modelId="{00F65A2E-ECBE-4D10-81CE-6B5472041988}" type="presOf" srcId="{226DA2BF-AF87-487D-A75E-80CB8E1A06E6}" destId="{529AF905-3F64-4BB3-8FC0-60898FF3BFFF}" srcOrd="0" destOrd="0" presId="urn:microsoft.com/office/officeart/2005/8/layout/StepDownProcess"/>
    <dgm:cxn modelId="{A8CFE43F-1189-4412-923E-60BA92ECD09C}" type="presOf" srcId="{F23270F9-2A7A-4D77-8E8D-22F65E927D8B}" destId="{7E7641EC-99C2-4817-95DD-2A772AEFE9E8}" srcOrd="0" destOrd="0" presId="urn:microsoft.com/office/officeart/2005/8/layout/StepDownProcess"/>
    <dgm:cxn modelId="{B43BF963-D88F-43F1-AFE8-B057FF2F969C}" type="presOf" srcId="{C772CA0A-7928-4047-B07D-084C9C1C72A6}" destId="{40E870A5-98CE-4C31-87E0-96991E3399CA}" srcOrd="0" destOrd="0" presId="urn:microsoft.com/office/officeart/2005/8/layout/StepDownProcess"/>
    <dgm:cxn modelId="{0E4A2D8A-EBE7-4430-A3DA-F96C204E4006}" srcId="{5EAB83C0-29DB-49E9-B595-3B072E760E89}" destId="{C772CA0A-7928-4047-B07D-084C9C1C72A6}" srcOrd="1" destOrd="0" parTransId="{2F348B23-6CE3-462E-B92F-BB16A3F5859A}" sibTransId="{8A53F459-D496-4F02-A348-36B8472F6D71}"/>
    <dgm:cxn modelId="{A41867C7-9A73-4F81-8C09-4CCE3E7101D5}" type="presOf" srcId="{5EAB83C0-29DB-49E9-B595-3B072E760E89}" destId="{AF141006-3637-41DC-B0DD-8FB330DC808F}" srcOrd="0" destOrd="0" presId="urn:microsoft.com/office/officeart/2005/8/layout/StepDownProcess"/>
    <dgm:cxn modelId="{FD307CCA-53DC-4D4B-BCA5-EA919921ADFF}" srcId="{5EAB83C0-29DB-49E9-B595-3B072E760E89}" destId="{226DA2BF-AF87-487D-A75E-80CB8E1A06E6}" srcOrd="0" destOrd="0" parTransId="{D0DA495A-38FC-4F56-BE3E-C63C26887120}" sibTransId="{67EBB052-4DB8-4B85-856C-F9D8EBECEA53}"/>
    <dgm:cxn modelId="{19A28EDB-AE45-44E3-B772-F78279693BD8}" srcId="{5EAB83C0-29DB-49E9-B595-3B072E760E89}" destId="{F23270F9-2A7A-4D77-8E8D-22F65E927D8B}" srcOrd="2" destOrd="0" parTransId="{7EA6D109-BE9B-40BF-A81C-471CCBAE5A79}" sibTransId="{E0A7C3DB-C66D-47AC-9F3F-9218FFC2F1F9}"/>
    <dgm:cxn modelId="{FDAC27E2-1B69-46D7-B5CE-788D5214997D}" type="presParOf" srcId="{AF141006-3637-41DC-B0DD-8FB330DC808F}" destId="{914643EF-3C22-4DC7-9C8A-6B337ABCFDAA}" srcOrd="0" destOrd="0" presId="urn:microsoft.com/office/officeart/2005/8/layout/StepDownProcess"/>
    <dgm:cxn modelId="{36625234-A7B6-4C86-91A1-6015490401F5}" type="presParOf" srcId="{914643EF-3C22-4DC7-9C8A-6B337ABCFDAA}" destId="{B568E176-8DB8-47E7-B8CD-425E228E4E90}" srcOrd="0" destOrd="0" presId="urn:microsoft.com/office/officeart/2005/8/layout/StepDownProcess"/>
    <dgm:cxn modelId="{0A55DEDC-811A-4348-80A7-D8880A48EDB0}" type="presParOf" srcId="{914643EF-3C22-4DC7-9C8A-6B337ABCFDAA}" destId="{529AF905-3F64-4BB3-8FC0-60898FF3BFFF}" srcOrd="1" destOrd="0" presId="urn:microsoft.com/office/officeart/2005/8/layout/StepDownProcess"/>
    <dgm:cxn modelId="{C1D578C9-4748-419A-9F3B-2787867556EF}" type="presParOf" srcId="{914643EF-3C22-4DC7-9C8A-6B337ABCFDAA}" destId="{F78D7793-3367-4E19-B50E-FA1FA2A22BB1}" srcOrd="2" destOrd="0" presId="urn:microsoft.com/office/officeart/2005/8/layout/StepDownProcess"/>
    <dgm:cxn modelId="{0DC27B1C-A63F-4027-8E6C-623F0F1F25C4}" type="presParOf" srcId="{AF141006-3637-41DC-B0DD-8FB330DC808F}" destId="{25A7C55C-BC03-4BAE-9B7E-B1B85BC4E1A0}" srcOrd="1" destOrd="0" presId="urn:microsoft.com/office/officeart/2005/8/layout/StepDownProcess"/>
    <dgm:cxn modelId="{480B1F23-5408-4D79-A9C9-FCFEF0EF6A75}" type="presParOf" srcId="{AF141006-3637-41DC-B0DD-8FB330DC808F}" destId="{6C87EF6D-CA4A-4CB8-ABFD-C31E86D64C7D}" srcOrd="2" destOrd="0" presId="urn:microsoft.com/office/officeart/2005/8/layout/StepDownProcess"/>
    <dgm:cxn modelId="{6ADA8CE6-3028-4CA3-916E-0A88057BD1C2}" type="presParOf" srcId="{6C87EF6D-CA4A-4CB8-ABFD-C31E86D64C7D}" destId="{DF154BCD-5B59-498F-92A1-104553F783F4}" srcOrd="0" destOrd="0" presId="urn:microsoft.com/office/officeart/2005/8/layout/StepDownProcess"/>
    <dgm:cxn modelId="{9E881FEB-5F82-475C-BC59-ED4730A2828F}" type="presParOf" srcId="{6C87EF6D-CA4A-4CB8-ABFD-C31E86D64C7D}" destId="{40E870A5-98CE-4C31-87E0-96991E3399CA}" srcOrd="1" destOrd="0" presId="urn:microsoft.com/office/officeart/2005/8/layout/StepDownProcess"/>
    <dgm:cxn modelId="{CB4D501C-B113-46BB-A99A-6295EBC0A5E5}" type="presParOf" srcId="{6C87EF6D-CA4A-4CB8-ABFD-C31E86D64C7D}" destId="{FEB71F3B-4D9C-4763-B5B3-A6745AC26545}" srcOrd="2" destOrd="0" presId="urn:microsoft.com/office/officeart/2005/8/layout/StepDownProcess"/>
    <dgm:cxn modelId="{5B9ED597-0E3A-4DD7-B587-21C6E56E45A7}" type="presParOf" srcId="{AF141006-3637-41DC-B0DD-8FB330DC808F}" destId="{C04D9BB5-0DFC-4E95-8C13-2564B67BD668}" srcOrd="3" destOrd="0" presId="urn:microsoft.com/office/officeart/2005/8/layout/StepDownProcess"/>
    <dgm:cxn modelId="{3F44CCFF-939C-4E5F-B01C-A4F19CDB2E40}" type="presParOf" srcId="{AF141006-3637-41DC-B0DD-8FB330DC808F}" destId="{85EE5EC2-55D1-48D2-B52E-3D40B93B5500}" srcOrd="4" destOrd="0" presId="urn:microsoft.com/office/officeart/2005/8/layout/StepDownProcess"/>
    <dgm:cxn modelId="{3C4CD1B8-DB98-43F5-9D05-6FFCF8584671}" type="presParOf" srcId="{85EE5EC2-55D1-48D2-B52E-3D40B93B5500}" destId="{7E7641EC-99C2-4817-95DD-2A772AEFE9E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8E176-8DB8-47E7-B8CD-425E228E4E90}">
      <dsp:nvSpPr>
        <dsp:cNvPr id="0" name=""/>
        <dsp:cNvSpPr/>
      </dsp:nvSpPr>
      <dsp:spPr>
        <a:xfrm rot="5400000">
          <a:off x="1370332" y="1266920"/>
          <a:ext cx="1120481" cy="12756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AF905-3F64-4BB3-8FC0-60898FF3BFFF}">
      <dsp:nvSpPr>
        <dsp:cNvPr id="0" name=""/>
        <dsp:cNvSpPr/>
      </dsp:nvSpPr>
      <dsp:spPr>
        <a:xfrm>
          <a:off x="607740" y="24843"/>
          <a:ext cx="1886231" cy="132030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latin typeface="+mn-lt"/>
              <a:cs typeface="Arial" panose="020B0604020202020204" pitchFamily="34" charset="0"/>
            </a:rPr>
            <a:t>Disease process</a:t>
          </a:r>
        </a:p>
      </dsp:txBody>
      <dsp:txXfrm>
        <a:off x="672203" y="89306"/>
        <a:ext cx="1757305" cy="1191375"/>
      </dsp:txXfrm>
    </dsp:sp>
    <dsp:sp modelId="{F78D7793-3367-4E19-B50E-FA1FA2A22BB1}">
      <dsp:nvSpPr>
        <dsp:cNvPr id="0" name=""/>
        <dsp:cNvSpPr/>
      </dsp:nvSpPr>
      <dsp:spPr>
        <a:xfrm>
          <a:off x="2520284" y="147627"/>
          <a:ext cx="2394618" cy="106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>
              <a:latin typeface="+mn-lt"/>
              <a:cs typeface="Arial" panose="020B0604020202020204" pitchFamily="34" charset="0"/>
            </a:rPr>
            <a:t>Atherosclerosis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>
              <a:latin typeface="+mn-lt"/>
              <a:cs typeface="Arial" panose="020B0604020202020204" pitchFamily="34" charset="0"/>
            </a:rPr>
            <a:t>Myocarditis</a:t>
          </a:r>
        </a:p>
      </dsp:txBody>
      <dsp:txXfrm>
        <a:off x="2520284" y="147627"/>
        <a:ext cx="2394618" cy="1067125"/>
      </dsp:txXfrm>
    </dsp:sp>
    <dsp:sp modelId="{DF154BCD-5B59-498F-92A1-104553F783F4}">
      <dsp:nvSpPr>
        <dsp:cNvPr id="0" name=""/>
        <dsp:cNvSpPr/>
      </dsp:nvSpPr>
      <dsp:spPr>
        <a:xfrm rot="5400000">
          <a:off x="3194438" y="2750053"/>
          <a:ext cx="1120481" cy="12756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870A5-98CE-4C31-87E0-96991E3399CA}">
      <dsp:nvSpPr>
        <dsp:cNvPr id="0" name=""/>
        <dsp:cNvSpPr/>
      </dsp:nvSpPr>
      <dsp:spPr>
        <a:xfrm>
          <a:off x="2417088" y="1507977"/>
          <a:ext cx="1886231" cy="132030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latin typeface="+mn-lt"/>
              <a:cs typeface="Arial" panose="020B0604020202020204" pitchFamily="34" charset="0"/>
            </a:rPr>
            <a:t>Structural changes</a:t>
          </a:r>
        </a:p>
      </dsp:txBody>
      <dsp:txXfrm>
        <a:off x="2481551" y="1572440"/>
        <a:ext cx="1757305" cy="1191375"/>
      </dsp:txXfrm>
    </dsp:sp>
    <dsp:sp modelId="{FEB71F3B-4D9C-4763-B5B3-A6745AC26545}">
      <dsp:nvSpPr>
        <dsp:cNvPr id="0" name=""/>
        <dsp:cNvSpPr/>
      </dsp:nvSpPr>
      <dsp:spPr>
        <a:xfrm>
          <a:off x="4303319" y="1633898"/>
          <a:ext cx="1371865" cy="106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641EC-99C2-4817-95DD-2A772AEFE9E8}">
      <dsp:nvSpPr>
        <dsp:cNvPr id="0" name=""/>
        <dsp:cNvSpPr/>
      </dsp:nvSpPr>
      <dsp:spPr>
        <a:xfrm>
          <a:off x="4226435" y="2991111"/>
          <a:ext cx="1886231" cy="132030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latin typeface="+mn-lt"/>
              <a:cs typeface="Arial" panose="020B0604020202020204" pitchFamily="34" charset="0"/>
            </a:rPr>
            <a:t>Heart pump function</a:t>
          </a:r>
        </a:p>
      </dsp:txBody>
      <dsp:txXfrm>
        <a:off x="4290898" y="3055574"/>
        <a:ext cx="1757305" cy="1191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8E176-8DB8-47E7-B8CD-425E228E4E90}">
      <dsp:nvSpPr>
        <dsp:cNvPr id="0" name=""/>
        <dsp:cNvSpPr/>
      </dsp:nvSpPr>
      <dsp:spPr>
        <a:xfrm rot="5400000">
          <a:off x="2241876" y="1120660"/>
          <a:ext cx="991128" cy="11283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529AF905-3F64-4BB3-8FC0-60898FF3BFFF}">
      <dsp:nvSpPr>
        <dsp:cNvPr id="0" name=""/>
        <dsp:cNvSpPr/>
      </dsp:nvSpPr>
      <dsp:spPr>
        <a:xfrm>
          <a:off x="1086725" y="21975"/>
          <a:ext cx="2629668" cy="1167879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latin typeface="Arial" panose="020B0604020202020204" pitchFamily="34" charset="0"/>
              <a:cs typeface="Arial" panose="020B0604020202020204" pitchFamily="34" charset="0"/>
            </a:rPr>
            <a:t>Early identification</a:t>
          </a:r>
        </a:p>
      </dsp:txBody>
      <dsp:txXfrm>
        <a:off x="1143746" y="78996"/>
        <a:ext cx="2515626" cy="1053837"/>
      </dsp:txXfrm>
    </dsp:sp>
    <dsp:sp modelId="{F78D7793-3367-4E19-B50E-FA1FA2A22BB1}">
      <dsp:nvSpPr>
        <dsp:cNvPr id="0" name=""/>
        <dsp:cNvSpPr/>
      </dsp:nvSpPr>
      <dsp:spPr>
        <a:xfrm>
          <a:off x="3259073" y="130584"/>
          <a:ext cx="2118172" cy="943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54BCD-5B59-498F-92A1-104553F783F4}">
      <dsp:nvSpPr>
        <dsp:cNvPr id="0" name=""/>
        <dsp:cNvSpPr/>
      </dsp:nvSpPr>
      <dsp:spPr>
        <a:xfrm rot="5400000">
          <a:off x="4086085" y="2432574"/>
          <a:ext cx="991128" cy="11283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40E870A5-98CE-4C31-87E0-96991E3399CA}">
      <dsp:nvSpPr>
        <dsp:cNvPr id="0" name=""/>
        <dsp:cNvSpPr/>
      </dsp:nvSpPr>
      <dsp:spPr>
        <a:xfrm>
          <a:off x="3334998" y="1333889"/>
          <a:ext cx="2629668" cy="1167879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latin typeface="Arial" panose="020B0604020202020204" pitchFamily="34" charset="0"/>
              <a:cs typeface="Arial" panose="020B0604020202020204" pitchFamily="34" charset="0"/>
            </a:rPr>
            <a:t>Treatment in time</a:t>
          </a:r>
        </a:p>
      </dsp:txBody>
      <dsp:txXfrm>
        <a:off x="3392019" y="1390910"/>
        <a:ext cx="2515626" cy="1053837"/>
      </dsp:txXfrm>
    </dsp:sp>
    <dsp:sp modelId="{FEB71F3B-4D9C-4763-B5B3-A6745AC26545}">
      <dsp:nvSpPr>
        <dsp:cNvPr id="0" name=""/>
        <dsp:cNvSpPr/>
      </dsp:nvSpPr>
      <dsp:spPr>
        <a:xfrm>
          <a:off x="5066952" y="1445273"/>
          <a:ext cx="1213490" cy="943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641EC-99C2-4817-95DD-2A772AEFE9E8}">
      <dsp:nvSpPr>
        <dsp:cNvPr id="0" name=""/>
        <dsp:cNvSpPr/>
      </dsp:nvSpPr>
      <dsp:spPr>
        <a:xfrm>
          <a:off x="5193865" y="2645803"/>
          <a:ext cx="2629668" cy="1167879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latin typeface="Arial" panose="020B0604020202020204" pitchFamily="34" charset="0"/>
              <a:cs typeface="Arial" panose="020B0604020202020204" pitchFamily="34" charset="0"/>
            </a:rPr>
            <a:t>Improving of prognosis</a:t>
          </a:r>
        </a:p>
      </dsp:txBody>
      <dsp:txXfrm>
        <a:off x="5250886" y="2702824"/>
        <a:ext cx="2515626" cy="1053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5FDFF-6EA8-443E-9260-110C1CCA917D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ECDA0-0A25-4517-ABC8-30C737734B1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6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rt.org/en/health-topics/consumer-healthcare/what-is-cardiovascular-disease/coronary-artery-diseas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eart.org/en/health-topics/cholesterol/about-cholesterol/atherosclerosis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Thanks</a:t>
            </a:r>
            <a:r>
              <a:rPr lang="da-DK" dirty="0"/>
              <a:t> for </a:t>
            </a:r>
            <a:r>
              <a:rPr lang="da-DK" dirty="0" err="1"/>
              <a:t>joining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session on </a:t>
            </a:r>
            <a:r>
              <a:rPr lang="da-DK" dirty="0" err="1"/>
              <a:t>myositis</a:t>
            </a:r>
            <a:r>
              <a:rPr lang="da-DK" dirty="0"/>
              <a:t> and </a:t>
            </a:r>
            <a:r>
              <a:rPr lang="da-DK" dirty="0" err="1"/>
              <a:t>heart</a:t>
            </a:r>
            <a:r>
              <a:rPr lang="da-DK" dirty="0"/>
              <a:t> </a:t>
            </a:r>
            <a:r>
              <a:rPr lang="da-DK" dirty="0" err="1"/>
              <a:t>disease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16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B140CF3-0BBE-4415-85A9-C775F8AD94CF}" type="slidenum">
              <a:rPr lang="da-DK" altLang="da-DK" sz="12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11</a:t>
            </a:fld>
            <a:endParaRPr lang="da-DK" altLang="da-DK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003969" y="694611"/>
            <a:ext cx="4843533" cy="34233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endParaRPr lang="da-DK" sz="20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78564" cy="41077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da-DK" altLang="da-DK" dirty="0">
                <a:ea typeface="ＭＳ Ｐゴシック" pitchFamily="34" charset="-128"/>
              </a:rPr>
              <a:t>And </a:t>
            </a:r>
            <a:r>
              <a:rPr lang="da-DK" altLang="da-DK" dirty="0" err="1">
                <a:ea typeface="ＭＳ Ｐゴシック" pitchFamily="34" charset="-128"/>
              </a:rPr>
              <a:t>found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that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high</a:t>
            </a:r>
            <a:r>
              <a:rPr lang="da-DK" altLang="da-DK" baseline="0" dirty="0">
                <a:ea typeface="ＭＳ Ｐゴシック" pitchFamily="34" charset="-128"/>
              </a:rPr>
              <a:t> CAC score (</a:t>
            </a:r>
            <a:r>
              <a:rPr lang="da-DK" altLang="da-DK" baseline="0" dirty="0" err="1">
                <a:ea typeface="ＭＳ Ｐゴシック" pitchFamily="34" charset="-128"/>
              </a:rPr>
              <a:t>indicated</a:t>
            </a:r>
            <a:r>
              <a:rPr lang="da-DK" altLang="da-DK" baseline="0" dirty="0">
                <a:ea typeface="ＭＳ Ｐゴシック" pitchFamily="34" charset="-128"/>
              </a:rPr>
              <a:t> by the red </a:t>
            </a:r>
            <a:r>
              <a:rPr lang="da-DK" altLang="da-DK" baseline="0" dirty="0" err="1">
                <a:ea typeface="ＭＳ Ｐゴシック" pitchFamily="34" charset="-128"/>
              </a:rPr>
              <a:t>arow</a:t>
            </a:r>
            <a:r>
              <a:rPr lang="da-DK" altLang="da-DK" baseline="0" dirty="0">
                <a:ea typeface="ＭＳ Ｐゴシック" pitchFamily="34" charset="-128"/>
              </a:rPr>
              <a:t>) </a:t>
            </a:r>
            <a:r>
              <a:rPr lang="da-DK" altLang="da-DK" baseline="0" dirty="0" err="1">
                <a:ea typeface="ＭＳ Ｐゴシック" pitchFamily="34" charset="-128"/>
              </a:rPr>
              <a:t>was</a:t>
            </a:r>
            <a:r>
              <a:rPr lang="da-DK" altLang="da-DK" baseline="0" dirty="0">
                <a:ea typeface="ＭＳ Ｐゴシック" pitchFamily="34" charset="-128"/>
              </a:rPr>
              <a:t>…….</a:t>
            </a:r>
            <a:endParaRPr lang="da-DK" altLang="da-DK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 is expressed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Agatston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units and classified into three predefined categories according to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Agatston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score;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calcification, ……..</a:t>
            </a:r>
          </a:p>
          <a:p>
            <a:pPr eaLnBrk="1" hangingPunct="1"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(and is calculated by adding scores from each focus of  the coronary arteries) </a:t>
            </a:r>
            <a:endParaRPr lang="da-DK" altLang="da-DK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7D2539A-F406-4D05-888A-D7CDD9E079B1}" type="slidenum">
              <a:rPr lang="da-DK" altLang="da-DK" sz="12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12</a:t>
            </a:fld>
            <a:endParaRPr lang="da-DK" altLang="da-DK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003969" y="694611"/>
            <a:ext cx="4843533" cy="34233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endParaRPr lang="da-DK" sz="20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78564" cy="41077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da-DK" altLang="da-DK" dirty="0">
                <a:ea typeface="ＭＳ Ｐゴシック" pitchFamily="34" charset="-128"/>
              </a:rPr>
              <a:t>In </a:t>
            </a:r>
            <a:r>
              <a:rPr lang="da-DK" altLang="da-DK" dirty="0" err="1">
                <a:ea typeface="ＭＳ Ｐゴシック" pitchFamily="34" charset="-128"/>
              </a:rPr>
              <a:t>adition</a:t>
            </a:r>
            <a:r>
              <a:rPr lang="da-DK" altLang="da-DK" dirty="0">
                <a:ea typeface="ＭＳ Ｐゴシック" pitchFamily="34" charset="-128"/>
              </a:rPr>
              <a:t>, </a:t>
            </a:r>
            <a:r>
              <a:rPr lang="da-DK" altLang="da-DK" dirty="0" err="1">
                <a:ea typeface="ＭＳ Ｐゴシック" pitchFamily="34" charset="-128"/>
              </a:rPr>
              <a:t>We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found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that</a:t>
            </a:r>
            <a:r>
              <a:rPr lang="da-DK" altLang="da-DK" baseline="0" dirty="0">
                <a:ea typeface="ＭＳ Ｐゴシック" pitchFamily="34" charset="-128"/>
              </a:rPr>
              <a:t> …..</a:t>
            </a:r>
          </a:p>
          <a:p>
            <a:pPr eaLnBrk="1" hangingPunct="1">
              <a:defRPr/>
            </a:pPr>
            <a:r>
              <a:rPr lang="da-DK" altLang="da-DK" baseline="0" dirty="0">
                <a:ea typeface="ＭＳ Ｐゴシック" pitchFamily="34" charset="-128"/>
              </a:rPr>
              <a:t>And the high CAC score in </a:t>
            </a:r>
            <a:r>
              <a:rPr lang="da-DK" altLang="da-DK" baseline="0" dirty="0" err="1">
                <a:ea typeface="ＭＳ Ｐゴシック" pitchFamily="34" charset="-128"/>
              </a:rPr>
              <a:t>myositis</a:t>
            </a:r>
            <a:r>
              <a:rPr lang="da-DK" altLang="da-DK" baseline="0" dirty="0">
                <a:ea typeface="ＭＳ Ｐゴシック" pitchFamily="34" charset="-128"/>
              </a:rPr>
              <a:t> patients </a:t>
            </a:r>
            <a:r>
              <a:rPr lang="da-DK" altLang="da-DK" baseline="0" dirty="0" err="1">
                <a:ea typeface="ＭＳ Ｐゴシック" pitchFamily="34" charset="-128"/>
              </a:rPr>
              <a:t>wasn´t</a:t>
            </a:r>
            <a:r>
              <a:rPr lang="da-DK" altLang="da-DK" baseline="0" dirty="0">
                <a:ea typeface="ＭＳ Ｐゴシック" pitchFamily="34" charset="-128"/>
              </a:rPr>
              <a:t> …..</a:t>
            </a:r>
            <a:endParaRPr lang="da-DK" altLang="da-DK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sz="1200" dirty="0" err="1">
                <a:ea typeface="ＭＳ Ｐゴシック" pitchFamily="34" charset="-128"/>
                <a:cs typeface="Arial" panose="020B0604020202020204" pitchFamily="34" charset="0"/>
              </a:rPr>
              <a:t>Which</a:t>
            </a:r>
            <a:r>
              <a:rPr lang="da-DK" altLang="da-DK" sz="1200" dirty="0">
                <a:ea typeface="ＭＳ Ｐゴシック" pitchFamily="34" charset="-128"/>
                <a:cs typeface="Arial" panose="020B0604020202020204" pitchFamily="34" charset="0"/>
              </a:rPr>
              <a:t> is </a:t>
            </a:r>
            <a:r>
              <a:rPr lang="da-DK" altLang="da-DK" sz="1200" dirty="0" err="1">
                <a:ea typeface="ＭＳ Ｐゴシック" pitchFamily="34" charset="-128"/>
                <a:cs typeface="Arial" panose="020B0604020202020204" pitchFamily="34" charset="0"/>
              </a:rPr>
              <a:t>leading</a:t>
            </a:r>
            <a:r>
              <a:rPr lang="da-DK" altLang="da-DK" sz="1200" dirty="0"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da-DK" altLang="da-DK" sz="1200" dirty="0" err="1">
                <a:ea typeface="ＭＳ Ｐゴシック" pitchFamily="34" charset="-128"/>
                <a:cs typeface="Arial" panose="020B0604020202020204" pitchFamily="34" charset="0"/>
              </a:rPr>
              <a:t>me</a:t>
            </a:r>
            <a:r>
              <a:rPr lang="da-DK" altLang="da-DK" sz="1200" dirty="0">
                <a:ea typeface="ＭＳ Ｐゴシック" pitchFamily="34" charset="-128"/>
                <a:cs typeface="Arial" panose="020B0604020202020204" pitchFamily="34" charset="0"/>
              </a:rPr>
              <a:t> to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is power. Understand the risks you face for heart attack.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Extensive research has identified factors that increase a person’s risk for coronary heart disease in general and heart attack in particular.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risk factors you have, and the greater the degree of each risk factor, the higher your chance of developing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coronary heart disease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a common term for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buildup of plaque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heart’s arteries that could lead to heart attack. Risk factors fall into three broad categories:</a:t>
            </a:r>
          </a:p>
          <a:p>
            <a:r>
              <a:rPr lang="da-DK" dirty="0"/>
              <a:t>One </a:t>
            </a:r>
            <a:r>
              <a:rPr lang="da-DK" dirty="0" err="1"/>
              <a:t>treatment</a:t>
            </a:r>
            <a:r>
              <a:rPr lang="da-DK" dirty="0"/>
              <a:t>, </a:t>
            </a:r>
            <a:r>
              <a:rPr lang="da-DK" dirty="0" err="1"/>
              <a:t>fits</a:t>
            </a:r>
            <a:r>
              <a:rPr lang="da-DK" dirty="0"/>
              <a:t> all!!!</a:t>
            </a:r>
          </a:p>
          <a:p>
            <a:r>
              <a:rPr lang="da-DK" dirty="0" err="1"/>
              <a:t>Controversy</a:t>
            </a:r>
            <a:r>
              <a:rPr lang="da-DK" dirty="0"/>
              <a:t>, </a:t>
            </a:r>
            <a:r>
              <a:rPr lang="da-DK" dirty="0" err="1"/>
              <a:t>because</a:t>
            </a:r>
            <a:r>
              <a:rPr lang="da-DK" dirty="0"/>
              <a:t> </a:t>
            </a:r>
            <a:r>
              <a:rPr lang="da-DK" dirty="0" err="1"/>
              <a:t>cholersterol</a:t>
            </a:r>
            <a:r>
              <a:rPr lang="da-DK" dirty="0"/>
              <a:t> </a:t>
            </a:r>
            <a:r>
              <a:rPr lang="da-DK" dirty="0" err="1"/>
              <a:t>lowering</a:t>
            </a:r>
            <a:r>
              <a:rPr lang="da-DK" dirty="0"/>
              <a:t> </a:t>
            </a:r>
            <a:r>
              <a:rPr lang="da-DK" dirty="0" err="1"/>
              <a:t>medication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induce</a:t>
            </a:r>
            <a:r>
              <a:rPr lang="da-DK" dirty="0"/>
              <a:t> </a:t>
            </a:r>
            <a:r>
              <a:rPr lang="da-DK" dirty="0" err="1"/>
              <a:t>myopathy</a:t>
            </a:r>
            <a:r>
              <a:rPr lang="da-DK" dirty="0"/>
              <a:t> by </a:t>
            </a:r>
            <a:r>
              <a:rPr lang="da-DK" dirty="0" err="1"/>
              <a:t>itself</a:t>
            </a:r>
            <a:endParaRPr lang="da-DK" dirty="0"/>
          </a:p>
          <a:p>
            <a:r>
              <a:rPr lang="da-DK" dirty="0" err="1"/>
              <a:t>Tight</a:t>
            </a:r>
            <a:r>
              <a:rPr lang="da-DK" dirty="0"/>
              <a:t> </a:t>
            </a:r>
            <a:r>
              <a:rPr lang="da-DK" dirty="0" err="1"/>
              <a:t>control</a:t>
            </a:r>
            <a:r>
              <a:rPr lang="da-DK" dirty="0"/>
              <a:t> of </a:t>
            </a:r>
            <a:r>
              <a:rPr lang="da-DK" dirty="0" err="1"/>
              <a:t>disease</a:t>
            </a:r>
            <a:r>
              <a:rPr lang="da-DK" dirty="0"/>
              <a:t> </a:t>
            </a:r>
            <a:r>
              <a:rPr lang="da-DK" dirty="0" err="1"/>
              <a:t>activity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2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09000EC-519E-4C71-9778-79C589575FBC}" type="slidenum">
              <a:rPr lang="da-DK" altLang="da-DK" sz="12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14</a:t>
            </a:fld>
            <a:endParaRPr lang="da-DK" altLang="da-DK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003969" y="694611"/>
            <a:ext cx="4843533" cy="34233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endParaRPr lang="da-DK" sz="20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78564" cy="41077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da-DK" altLang="da-DK" dirty="0">
                <a:ea typeface="ＭＳ Ｐゴシック" pitchFamily="34" charset="-128"/>
              </a:rPr>
              <a:t>Now, </a:t>
            </a:r>
            <a:r>
              <a:rPr lang="da-DK" altLang="da-DK" dirty="0" err="1">
                <a:ea typeface="ＭＳ Ｐゴシック" pitchFamily="34" charset="-128"/>
              </a:rPr>
              <a:t>moving</a:t>
            </a:r>
            <a:r>
              <a:rPr lang="da-DK" altLang="da-DK" dirty="0">
                <a:ea typeface="ＭＳ Ｐゴシック" pitchFamily="34" charset="-128"/>
              </a:rPr>
              <a:t> on to the </a:t>
            </a:r>
            <a:r>
              <a:rPr lang="da-DK" altLang="da-DK" dirty="0" err="1">
                <a:ea typeface="ＭＳ Ｐゴシック" pitchFamily="34" charset="-128"/>
              </a:rPr>
              <a:t>second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underlying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process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involved</a:t>
            </a:r>
            <a:r>
              <a:rPr lang="da-DK" altLang="da-DK" baseline="0" dirty="0">
                <a:ea typeface="ＭＳ Ｐゴシック" pitchFamily="34" charset="-128"/>
              </a:rPr>
              <a:t> in </a:t>
            </a:r>
            <a:r>
              <a:rPr lang="da-DK" altLang="da-DK" baseline="0" dirty="0" err="1">
                <a:ea typeface="ＭＳ Ｐゴシック" pitchFamily="34" charset="-128"/>
              </a:rPr>
              <a:t>heart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affection</a:t>
            </a:r>
            <a:r>
              <a:rPr lang="da-DK" altLang="da-DK" baseline="0" dirty="0">
                <a:ea typeface="ＭＳ Ｐゴシック" pitchFamily="34" charset="-128"/>
              </a:rPr>
              <a:t> in </a:t>
            </a:r>
            <a:r>
              <a:rPr lang="da-DK" altLang="da-DK" baseline="0" dirty="0" err="1">
                <a:ea typeface="ＭＳ Ｐゴシック" pitchFamily="34" charset="-128"/>
              </a:rPr>
              <a:t>myositis</a:t>
            </a:r>
            <a:r>
              <a:rPr lang="da-DK" altLang="da-DK" baseline="0" dirty="0">
                <a:ea typeface="ＭＳ Ｐゴシック" pitchFamily="34" charset="-128"/>
              </a:rPr>
              <a:t>:</a:t>
            </a:r>
            <a:endParaRPr lang="da-DK" altLang="da-DK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da-DK" altLang="da-DK" dirty="0">
                <a:ea typeface="ＭＳ Ｐゴシック" pitchFamily="34" charset="-128"/>
              </a:rPr>
              <a:t>Inflammation of the </a:t>
            </a:r>
            <a:r>
              <a:rPr lang="da-DK" altLang="da-DK" dirty="0" err="1">
                <a:ea typeface="ＭＳ Ｐゴシック" pitchFamily="34" charset="-128"/>
              </a:rPr>
              <a:t>myocardium</a:t>
            </a:r>
            <a:r>
              <a:rPr lang="da-DK" altLang="da-DK" dirty="0">
                <a:ea typeface="ＭＳ Ｐゴシック" pitchFamily="34" charset="-128"/>
              </a:rPr>
              <a:t> – </a:t>
            </a:r>
            <a:r>
              <a:rPr lang="da-DK" altLang="da-DK" dirty="0" err="1">
                <a:ea typeface="ＭＳ Ｐゴシック" pitchFamily="34" charset="-128"/>
              </a:rPr>
              <a:t>myocarditis</a:t>
            </a:r>
            <a:endParaRPr lang="da-DK" altLang="da-DK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da-DK" altLang="da-DK" dirty="0" err="1">
                <a:ea typeface="ＭＳ Ｐゴシック" pitchFamily="34" charset="-128"/>
              </a:rPr>
              <a:t>Sectional</a:t>
            </a:r>
            <a:r>
              <a:rPr lang="da-DK" altLang="da-DK" dirty="0">
                <a:ea typeface="ＭＳ Ｐゴシック" pitchFamily="34" charset="-128"/>
              </a:rPr>
              <a:t> image of the </a:t>
            </a:r>
            <a:r>
              <a:rPr lang="da-DK" altLang="da-DK" dirty="0" err="1">
                <a:ea typeface="ＭＳ Ｐゴシック" pitchFamily="34" charset="-128"/>
              </a:rPr>
              <a:t>heart</a:t>
            </a:r>
            <a:endParaRPr lang="da-DK" altLang="da-DK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C5C83C1-1D0D-478F-B185-9A6B137AC6DE}" type="slidenum">
              <a:rPr lang="da-DK" altLang="da-DK" sz="12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15</a:t>
            </a:fld>
            <a:endParaRPr lang="da-DK" altLang="da-DK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003969" y="694611"/>
            <a:ext cx="4843533" cy="34233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endParaRPr lang="da-DK" sz="20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78564" cy="41077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da-DK" dirty="0">
                <a:latin typeface="Verdana" charset="0"/>
                <a:cs typeface="+mn-cs"/>
              </a:rPr>
              <a:t>A </a:t>
            </a:r>
            <a:r>
              <a:rPr lang="da-DK" dirty="0" err="1">
                <a:latin typeface="Verdana" charset="0"/>
                <a:cs typeface="+mn-cs"/>
              </a:rPr>
              <a:t>heart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biopsy</a:t>
            </a:r>
            <a:r>
              <a:rPr lang="da-DK" dirty="0">
                <a:latin typeface="Verdana" charset="0"/>
                <a:cs typeface="+mn-cs"/>
              </a:rPr>
              <a:t> is still the standard </a:t>
            </a:r>
            <a:r>
              <a:rPr lang="da-DK" dirty="0" err="1">
                <a:latin typeface="Verdana" charset="0"/>
                <a:cs typeface="+mn-cs"/>
              </a:rPr>
              <a:t>method</a:t>
            </a:r>
            <a:r>
              <a:rPr lang="da-DK" baseline="0" dirty="0">
                <a:latin typeface="Verdana" charset="0"/>
                <a:cs typeface="+mn-cs"/>
              </a:rPr>
              <a:t> </a:t>
            </a:r>
            <a:r>
              <a:rPr lang="da-DK" dirty="0">
                <a:latin typeface="Verdana" charset="0"/>
                <a:cs typeface="+mn-cs"/>
              </a:rPr>
              <a:t>to </a:t>
            </a:r>
            <a:r>
              <a:rPr lang="da-DK" dirty="0" err="1">
                <a:latin typeface="Verdana" charset="0"/>
                <a:cs typeface="+mn-cs"/>
              </a:rPr>
              <a:t>diagnosis</a:t>
            </a:r>
            <a:r>
              <a:rPr lang="da-DK" baseline="0" dirty="0">
                <a:latin typeface="Verdana" charset="0"/>
                <a:cs typeface="+mn-cs"/>
              </a:rPr>
              <a:t> </a:t>
            </a:r>
            <a:r>
              <a:rPr lang="da-DK" baseline="0" dirty="0" err="1">
                <a:latin typeface="Verdana" charset="0"/>
                <a:cs typeface="+mn-cs"/>
              </a:rPr>
              <a:t>myocarditis</a:t>
            </a:r>
            <a:r>
              <a:rPr lang="da-DK" baseline="0" dirty="0">
                <a:latin typeface="Verdana" charset="0"/>
                <a:cs typeface="+mn-cs"/>
              </a:rPr>
              <a:t>, a </a:t>
            </a:r>
            <a:r>
              <a:rPr lang="da-DK" baseline="0" dirty="0" err="1">
                <a:latin typeface="Verdana" charset="0"/>
                <a:cs typeface="+mn-cs"/>
              </a:rPr>
              <a:t>catheter</a:t>
            </a:r>
            <a:r>
              <a:rPr lang="da-DK" baseline="0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through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vena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jugularis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interna</a:t>
            </a:r>
            <a:r>
              <a:rPr lang="da-DK" dirty="0">
                <a:latin typeface="Verdana" charset="0"/>
                <a:cs typeface="+mn-cs"/>
              </a:rPr>
              <a:t> from the right </a:t>
            </a:r>
            <a:r>
              <a:rPr lang="da-DK" dirty="0" err="1">
                <a:latin typeface="Verdana" charset="0"/>
                <a:cs typeface="+mn-cs"/>
              </a:rPr>
              <a:t>ventricle</a:t>
            </a:r>
            <a:endParaRPr lang="da-DK" dirty="0">
              <a:latin typeface="Verdana" charset="0"/>
              <a:cs typeface="+mn-cs"/>
            </a:endParaRPr>
          </a:p>
          <a:p>
            <a:pPr eaLnBrk="1" hangingPunct="1">
              <a:defRPr/>
            </a:pPr>
            <a:r>
              <a:rPr lang="da-DK" baseline="0" dirty="0">
                <a:latin typeface="Verdana" charset="0"/>
                <a:cs typeface="+mn-cs"/>
              </a:rPr>
              <a:t>Below the invasive procedure of the </a:t>
            </a:r>
            <a:r>
              <a:rPr lang="da-DK" baseline="0" dirty="0" err="1">
                <a:latin typeface="Verdana" charset="0"/>
                <a:cs typeface="+mn-cs"/>
              </a:rPr>
              <a:t>biopsy</a:t>
            </a:r>
            <a:endParaRPr lang="da-DK" baseline="0" dirty="0">
              <a:latin typeface="Verdana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>
                <a:latin typeface="Verdana" charset="0"/>
                <a:cs typeface="+mn-cs"/>
              </a:rPr>
              <a:t>However</a:t>
            </a:r>
            <a:r>
              <a:rPr lang="da-DK" dirty="0">
                <a:latin typeface="Verdana" charset="0"/>
                <a:cs typeface="+mn-cs"/>
              </a:rPr>
              <a:t>, </a:t>
            </a:r>
            <a:r>
              <a:rPr lang="da-DK" dirty="0" err="1">
                <a:latin typeface="Verdana" charset="0"/>
                <a:cs typeface="+mn-cs"/>
              </a:rPr>
              <a:t>today</a:t>
            </a:r>
            <a:r>
              <a:rPr lang="da-DK" dirty="0">
                <a:latin typeface="Verdana" charset="0"/>
                <a:cs typeface="+mn-cs"/>
              </a:rPr>
              <a:t> it is </a:t>
            </a:r>
            <a:r>
              <a:rPr lang="da-DK" dirty="0" err="1">
                <a:latin typeface="Verdana" charset="0"/>
                <a:cs typeface="+mn-cs"/>
              </a:rPr>
              <a:t>possible</a:t>
            </a:r>
            <a:r>
              <a:rPr lang="da-DK" dirty="0">
                <a:latin typeface="Verdana" charset="0"/>
                <a:cs typeface="+mn-cs"/>
              </a:rPr>
              <a:t> to </a:t>
            </a:r>
            <a:r>
              <a:rPr lang="da-DK" dirty="0" err="1">
                <a:latin typeface="Verdana" charset="0"/>
                <a:cs typeface="+mn-cs"/>
              </a:rPr>
              <a:t>visualize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myocarditis</a:t>
            </a:r>
            <a:r>
              <a:rPr lang="da-DK" baseline="0" dirty="0">
                <a:latin typeface="Verdana" charset="0"/>
                <a:cs typeface="+mn-cs"/>
              </a:rPr>
              <a:t> by </a:t>
            </a:r>
            <a:r>
              <a:rPr lang="da-DK" baseline="0" dirty="0" err="1">
                <a:latin typeface="Verdana" charset="0"/>
                <a:cs typeface="+mn-cs"/>
              </a:rPr>
              <a:t>highly</a:t>
            </a:r>
            <a:r>
              <a:rPr lang="da-DK" baseline="0" dirty="0">
                <a:latin typeface="Verdana" charset="0"/>
                <a:cs typeface="+mn-cs"/>
              </a:rPr>
              <a:t> sensitive </a:t>
            </a:r>
            <a:r>
              <a:rPr lang="da-DK" baseline="0" dirty="0" err="1">
                <a:latin typeface="Verdana" charset="0"/>
                <a:cs typeface="+mn-cs"/>
              </a:rPr>
              <a:t>imaging</a:t>
            </a:r>
            <a:r>
              <a:rPr lang="da-DK" baseline="0" dirty="0">
                <a:latin typeface="Verdana" charset="0"/>
                <a:cs typeface="+mn-cs"/>
              </a:rPr>
              <a:t> </a:t>
            </a:r>
            <a:r>
              <a:rPr lang="da-DK" baseline="0" dirty="0" err="1">
                <a:latin typeface="Verdana" charset="0"/>
                <a:cs typeface="+mn-cs"/>
              </a:rPr>
              <a:t>methods</a:t>
            </a:r>
            <a:endParaRPr lang="da-DK" baseline="0" dirty="0">
              <a:latin typeface="Verdana" charset="0"/>
              <a:cs typeface="+mn-cs"/>
            </a:endParaRPr>
          </a:p>
          <a:p>
            <a:pPr eaLnBrk="1" hangingPunct="1">
              <a:defRPr/>
            </a:pPr>
            <a:endParaRPr lang="da-DK" dirty="0">
              <a:latin typeface="Verdana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725620A-D45A-4B1F-8231-8F36A00436FC}" type="slidenum">
              <a:rPr lang="da-DK" altLang="da-DK" sz="12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16</a:t>
            </a:fld>
            <a:endParaRPr lang="da-DK" altLang="da-DK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1003969" y="694611"/>
            <a:ext cx="4843533" cy="34233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endParaRPr lang="da-DK" sz="20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78564" cy="41077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da-DK" dirty="0">
                <a:latin typeface="Verdana" charset="0"/>
                <a:cs typeface="+mn-cs"/>
              </a:rPr>
              <a:t>The </a:t>
            </a:r>
            <a:r>
              <a:rPr lang="da-DK" dirty="0" err="1">
                <a:latin typeface="Verdana" charset="0"/>
                <a:cs typeface="+mn-cs"/>
              </a:rPr>
              <a:t>heart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can</a:t>
            </a:r>
            <a:r>
              <a:rPr lang="da-DK" dirty="0">
                <a:latin typeface="Verdana" charset="0"/>
                <a:cs typeface="+mn-cs"/>
              </a:rPr>
              <a:t> by </a:t>
            </a:r>
            <a:r>
              <a:rPr lang="da-DK" dirty="0" err="1">
                <a:latin typeface="Verdana" charset="0"/>
                <a:cs typeface="+mn-cs"/>
              </a:rPr>
              <a:t>visualized</a:t>
            </a:r>
            <a:r>
              <a:rPr lang="da-DK" dirty="0">
                <a:latin typeface="Verdana" charset="0"/>
                <a:cs typeface="+mn-cs"/>
              </a:rPr>
              <a:t> by MRI scan </a:t>
            </a:r>
            <a:r>
              <a:rPr lang="da-DK" dirty="0" err="1">
                <a:latin typeface="Verdana" charset="0"/>
                <a:cs typeface="+mn-cs"/>
              </a:rPr>
              <a:t>creating</a:t>
            </a:r>
            <a:r>
              <a:rPr lang="da-DK" dirty="0">
                <a:latin typeface="Verdana" charset="0"/>
                <a:cs typeface="+mn-cs"/>
              </a:rPr>
              <a:t> excellent,</a:t>
            </a:r>
            <a:r>
              <a:rPr lang="da-DK" baseline="0" dirty="0">
                <a:latin typeface="Verdana" charset="0"/>
                <a:cs typeface="+mn-cs"/>
              </a:rPr>
              <a:t> </a:t>
            </a:r>
            <a:r>
              <a:rPr lang="da-DK" baseline="0" dirty="0" err="1">
                <a:latin typeface="Verdana" charset="0"/>
                <a:cs typeface="+mn-cs"/>
              </a:rPr>
              <a:t>dynamic</a:t>
            </a:r>
            <a:r>
              <a:rPr lang="da-DK" baseline="0" dirty="0">
                <a:latin typeface="Verdana" charset="0"/>
                <a:cs typeface="+mn-cs"/>
              </a:rPr>
              <a:t> images for </a:t>
            </a:r>
            <a:r>
              <a:rPr lang="da-DK" baseline="0" dirty="0" err="1">
                <a:latin typeface="Verdana" charset="0"/>
                <a:cs typeface="+mn-cs"/>
              </a:rPr>
              <a:t>later</a:t>
            </a:r>
            <a:r>
              <a:rPr lang="da-DK" baseline="0" dirty="0">
                <a:latin typeface="Verdana" charset="0"/>
                <a:cs typeface="+mn-cs"/>
              </a:rPr>
              <a:t> </a:t>
            </a:r>
            <a:r>
              <a:rPr lang="da-DK" baseline="0" dirty="0" err="1">
                <a:latin typeface="Verdana" charset="0"/>
                <a:cs typeface="+mn-cs"/>
              </a:rPr>
              <a:t>analysis</a:t>
            </a:r>
            <a:r>
              <a:rPr lang="da-DK" baseline="0" dirty="0">
                <a:latin typeface="Verdana" charset="0"/>
                <a:cs typeface="+mn-cs"/>
              </a:rPr>
              <a:t> of </a:t>
            </a:r>
            <a:r>
              <a:rPr lang="da-DK" baseline="0" dirty="0" err="1">
                <a:latin typeface="Verdana" charset="0"/>
                <a:cs typeface="+mn-cs"/>
              </a:rPr>
              <a:t>structure</a:t>
            </a:r>
            <a:r>
              <a:rPr lang="da-DK" baseline="0" dirty="0">
                <a:latin typeface="Verdana" charset="0"/>
                <a:cs typeface="+mn-cs"/>
              </a:rPr>
              <a:t> and </a:t>
            </a:r>
            <a:r>
              <a:rPr lang="da-DK" baseline="0" dirty="0" err="1">
                <a:latin typeface="Verdana" charset="0"/>
                <a:cs typeface="+mn-cs"/>
              </a:rPr>
              <a:t>function</a:t>
            </a:r>
            <a:r>
              <a:rPr lang="da-DK" baseline="0" dirty="0">
                <a:latin typeface="Verdana" charset="0"/>
                <a:cs typeface="+mn-cs"/>
              </a:rPr>
              <a:t>,</a:t>
            </a:r>
          </a:p>
          <a:p>
            <a:pPr eaLnBrk="1" hangingPunct="1">
              <a:defRPr/>
            </a:pPr>
            <a:r>
              <a:rPr lang="da-DK" baseline="0" dirty="0" err="1">
                <a:latin typeface="Verdana" charset="0"/>
                <a:cs typeface="+mn-cs"/>
              </a:rPr>
              <a:t>demonstrated</a:t>
            </a:r>
            <a:r>
              <a:rPr lang="da-DK" baseline="0" dirty="0">
                <a:latin typeface="Verdana" charset="0"/>
                <a:cs typeface="+mn-cs"/>
              </a:rPr>
              <a:t> by </a:t>
            </a:r>
            <a:r>
              <a:rPr lang="da-DK" baseline="0" dirty="0" err="1">
                <a:latin typeface="Verdana" charset="0"/>
                <a:cs typeface="+mn-cs"/>
              </a:rPr>
              <a:t>this</a:t>
            </a:r>
            <a:r>
              <a:rPr lang="da-DK" baseline="0" dirty="0">
                <a:latin typeface="Verdana" charset="0"/>
                <a:cs typeface="+mn-cs"/>
              </a:rPr>
              <a:t> video </a:t>
            </a:r>
            <a:r>
              <a:rPr lang="da-DK" baseline="0" dirty="0" err="1">
                <a:latin typeface="Verdana" charset="0"/>
                <a:cs typeface="+mn-cs"/>
              </a:rPr>
              <a:t>clip</a:t>
            </a:r>
            <a:r>
              <a:rPr lang="da-DK" baseline="0" dirty="0">
                <a:latin typeface="Verdana" charset="0"/>
                <a:cs typeface="+mn-cs"/>
              </a:rPr>
              <a:t> </a:t>
            </a:r>
            <a:r>
              <a:rPr lang="da-DK" baseline="0" dirty="0" err="1">
                <a:latin typeface="Verdana" charset="0"/>
                <a:cs typeface="+mn-cs"/>
              </a:rPr>
              <a:t>showing</a:t>
            </a:r>
            <a:r>
              <a:rPr lang="da-DK" baseline="0" dirty="0">
                <a:latin typeface="Verdana" charset="0"/>
                <a:cs typeface="+mn-cs"/>
              </a:rPr>
              <a:t> the </a:t>
            </a:r>
            <a:r>
              <a:rPr lang="da-DK" baseline="0" dirty="0" err="1">
                <a:latin typeface="Verdana" charset="0"/>
                <a:cs typeface="+mn-cs"/>
              </a:rPr>
              <a:t>pumping</a:t>
            </a:r>
            <a:r>
              <a:rPr lang="da-DK" baseline="0" dirty="0">
                <a:latin typeface="Verdana" charset="0"/>
                <a:cs typeface="+mn-cs"/>
              </a:rPr>
              <a:t> </a:t>
            </a:r>
            <a:r>
              <a:rPr lang="da-DK" baseline="0" dirty="0" err="1">
                <a:latin typeface="Verdana" charset="0"/>
                <a:cs typeface="+mn-cs"/>
              </a:rPr>
              <a:t>heart</a:t>
            </a:r>
            <a:r>
              <a:rPr lang="da-DK" baseline="0" dirty="0">
                <a:latin typeface="Verdana" charset="0"/>
                <a:cs typeface="+mn-cs"/>
              </a:rPr>
              <a:t>, </a:t>
            </a:r>
            <a:r>
              <a:rPr lang="da-DK" baseline="0" dirty="0" err="1">
                <a:latin typeface="Verdana" charset="0"/>
                <a:cs typeface="+mn-cs"/>
              </a:rPr>
              <a:t>visualizing</a:t>
            </a:r>
            <a:r>
              <a:rPr lang="da-DK" baseline="0" dirty="0">
                <a:latin typeface="Verdana" charset="0"/>
                <a:cs typeface="+mn-cs"/>
              </a:rPr>
              <a:t> the 4 </a:t>
            </a:r>
            <a:r>
              <a:rPr lang="da-DK" baseline="0" dirty="0" err="1">
                <a:latin typeface="Verdana" charset="0"/>
                <a:cs typeface="+mn-cs"/>
              </a:rPr>
              <a:t>chambers</a:t>
            </a:r>
            <a:r>
              <a:rPr lang="da-DK" baseline="0" dirty="0">
                <a:latin typeface="Verdana" charset="0"/>
                <a:cs typeface="+mn-cs"/>
              </a:rPr>
              <a:t>, the </a:t>
            </a:r>
            <a:r>
              <a:rPr lang="da-DK" baseline="0" dirty="0" err="1">
                <a:latin typeface="Verdana" charset="0"/>
                <a:cs typeface="+mn-cs"/>
              </a:rPr>
              <a:t>left</a:t>
            </a:r>
            <a:r>
              <a:rPr lang="da-DK" baseline="0" dirty="0">
                <a:latin typeface="Verdana" charset="0"/>
                <a:cs typeface="+mn-cs"/>
              </a:rPr>
              <a:t> and right atrium</a:t>
            </a:r>
            <a:endParaRPr lang="da-DK" dirty="0">
              <a:latin typeface="Verdana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9B1F1EF-888C-4B7B-BAF6-00A12B708232}" type="slidenum">
              <a:rPr lang="da-DK" altLang="da-DK" sz="12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17</a:t>
            </a:fld>
            <a:endParaRPr lang="da-DK" altLang="da-DK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1003969" y="694611"/>
            <a:ext cx="4843533" cy="34233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endParaRPr lang="da-DK" sz="20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78564" cy="41077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da-DK" altLang="da-DK" dirty="0">
                <a:ea typeface="ＭＳ Ｐゴシック" pitchFamily="34" charset="-128"/>
              </a:rPr>
              <a:t>So </a:t>
            </a:r>
            <a:r>
              <a:rPr lang="da-DK" altLang="da-DK" dirty="0" err="1">
                <a:ea typeface="ＭＳ Ｐゴシック" pitchFamily="34" charset="-128"/>
              </a:rPr>
              <a:t>now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we</a:t>
            </a:r>
            <a:r>
              <a:rPr lang="da-DK" altLang="da-DK" dirty="0">
                <a:ea typeface="ＭＳ Ｐゴシック" pitchFamily="34" charset="-128"/>
              </a:rPr>
              <a:t> have </a:t>
            </a:r>
            <a:r>
              <a:rPr lang="da-DK" altLang="da-DK" dirty="0" err="1">
                <a:ea typeface="ＭＳ Ｐゴシック" pitchFamily="34" charset="-128"/>
              </a:rPr>
              <a:t>been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looking</a:t>
            </a:r>
            <a:r>
              <a:rPr lang="da-DK" altLang="da-DK" dirty="0">
                <a:ea typeface="ＭＳ Ｐゴシック" pitchFamily="34" charset="-128"/>
              </a:rPr>
              <a:t> at the </a:t>
            </a:r>
            <a:r>
              <a:rPr lang="da-DK" altLang="da-DK" dirty="0" err="1">
                <a:ea typeface="ＭＳ Ｐゴシック" pitchFamily="34" charset="-128"/>
              </a:rPr>
              <a:t>underlying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processes</a:t>
            </a:r>
            <a:r>
              <a:rPr lang="da-DK" altLang="da-DK" dirty="0">
                <a:ea typeface="ＭＳ Ｐゴシック" pitchFamily="34" charset="-128"/>
              </a:rPr>
              <a:t> of </a:t>
            </a:r>
            <a:r>
              <a:rPr lang="da-DK" altLang="da-DK" dirty="0" err="1">
                <a:ea typeface="ＭＳ Ｐゴシック" pitchFamily="34" charset="-128"/>
              </a:rPr>
              <a:t>herat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involvement</a:t>
            </a:r>
            <a:endParaRPr lang="da-DK" altLang="da-DK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da-DK" altLang="da-DK" dirty="0" err="1">
                <a:ea typeface="ＭＳ Ｐゴシック" pitchFamily="34" charset="-128"/>
              </a:rPr>
              <a:t>Importantly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before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moving</a:t>
            </a:r>
            <a:r>
              <a:rPr lang="da-DK" altLang="da-DK" dirty="0">
                <a:ea typeface="ＭＳ Ｐゴシック" pitchFamily="34" charset="-128"/>
              </a:rPr>
              <a:t> on, </a:t>
            </a:r>
            <a:r>
              <a:rPr lang="da-DK" altLang="da-DK" baseline="0" dirty="0">
                <a:ea typeface="ＭＳ Ｐゴシック" pitchFamily="34" charset="-128"/>
              </a:rPr>
              <a:t>no matter of the </a:t>
            </a:r>
            <a:r>
              <a:rPr lang="da-DK" altLang="da-DK" baseline="0" dirty="0" err="1">
                <a:ea typeface="ＭＳ Ｐゴシック" pitchFamily="34" charset="-128"/>
              </a:rPr>
              <a:t>underlying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disease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process</a:t>
            </a:r>
            <a:endParaRPr lang="da-DK" altLang="da-DK" baseline="0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da-DK" altLang="da-DK" dirty="0" err="1">
                <a:ea typeface="ＭＳ Ｐゴシック" pitchFamily="34" charset="-128"/>
              </a:rPr>
              <a:t>These</a:t>
            </a:r>
            <a:r>
              <a:rPr lang="da-DK" altLang="da-DK" dirty="0">
                <a:ea typeface="ＭＳ Ｐゴシック" pitchFamily="34" charset="-128"/>
              </a:rPr>
              <a:t> processes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might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induce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Structural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changes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within</a:t>
            </a:r>
            <a:r>
              <a:rPr lang="da-DK" altLang="da-DK" baseline="0" dirty="0">
                <a:ea typeface="ＭＳ Ｐゴシック" pitchFamily="34" charset="-128"/>
              </a:rPr>
              <a:t> the </a:t>
            </a:r>
            <a:r>
              <a:rPr lang="da-DK" altLang="da-DK" baseline="0" dirty="0" err="1">
                <a:ea typeface="ＭＳ Ｐゴシック" pitchFamily="34" charset="-128"/>
              </a:rPr>
              <a:t>heart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muscle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which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might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affect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</a:p>
          <a:p>
            <a:pPr eaLnBrk="1" hangingPunct="1">
              <a:defRPr/>
            </a:pPr>
            <a:r>
              <a:rPr lang="da-DK" altLang="da-DK" baseline="0" dirty="0" err="1">
                <a:ea typeface="ＭＳ Ｐゴシック" pitchFamily="34" charset="-128"/>
              </a:rPr>
              <a:t>heart</a:t>
            </a:r>
            <a:r>
              <a:rPr lang="da-DK" altLang="da-DK" baseline="0" dirty="0">
                <a:ea typeface="ＭＳ Ｐゴシック" pitchFamily="34" charset="-128"/>
              </a:rPr>
              <a:t> pump </a:t>
            </a:r>
            <a:r>
              <a:rPr lang="da-DK" altLang="da-DK" baseline="0" dirty="0" err="1">
                <a:ea typeface="ＭＳ Ｐゴシック" pitchFamily="34" charset="-128"/>
              </a:rPr>
              <a:t>function</a:t>
            </a:r>
            <a:endParaRPr lang="da-DK" altLang="da-DK" baseline="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da-DK" altLang="da-DK" baseline="0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9B1F1EF-888C-4B7B-BAF6-00A12B708232}" type="slidenum">
              <a:rPr lang="da-DK" altLang="da-DK" sz="12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18</a:t>
            </a:fld>
            <a:endParaRPr lang="da-DK" altLang="da-DK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1003969" y="694611"/>
            <a:ext cx="4843533" cy="34233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endParaRPr lang="da-DK" sz="20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78564" cy="41077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da-DK" altLang="da-DK" baseline="0" dirty="0">
                <a:ea typeface="ＭＳ Ｐゴシック" pitchFamily="34" charset="-128"/>
              </a:rPr>
              <a:t>Short </a:t>
            </a:r>
            <a:r>
              <a:rPr lang="da-DK" altLang="da-DK" baseline="0" dirty="0" err="1">
                <a:ea typeface="ＭＳ Ｐゴシック" pitchFamily="34" charset="-128"/>
              </a:rPr>
              <a:t>explanation</a:t>
            </a:r>
            <a:r>
              <a:rPr lang="da-DK" altLang="da-DK" baseline="0" dirty="0">
                <a:ea typeface="ＭＳ Ｐゴシック" pitchFamily="34" charset="-128"/>
              </a:rPr>
              <a:t>; </a:t>
            </a:r>
          </a:p>
          <a:p>
            <a:pPr eaLnBrk="1" hangingPunct="1">
              <a:defRPr/>
            </a:pPr>
            <a:r>
              <a:rPr lang="da-DK" altLang="da-DK" baseline="0" dirty="0" err="1">
                <a:ea typeface="ＭＳ Ｐゴシック" pitchFamily="34" charset="-128"/>
              </a:rPr>
              <a:t>Function</a:t>
            </a:r>
            <a:r>
              <a:rPr lang="da-DK" altLang="da-DK" baseline="0" dirty="0">
                <a:ea typeface="ＭＳ Ｐゴシック" pitchFamily="34" charset="-128"/>
              </a:rPr>
              <a:t> of the </a:t>
            </a:r>
            <a:r>
              <a:rPr lang="da-DK" altLang="da-DK" baseline="0" dirty="0" err="1">
                <a:ea typeface="ＭＳ Ｐゴシック" pitchFamily="34" charset="-128"/>
              </a:rPr>
              <a:t>heart</a:t>
            </a:r>
            <a:r>
              <a:rPr lang="da-DK" altLang="da-DK" baseline="0" dirty="0">
                <a:ea typeface="ＭＳ Ｐゴシック" pitchFamily="34" charset="-128"/>
              </a:rPr>
              <a:t> is……</a:t>
            </a:r>
          </a:p>
          <a:p>
            <a:pPr eaLnBrk="1" hangingPunct="1">
              <a:defRPr/>
            </a:pPr>
            <a:r>
              <a:rPr lang="da-DK" altLang="da-DK" baseline="0" dirty="0" err="1">
                <a:ea typeface="ＭＳ Ｐゴシック" pitchFamily="34" charset="-128"/>
              </a:rPr>
              <a:t>Diasto</a:t>
            </a:r>
            <a:r>
              <a:rPr lang="da-DK" altLang="da-DK" baseline="0" dirty="0">
                <a:ea typeface="ＭＳ Ｐゴシック" pitchFamily="34" charset="-128"/>
              </a:rPr>
              <a:t>… </a:t>
            </a:r>
            <a:r>
              <a:rPr lang="da-DK" altLang="da-DK" baseline="0" dirty="0" err="1">
                <a:ea typeface="ＭＳ Ｐゴシック" pitchFamily="34" charset="-128"/>
              </a:rPr>
              <a:t>which</a:t>
            </a:r>
            <a:r>
              <a:rPr lang="da-DK" altLang="da-DK" baseline="0" dirty="0">
                <a:ea typeface="ＭＳ Ｐゴシック" pitchFamily="34" charset="-128"/>
              </a:rPr>
              <a:t> is the </a:t>
            </a:r>
            <a:r>
              <a:rPr lang="da-DK" altLang="da-DK" baseline="0" dirty="0" err="1">
                <a:ea typeface="ＭＳ Ｐゴシック" pitchFamily="34" charset="-128"/>
              </a:rPr>
              <a:t>filling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phase</a:t>
            </a:r>
            <a:r>
              <a:rPr lang="da-DK" altLang="da-DK" baseline="0" dirty="0">
                <a:ea typeface="ＭＳ Ｐゴシック" pitchFamily="34" charset="-128"/>
              </a:rPr>
              <a:t> of the </a:t>
            </a:r>
            <a:r>
              <a:rPr lang="da-DK" altLang="da-DK" baseline="0" dirty="0" err="1">
                <a:ea typeface="ＭＳ Ｐゴシック" pitchFamily="34" charset="-128"/>
              </a:rPr>
              <a:t>heart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illustrated</a:t>
            </a:r>
            <a:r>
              <a:rPr lang="da-DK" altLang="da-DK" baseline="0" dirty="0">
                <a:ea typeface="ＭＳ Ｐゴシック" pitchFamily="34" charset="-128"/>
              </a:rPr>
              <a:t> on </a:t>
            </a:r>
            <a:r>
              <a:rPr lang="da-DK" altLang="da-DK" baseline="0" dirty="0" err="1">
                <a:ea typeface="ＭＳ Ｐゴシック" pitchFamily="34" charset="-128"/>
              </a:rPr>
              <a:t>your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left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where</a:t>
            </a:r>
            <a:r>
              <a:rPr lang="da-DK" altLang="da-DK" baseline="0" dirty="0">
                <a:ea typeface="ＭＳ Ｐゴシック" pitchFamily="34" charset="-128"/>
              </a:rPr>
              <a:t> the </a:t>
            </a:r>
            <a:r>
              <a:rPr lang="da-DK" altLang="da-DK" baseline="0" dirty="0" err="1">
                <a:ea typeface="ＭＳ Ｐゴシック" pitchFamily="34" charset="-128"/>
              </a:rPr>
              <a:t>heart</a:t>
            </a:r>
            <a:r>
              <a:rPr lang="da-DK" altLang="da-DK" baseline="0" dirty="0">
                <a:ea typeface="ＭＳ Ｐゴシック" pitchFamily="34" charset="-128"/>
              </a:rPr>
              <a:t> is </a:t>
            </a:r>
            <a:r>
              <a:rPr lang="da-DK" altLang="da-DK" baseline="0" dirty="0" err="1">
                <a:ea typeface="ＭＳ Ｐゴシック" pitchFamily="34" charset="-128"/>
              </a:rPr>
              <a:t>relaxed</a:t>
            </a:r>
            <a:r>
              <a:rPr lang="da-DK" altLang="da-DK" baseline="0" dirty="0">
                <a:ea typeface="ＭＳ Ｐゴシック" pitchFamily="34" charset="-128"/>
              </a:rPr>
              <a:t> and </a:t>
            </a:r>
          </a:p>
          <a:p>
            <a:pPr eaLnBrk="1" hangingPunct="1">
              <a:defRPr/>
            </a:pPr>
            <a:r>
              <a:rPr lang="da-DK" altLang="da-DK" baseline="0" dirty="0" err="1">
                <a:ea typeface="ＭＳ Ｐゴシック" pitchFamily="34" charset="-128"/>
              </a:rPr>
              <a:t>Systo</a:t>
            </a:r>
            <a:r>
              <a:rPr lang="da-DK" altLang="da-DK" baseline="0" dirty="0">
                <a:ea typeface="ＭＳ Ｐゴシック" pitchFamily="34" charset="-128"/>
              </a:rPr>
              <a:t>…………</a:t>
            </a:r>
          </a:p>
          <a:p>
            <a:pPr eaLnBrk="1" hangingPunct="1">
              <a:defRPr/>
            </a:pPr>
            <a:endParaRPr lang="da-DK" altLang="da-DK" baseline="0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dirty="0"/>
              <a:t>SYS dysfunction is characterized by a reduced ejection fraction and an enlarged LV chamber, DIA dysfunction by an increased resistance to filling with increased filling pressures.</a:t>
            </a:r>
            <a:endParaRPr lang="da-DK" altLang="da-DK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9B1F1EF-888C-4B7B-BAF6-00A12B708232}" type="slidenum">
              <a:rPr lang="da-DK" altLang="da-DK" sz="12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19</a:t>
            </a:fld>
            <a:endParaRPr lang="da-DK" altLang="da-DK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1003969" y="694611"/>
            <a:ext cx="4843533" cy="34233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endParaRPr lang="da-DK" sz="20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78564" cy="41077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Echocardiography 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a painless test that uses sound waves to create pictures of your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da-DK" altLang="da-DK" baseline="0" dirty="0">
                <a:ea typeface="ＭＳ Ｐゴシック" pitchFamily="34" charset="-128"/>
              </a:rPr>
              <a:t>Heart </a:t>
            </a:r>
            <a:r>
              <a:rPr lang="da-DK" altLang="da-DK" baseline="0" dirty="0" err="1">
                <a:ea typeface="ＭＳ Ｐゴシック" pitchFamily="34" charset="-128"/>
              </a:rPr>
              <a:t>function</a:t>
            </a:r>
            <a:r>
              <a:rPr lang="da-DK" altLang="da-DK" baseline="0" dirty="0">
                <a:ea typeface="ＭＳ Ｐゴシック" pitchFamily="34" charset="-128"/>
              </a:rPr>
              <a:t> is </a:t>
            </a:r>
            <a:r>
              <a:rPr lang="da-DK" altLang="da-DK" baseline="0" dirty="0" err="1">
                <a:ea typeface="ＭＳ Ｐゴシック" pitchFamily="34" charset="-128"/>
              </a:rPr>
              <a:t>mostly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evaluated</a:t>
            </a:r>
            <a:r>
              <a:rPr lang="da-DK" altLang="da-DK" baseline="0" dirty="0">
                <a:ea typeface="ＭＳ Ｐゴシック" pitchFamily="34" charset="-128"/>
              </a:rPr>
              <a:t> by ECHO due to high </a:t>
            </a:r>
            <a:r>
              <a:rPr lang="da-DK" altLang="da-DK" baseline="0" dirty="0" err="1">
                <a:ea typeface="ＭＳ Ｐゴシック" pitchFamily="34" charset="-128"/>
              </a:rPr>
              <a:t>availablity</a:t>
            </a:r>
            <a:r>
              <a:rPr lang="da-DK" altLang="da-DK" baseline="0" dirty="0">
                <a:ea typeface="ＭＳ Ｐゴシック" pitchFamily="34" charset="-128"/>
              </a:rPr>
              <a:t>, low </a:t>
            </a:r>
            <a:r>
              <a:rPr lang="da-DK" altLang="da-DK" baseline="0" dirty="0" err="1">
                <a:ea typeface="ＭＳ Ｐゴシック" pitchFamily="34" charset="-128"/>
              </a:rPr>
              <a:t>cost</a:t>
            </a:r>
            <a:r>
              <a:rPr lang="da-DK" altLang="da-DK" baseline="0" dirty="0">
                <a:ea typeface="ＭＳ Ｐゴシック" pitchFamily="34" charset="-128"/>
              </a:rPr>
              <a:t> and </a:t>
            </a:r>
            <a:r>
              <a:rPr lang="da-DK" altLang="da-DK" baseline="0" dirty="0" err="1">
                <a:ea typeface="ＭＳ Ｐゴシック" pitchFamily="34" charset="-128"/>
              </a:rPr>
              <a:t>extensive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experience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among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cardiologists</a:t>
            </a:r>
            <a:r>
              <a:rPr lang="da-DK" altLang="da-DK" baseline="0" dirty="0">
                <a:ea typeface="ＭＳ Ｐゴシック" pitchFamily="34" charset="-128"/>
              </a:rPr>
              <a:t> to measure </a:t>
            </a:r>
            <a:r>
              <a:rPr lang="da-DK" altLang="da-DK" baseline="0" dirty="0" err="1">
                <a:ea typeface="ＭＳ Ｐゴシック" pitchFamily="34" charset="-128"/>
              </a:rPr>
              <a:t>syst</a:t>
            </a:r>
            <a:r>
              <a:rPr lang="da-DK" altLang="da-DK" baseline="0" dirty="0">
                <a:ea typeface="ＭＳ Ｐゴシック" pitchFamily="34" charset="-128"/>
              </a:rPr>
              <a:t>…. By….And  dias….. By….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baseline="0" dirty="0" err="1">
                <a:ea typeface="ＭＳ Ｐゴシック" pitchFamily="34" charset="-128"/>
              </a:rPr>
              <a:t>Creating</a:t>
            </a:r>
            <a:r>
              <a:rPr lang="da-DK" altLang="da-DK" baseline="0" dirty="0">
                <a:ea typeface="ＭＳ Ｐゴシック" pitchFamily="34" charset="-128"/>
              </a:rPr>
              <a:t> a </a:t>
            </a:r>
            <a:r>
              <a:rPr lang="da-DK" altLang="da-DK" baseline="0" dirty="0" err="1">
                <a:ea typeface="ＭＳ Ｐゴシック" pitchFamily="34" charset="-128"/>
              </a:rPr>
              <a:t>dynamic</a:t>
            </a:r>
            <a:r>
              <a:rPr lang="da-DK" altLang="da-DK" baseline="0" dirty="0">
                <a:ea typeface="ＭＳ Ｐゴシック" pitchFamily="34" charset="-128"/>
              </a:rPr>
              <a:t> image for </a:t>
            </a:r>
            <a:r>
              <a:rPr lang="da-DK" altLang="da-DK" baseline="0" dirty="0" err="1">
                <a:ea typeface="ＭＳ Ｐゴシック" pitchFamily="34" charset="-128"/>
              </a:rPr>
              <a:t>later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analysis</a:t>
            </a:r>
            <a:r>
              <a:rPr lang="da-DK" altLang="da-DK" baseline="0" dirty="0">
                <a:ea typeface="ＭＳ Ｐゴシック" pitchFamily="34" charset="-128"/>
              </a:rPr>
              <a:t>. This video shows the </a:t>
            </a:r>
            <a:r>
              <a:rPr lang="da-DK" altLang="da-DK" baseline="0" dirty="0" err="1">
                <a:ea typeface="ＭＳ Ｐゴシック" pitchFamily="34" charset="-128"/>
              </a:rPr>
              <a:t>pumping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heart</a:t>
            </a:r>
            <a:r>
              <a:rPr lang="da-DK" altLang="da-DK" baseline="0" dirty="0">
                <a:ea typeface="ＭＳ Ｐゴシック" pitchFamily="34" charset="-128"/>
              </a:rPr>
              <a:t> in a 4-chamber view, the </a:t>
            </a:r>
            <a:r>
              <a:rPr lang="da-DK" altLang="da-DK" baseline="0" dirty="0" err="1">
                <a:ea typeface="ＭＳ Ｐゴシック" pitchFamily="34" charset="-128"/>
              </a:rPr>
              <a:t>valves</a:t>
            </a:r>
            <a:r>
              <a:rPr lang="da-DK" altLang="da-DK" baseline="0" dirty="0">
                <a:ea typeface="ＭＳ Ｐゴシック" pitchFamily="34" charset="-128"/>
              </a:rPr>
              <a:t> of the </a:t>
            </a:r>
            <a:r>
              <a:rPr lang="da-DK" altLang="da-DK" baseline="0" dirty="0" err="1">
                <a:ea typeface="ＭＳ Ｐゴシック" pitchFamily="34" charset="-128"/>
              </a:rPr>
              <a:t>heart</a:t>
            </a:r>
            <a:r>
              <a:rPr lang="da-DK" altLang="da-DK" baseline="0" dirty="0">
                <a:ea typeface="ＭＳ Ｐゴシック" pitchFamily="34" charset="-128"/>
              </a:rPr>
              <a:t>, </a:t>
            </a:r>
            <a:r>
              <a:rPr lang="da-DK" altLang="da-DK" baseline="0" dirty="0" err="1">
                <a:ea typeface="ＭＳ Ｐゴシック" pitchFamily="34" charset="-128"/>
              </a:rPr>
              <a:t>separeting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</a:p>
          <a:p>
            <a:pPr eaLnBrk="1" hangingPunct="1">
              <a:defRPr/>
            </a:pPr>
            <a:endParaRPr lang="da-DK" altLang="da-DK" baseline="0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05B9DBF-38C2-4B0C-9C43-2FA726CCC85D}" type="slidenum">
              <a:rPr lang="da-DK" altLang="da-DK" sz="12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20</a:t>
            </a:fld>
            <a:endParaRPr lang="da-DK" altLang="da-DK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003969" y="694611"/>
            <a:ext cx="4843533" cy="34233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endParaRPr lang="da-DK" sz="20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78564" cy="41077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da-DK" dirty="0" err="1">
                <a:latin typeface="Verdana" charset="0"/>
                <a:cs typeface="+mn-cs"/>
              </a:rPr>
              <a:t>Pumping</a:t>
            </a:r>
            <a:r>
              <a:rPr lang="da-DK" dirty="0">
                <a:latin typeface="Verdana" charset="0"/>
                <a:cs typeface="+mn-cs"/>
              </a:rPr>
              <a:t> problems….</a:t>
            </a:r>
          </a:p>
          <a:p>
            <a:pPr eaLnBrk="1" hangingPunct="1">
              <a:defRPr/>
            </a:pPr>
            <a:r>
              <a:rPr lang="da-DK" dirty="0">
                <a:latin typeface="Verdana" charset="0"/>
                <a:cs typeface="+mn-cs"/>
              </a:rPr>
              <a:t>Non-</a:t>
            </a:r>
            <a:r>
              <a:rPr lang="da-DK" dirty="0" err="1">
                <a:latin typeface="Verdana" charset="0"/>
                <a:cs typeface="+mn-cs"/>
              </a:rPr>
              <a:t>specific</a:t>
            </a:r>
            <a:r>
              <a:rPr lang="da-DK" dirty="0">
                <a:latin typeface="Verdana" charset="0"/>
                <a:cs typeface="+mn-cs"/>
              </a:rPr>
              <a:t> symptoms and </a:t>
            </a:r>
            <a:r>
              <a:rPr lang="da-DK" dirty="0" err="1">
                <a:latin typeface="Verdana" charset="0"/>
                <a:cs typeface="+mn-cs"/>
              </a:rPr>
              <a:t>might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be</a:t>
            </a:r>
            <a:r>
              <a:rPr lang="da-DK" dirty="0">
                <a:latin typeface="Verdana" charset="0"/>
                <a:cs typeface="+mn-cs"/>
              </a:rPr>
              <a:t> due to </a:t>
            </a:r>
            <a:r>
              <a:rPr lang="da-DK" dirty="0" err="1">
                <a:latin typeface="Verdana" charset="0"/>
                <a:cs typeface="+mn-cs"/>
              </a:rPr>
              <a:t>other</a:t>
            </a:r>
            <a:r>
              <a:rPr lang="da-DK" dirty="0">
                <a:latin typeface="Verdana" charset="0"/>
                <a:cs typeface="+mn-cs"/>
              </a:rPr>
              <a:t> causes</a:t>
            </a:r>
          </a:p>
          <a:p>
            <a:pPr eaLnBrk="1" hangingPunct="1">
              <a:defRPr/>
            </a:pPr>
            <a:r>
              <a:rPr lang="da-DK" dirty="0" err="1">
                <a:latin typeface="Verdana" charset="0"/>
                <a:cs typeface="+mn-cs"/>
              </a:rPr>
              <a:t>Subclinical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meaning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without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clinical</a:t>
            </a:r>
            <a:r>
              <a:rPr lang="da-DK" dirty="0">
                <a:latin typeface="Verdana" charset="0"/>
                <a:cs typeface="+mn-cs"/>
              </a:rPr>
              <a:t> symptoms</a:t>
            </a:r>
          </a:p>
          <a:p>
            <a:pPr eaLnBrk="1" hangingPunct="1">
              <a:defRPr/>
            </a:pPr>
            <a:endParaRPr lang="da-DK" dirty="0">
              <a:latin typeface="Verdana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I´m</a:t>
            </a:r>
            <a:r>
              <a:rPr lang="da-DK" dirty="0"/>
              <a:t> Louise….</a:t>
            </a:r>
            <a:r>
              <a:rPr lang="da-DK" dirty="0" err="1"/>
              <a:t>Working</a:t>
            </a:r>
            <a:r>
              <a:rPr lang="da-DK" dirty="0"/>
              <a:t> at ….. In </a:t>
            </a:r>
            <a:r>
              <a:rPr lang="da-DK" dirty="0" err="1"/>
              <a:t>Cpoenhagen</a:t>
            </a:r>
            <a:r>
              <a:rPr lang="da-DK" dirty="0"/>
              <a:t>, DK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38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78D4F15-A203-44F8-96E9-D24CB68DC5B5}" type="slidenum">
              <a:rPr lang="da-DK" altLang="da-DK" sz="12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21</a:t>
            </a:fld>
            <a:endParaRPr lang="da-DK" altLang="da-DK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003969" y="694611"/>
            <a:ext cx="4843533" cy="34233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endParaRPr lang="da-DK" sz="20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78564" cy="41077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da-DK" dirty="0">
                <a:latin typeface="Verdana" charset="0"/>
                <a:cs typeface="+mn-cs"/>
              </a:rPr>
              <a:t>An </a:t>
            </a:r>
            <a:r>
              <a:rPr lang="da-DK" dirty="0" err="1">
                <a:latin typeface="Verdana" charset="0"/>
                <a:cs typeface="+mn-cs"/>
              </a:rPr>
              <a:t>example</a:t>
            </a:r>
            <a:r>
              <a:rPr lang="da-DK" dirty="0">
                <a:latin typeface="Verdana" charset="0"/>
                <a:cs typeface="+mn-cs"/>
              </a:rPr>
              <a:t> of …</a:t>
            </a:r>
            <a:r>
              <a:rPr lang="da-DK" dirty="0" err="1">
                <a:latin typeface="Verdana" charset="0"/>
                <a:cs typeface="+mn-cs"/>
              </a:rPr>
              <a:t>Regarding</a:t>
            </a:r>
            <a:r>
              <a:rPr lang="da-DK" dirty="0">
                <a:latin typeface="Verdana" charset="0"/>
                <a:cs typeface="+mn-cs"/>
              </a:rPr>
              <a:t> ….</a:t>
            </a:r>
          </a:p>
          <a:p>
            <a:pPr eaLnBrk="1" hangingPunct="1">
              <a:defRPr/>
            </a:pPr>
            <a:r>
              <a:rPr lang="da-DK" dirty="0">
                <a:latin typeface="Verdana" charset="0"/>
                <a:cs typeface="+mn-cs"/>
              </a:rPr>
              <a:t>A </a:t>
            </a:r>
            <a:r>
              <a:rPr lang="da-DK" baseline="0" dirty="0" err="1">
                <a:latin typeface="Verdana" charset="0"/>
                <a:cs typeface="+mn-cs"/>
              </a:rPr>
              <a:t>very</a:t>
            </a:r>
            <a:r>
              <a:rPr lang="da-DK" baseline="0" dirty="0">
                <a:latin typeface="Verdana" charset="0"/>
                <a:cs typeface="+mn-cs"/>
              </a:rPr>
              <a:t> </a:t>
            </a:r>
            <a:r>
              <a:rPr lang="da-DK" baseline="0" dirty="0" err="1">
                <a:latin typeface="Verdana" charset="0"/>
                <a:cs typeface="+mn-cs"/>
              </a:rPr>
              <a:t>interresting</a:t>
            </a:r>
            <a:r>
              <a:rPr lang="da-DK" baseline="0" dirty="0">
                <a:latin typeface="Verdana" charset="0"/>
                <a:cs typeface="+mn-cs"/>
              </a:rPr>
              <a:t> </a:t>
            </a:r>
            <a:r>
              <a:rPr lang="da-DK" baseline="0" dirty="0" err="1">
                <a:latin typeface="Verdana" charset="0"/>
                <a:cs typeface="+mn-cs"/>
              </a:rPr>
              <a:t>study</a:t>
            </a:r>
            <a:r>
              <a:rPr lang="da-DK" baseline="0" dirty="0">
                <a:latin typeface="Verdana" charset="0"/>
                <a:cs typeface="+mn-cs"/>
              </a:rPr>
              <a:t> of…..</a:t>
            </a:r>
            <a:endParaRPr lang="da-DK" dirty="0">
              <a:latin typeface="Verdana" charset="0"/>
              <a:cs typeface="+mn-cs"/>
            </a:endParaRPr>
          </a:p>
          <a:p>
            <a:pPr eaLnBrk="1" hangingPunct="1">
              <a:defRPr/>
            </a:pPr>
            <a:r>
              <a:rPr lang="da-DK" dirty="0" err="1">
                <a:latin typeface="Verdana" charset="0"/>
                <a:cs typeface="+mn-cs"/>
              </a:rPr>
              <a:t>Indicating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that</a:t>
            </a:r>
            <a:r>
              <a:rPr lang="da-DK" dirty="0">
                <a:latin typeface="Verdana" charset="0"/>
                <a:cs typeface="+mn-cs"/>
              </a:rPr>
              <a:t> the inflammation </a:t>
            </a:r>
            <a:r>
              <a:rPr lang="da-DK" dirty="0" err="1">
                <a:latin typeface="Verdana" charset="0"/>
                <a:cs typeface="+mn-cs"/>
              </a:rPr>
              <a:t>within</a:t>
            </a:r>
            <a:r>
              <a:rPr lang="da-DK" dirty="0">
                <a:latin typeface="Verdana" charset="0"/>
                <a:cs typeface="+mn-cs"/>
              </a:rPr>
              <a:t> the </a:t>
            </a:r>
            <a:r>
              <a:rPr lang="da-DK" dirty="0" err="1">
                <a:latin typeface="Verdana" charset="0"/>
                <a:cs typeface="+mn-cs"/>
              </a:rPr>
              <a:t>heart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might</a:t>
            </a:r>
            <a:r>
              <a:rPr lang="da-DK" dirty="0">
                <a:latin typeface="Verdana" charset="0"/>
                <a:cs typeface="+mn-cs"/>
              </a:rPr>
              <a:t> have</a:t>
            </a:r>
            <a:r>
              <a:rPr lang="da-DK" baseline="0" dirty="0">
                <a:latin typeface="Verdana" charset="0"/>
                <a:cs typeface="+mn-cs"/>
              </a:rPr>
              <a:t> </a:t>
            </a:r>
            <a:r>
              <a:rPr lang="da-DK" baseline="0" dirty="0" err="1">
                <a:latin typeface="Verdana" charset="0"/>
                <a:cs typeface="+mn-cs"/>
              </a:rPr>
              <a:t>been</a:t>
            </a:r>
            <a:r>
              <a:rPr lang="da-DK" baseline="0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replaced</a:t>
            </a:r>
            <a:r>
              <a:rPr lang="da-DK" dirty="0">
                <a:latin typeface="Verdana" charset="0"/>
                <a:cs typeface="+mn-cs"/>
              </a:rPr>
              <a:t> by </a:t>
            </a:r>
            <a:r>
              <a:rPr lang="da-DK" dirty="0" err="1">
                <a:latin typeface="Verdana" charset="0"/>
                <a:cs typeface="+mn-cs"/>
              </a:rPr>
              <a:t>fibrosis</a:t>
            </a:r>
            <a:endParaRPr lang="da-DK" dirty="0">
              <a:latin typeface="Verdana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71DCF54-CEB0-460E-AA6E-11B8D8856AFA}" type="slidenum">
              <a:rPr lang="da-DK" altLang="da-DK" sz="12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22</a:t>
            </a:fld>
            <a:endParaRPr lang="da-DK" altLang="da-DK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1003969" y="694611"/>
            <a:ext cx="4843533" cy="34233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endParaRPr lang="da-DK" sz="20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78564" cy="41077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da-DK" dirty="0" err="1">
                <a:latin typeface="Verdana" charset="0"/>
                <a:cs typeface="+mn-cs"/>
              </a:rPr>
              <a:t>Recently</a:t>
            </a:r>
            <a:r>
              <a:rPr lang="da-DK" dirty="0">
                <a:latin typeface="Verdana" charset="0"/>
                <a:cs typeface="+mn-cs"/>
              </a:rPr>
              <a:t>, </a:t>
            </a:r>
            <a:r>
              <a:rPr lang="da-DK" dirty="0" err="1">
                <a:latin typeface="Verdana" charset="0"/>
                <a:cs typeface="+mn-cs"/>
              </a:rPr>
              <a:t>We</a:t>
            </a:r>
            <a:r>
              <a:rPr lang="da-DK" dirty="0">
                <a:latin typeface="Verdana" charset="0"/>
                <a:cs typeface="+mn-cs"/>
              </a:rPr>
              <a:t> did a </a:t>
            </a:r>
            <a:r>
              <a:rPr lang="da-DK" dirty="0" err="1">
                <a:latin typeface="Verdana" charset="0"/>
                <a:cs typeface="+mn-cs"/>
              </a:rPr>
              <a:t>study</a:t>
            </a:r>
            <a:r>
              <a:rPr lang="da-DK" dirty="0">
                <a:latin typeface="Verdana" charset="0"/>
                <a:cs typeface="+mn-cs"/>
              </a:rPr>
              <a:t> on </a:t>
            </a:r>
            <a:r>
              <a:rPr lang="da-DK" dirty="0" err="1">
                <a:latin typeface="Verdana" charset="0"/>
                <a:cs typeface="+mn-cs"/>
              </a:rPr>
              <a:t>heart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function</a:t>
            </a:r>
            <a:r>
              <a:rPr lang="da-DK" dirty="0">
                <a:latin typeface="Verdana" charset="0"/>
                <a:cs typeface="+mn-cs"/>
              </a:rPr>
              <a:t> by ECHO in a </a:t>
            </a:r>
            <a:r>
              <a:rPr lang="da-DK" dirty="0" err="1">
                <a:latin typeface="Verdana" charset="0"/>
                <a:cs typeface="+mn-cs"/>
              </a:rPr>
              <a:t>group</a:t>
            </a:r>
            <a:r>
              <a:rPr lang="da-DK" dirty="0">
                <a:latin typeface="Verdana" charset="0"/>
                <a:cs typeface="+mn-cs"/>
              </a:rPr>
              <a:t> of </a:t>
            </a:r>
            <a:r>
              <a:rPr lang="da-DK" dirty="0" err="1">
                <a:latin typeface="Verdana" charset="0"/>
                <a:cs typeface="+mn-cs"/>
              </a:rPr>
              <a:t>myositis</a:t>
            </a:r>
            <a:r>
              <a:rPr lang="da-DK" dirty="0">
                <a:latin typeface="Verdana" charset="0"/>
                <a:cs typeface="+mn-cs"/>
              </a:rPr>
              <a:t> patients and </a:t>
            </a:r>
            <a:r>
              <a:rPr lang="da-DK" dirty="0" err="1">
                <a:latin typeface="Verdana" charset="0"/>
                <a:cs typeface="+mn-cs"/>
              </a:rPr>
              <a:t>found</a:t>
            </a:r>
            <a:r>
              <a:rPr lang="da-DK" dirty="0">
                <a:latin typeface="Verdana" charset="0"/>
                <a:cs typeface="+mn-cs"/>
              </a:rPr>
              <a:t> a……</a:t>
            </a:r>
          </a:p>
          <a:p>
            <a:pPr eaLnBrk="1" hangingPunct="1">
              <a:defRPr/>
            </a:pPr>
            <a:r>
              <a:rPr lang="da-DK" dirty="0" err="1">
                <a:latin typeface="Verdana" charset="0"/>
                <a:cs typeface="+mn-cs"/>
              </a:rPr>
              <a:t>Indicating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autoimmunity</a:t>
            </a:r>
            <a:r>
              <a:rPr lang="da-DK" baseline="0" dirty="0">
                <a:latin typeface="Verdana" charset="0"/>
                <a:cs typeface="+mn-cs"/>
              </a:rPr>
              <a:t> and </a:t>
            </a:r>
            <a:r>
              <a:rPr lang="da-DK" baseline="0" dirty="0" err="1">
                <a:latin typeface="Verdana" charset="0"/>
                <a:cs typeface="+mn-cs"/>
              </a:rPr>
              <a:t>myocarditis</a:t>
            </a:r>
            <a:r>
              <a:rPr lang="da-DK" baseline="0" dirty="0">
                <a:latin typeface="Verdana" charset="0"/>
                <a:cs typeface="+mn-cs"/>
              </a:rPr>
              <a:t> as the </a:t>
            </a:r>
            <a:r>
              <a:rPr lang="da-DK" baseline="0" dirty="0" err="1">
                <a:latin typeface="Verdana" charset="0"/>
                <a:cs typeface="+mn-cs"/>
              </a:rPr>
              <a:t>underlying</a:t>
            </a:r>
            <a:r>
              <a:rPr lang="da-DK" baseline="0" dirty="0">
                <a:latin typeface="Verdana" charset="0"/>
                <a:cs typeface="+mn-cs"/>
              </a:rPr>
              <a:t> </a:t>
            </a:r>
            <a:r>
              <a:rPr lang="da-DK" baseline="0" dirty="0" err="1">
                <a:latin typeface="Verdana" charset="0"/>
                <a:cs typeface="+mn-cs"/>
              </a:rPr>
              <a:t>pathophysiology</a:t>
            </a:r>
            <a:endParaRPr lang="da-DK" dirty="0">
              <a:latin typeface="Verdana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E47DBDD-D4E9-48EE-BCA2-7727B0716C2E}" type="slidenum">
              <a:rPr lang="da-DK" altLang="da-DK" sz="12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23</a:t>
            </a:fld>
            <a:endParaRPr lang="da-DK" altLang="da-DK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1003969" y="694611"/>
            <a:ext cx="4843533" cy="34233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endParaRPr lang="da-DK" sz="20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78564" cy="41077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da-DK" dirty="0" err="1">
                <a:latin typeface="Verdana" charset="0"/>
                <a:cs typeface="+mn-cs"/>
              </a:rPr>
              <a:t>Which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leads</a:t>
            </a:r>
            <a:r>
              <a:rPr lang="da-DK" dirty="0">
                <a:latin typeface="Verdana" charset="0"/>
                <a:cs typeface="+mn-cs"/>
              </a:rPr>
              <a:t> to: to sum up</a:t>
            </a:r>
          </a:p>
          <a:p>
            <a:pPr eaLnBrk="1" hangingPunct="1">
              <a:defRPr/>
            </a:pPr>
            <a:r>
              <a:rPr lang="da-DK" dirty="0" err="1">
                <a:latin typeface="Verdana" charset="0"/>
                <a:cs typeface="+mn-cs"/>
              </a:rPr>
              <a:t>Regarding</a:t>
            </a:r>
            <a:r>
              <a:rPr lang="da-DK" dirty="0">
                <a:latin typeface="Verdana" charset="0"/>
                <a:cs typeface="+mn-cs"/>
              </a:rPr>
              <a:t> I </a:t>
            </a:r>
            <a:r>
              <a:rPr lang="da-DK" dirty="0" err="1">
                <a:latin typeface="Verdana" charset="0"/>
                <a:cs typeface="+mn-cs"/>
              </a:rPr>
              <a:t>would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recomment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simplyfied</a:t>
            </a:r>
            <a:endParaRPr lang="da-DK" dirty="0">
              <a:latin typeface="Verdana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rheumatologist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responsible</a:t>
            </a:r>
            <a:r>
              <a:rPr lang="da-DK" dirty="0"/>
              <a:t> for</a:t>
            </a:r>
          </a:p>
          <a:p>
            <a:endParaRPr lang="da-DK" dirty="0"/>
          </a:p>
          <a:p>
            <a:r>
              <a:rPr lang="da-DK" dirty="0"/>
              <a:t>Advanced MR Image of the </a:t>
            </a:r>
            <a:r>
              <a:rPr lang="da-DK" dirty="0" err="1"/>
              <a:t>heart</a:t>
            </a:r>
            <a:endParaRPr lang="da-DK" dirty="0"/>
          </a:p>
          <a:p>
            <a:r>
              <a:rPr lang="da-DK" dirty="0" err="1"/>
              <a:t>Normalized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65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567EDDB-B611-4ED2-B9C7-276F03D0E5BF}" type="slidenum">
              <a:rPr lang="da-DK" altLang="da-DK" sz="12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25</a:t>
            </a:fld>
            <a:endParaRPr lang="da-DK" altLang="da-DK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1003969" y="694611"/>
            <a:ext cx="4843533" cy="34233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endParaRPr lang="da-DK" sz="20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78564" cy="41077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da-DK" dirty="0" err="1">
                <a:latin typeface="Verdana" charset="0"/>
                <a:cs typeface="+mn-cs"/>
              </a:rPr>
              <a:t>There</a:t>
            </a:r>
            <a:r>
              <a:rPr lang="da-DK" dirty="0">
                <a:latin typeface="Verdana" charset="0"/>
                <a:cs typeface="+mn-cs"/>
              </a:rPr>
              <a:t> is so </a:t>
            </a:r>
            <a:r>
              <a:rPr lang="da-DK" dirty="0" err="1">
                <a:latin typeface="Verdana" charset="0"/>
                <a:cs typeface="+mn-cs"/>
              </a:rPr>
              <a:t>much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we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don´t</a:t>
            </a:r>
            <a:r>
              <a:rPr lang="da-DK" dirty="0">
                <a:latin typeface="Verdana" charset="0"/>
                <a:cs typeface="+mn-cs"/>
              </a:rPr>
              <a:t> know</a:t>
            </a:r>
          </a:p>
          <a:p>
            <a:pPr eaLnBrk="1" hangingPunct="1">
              <a:defRPr/>
            </a:pPr>
            <a:r>
              <a:rPr lang="da-DK" dirty="0" err="1">
                <a:latin typeface="Verdana" charset="0"/>
                <a:cs typeface="+mn-cs"/>
              </a:rPr>
              <a:t>We</a:t>
            </a:r>
            <a:r>
              <a:rPr lang="da-DK" baseline="0" dirty="0">
                <a:latin typeface="Verdana" charset="0"/>
                <a:cs typeface="+mn-cs"/>
              </a:rPr>
              <a:t> </a:t>
            </a:r>
            <a:r>
              <a:rPr lang="da-DK" baseline="0" dirty="0" err="1">
                <a:latin typeface="Verdana" charset="0"/>
                <a:cs typeface="+mn-cs"/>
              </a:rPr>
              <a:t>need</a:t>
            </a:r>
            <a:r>
              <a:rPr lang="da-DK" dirty="0">
                <a:latin typeface="Verdana" charset="0"/>
                <a:cs typeface="+mn-cs"/>
              </a:rPr>
              <a:t>…to </a:t>
            </a:r>
            <a:r>
              <a:rPr lang="da-DK" dirty="0" err="1">
                <a:latin typeface="Verdana" charset="0"/>
                <a:cs typeface="+mn-cs"/>
              </a:rPr>
              <a:t>gain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further</a:t>
            </a:r>
            <a:r>
              <a:rPr lang="da-DK" dirty="0">
                <a:latin typeface="Verdana" charset="0"/>
                <a:cs typeface="+mn-cs"/>
              </a:rPr>
              <a:t> </a:t>
            </a:r>
            <a:r>
              <a:rPr lang="da-DK" dirty="0" err="1">
                <a:latin typeface="Verdana" charset="0"/>
                <a:cs typeface="+mn-cs"/>
              </a:rPr>
              <a:t>knowledge</a:t>
            </a:r>
            <a:r>
              <a:rPr lang="da-DK" dirty="0">
                <a:latin typeface="Verdana" charset="0"/>
                <a:cs typeface="+mn-cs"/>
              </a:rPr>
              <a:t> on:</a:t>
            </a:r>
          </a:p>
          <a:p>
            <a:pPr eaLnBrk="1" hangingPunct="1">
              <a:defRPr/>
            </a:pPr>
            <a:r>
              <a:rPr lang="da-DK" dirty="0" err="1">
                <a:latin typeface="Verdana" charset="0"/>
                <a:cs typeface="+mn-cs"/>
              </a:rPr>
              <a:t>Pre</a:t>
            </a:r>
            <a:r>
              <a:rPr lang="da-DK" dirty="0">
                <a:latin typeface="Verdana" charset="0"/>
                <a:cs typeface="+mn-cs"/>
              </a:rPr>
              <a:t>…. In </a:t>
            </a:r>
            <a:r>
              <a:rPr lang="da-DK" dirty="0" err="1">
                <a:latin typeface="Verdana" charset="0"/>
                <a:cs typeface="+mn-cs"/>
              </a:rPr>
              <a:t>myositis</a:t>
            </a:r>
            <a:endParaRPr lang="da-DK" dirty="0">
              <a:latin typeface="Verdana" charset="0"/>
              <a:cs typeface="+mn-cs"/>
            </a:endParaRPr>
          </a:p>
          <a:p>
            <a:pPr eaLnBrk="1" hangingPunct="1">
              <a:defRPr/>
            </a:pPr>
            <a:r>
              <a:rPr lang="da-DK" dirty="0">
                <a:latin typeface="Verdana" charset="0"/>
                <a:cs typeface="+mn-cs"/>
              </a:rPr>
              <a:t>To </a:t>
            </a:r>
            <a:r>
              <a:rPr lang="da-DK" dirty="0" err="1">
                <a:latin typeface="Verdana" charset="0"/>
                <a:cs typeface="+mn-cs"/>
              </a:rPr>
              <a:t>identify</a:t>
            </a:r>
            <a:r>
              <a:rPr lang="da-DK" dirty="0">
                <a:latin typeface="Verdana" charset="0"/>
                <a:cs typeface="+mn-cs"/>
              </a:rPr>
              <a:t> Potential ….</a:t>
            </a:r>
          </a:p>
          <a:p>
            <a:pPr eaLnBrk="1" hangingPunct="1">
              <a:defRPr/>
            </a:pPr>
            <a:r>
              <a:rPr lang="da-DK" dirty="0" err="1">
                <a:latin typeface="Verdana" charset="0"/>
                <a:cs typeface="+mn-cs"/>
              </a:rPr>
              <a:t>Cardiac</a:t>
            </a:r>
            <a:r>
              <a:rPr lang="da-DK" dirty="0">
                <a:latin typeface="Verdana" charset="0"/>
                <a:cs typeface="+mn-cs"/>
              </a:rPr>
              <a:t>….</a:t>
            </a:r>
          </a:p>
          <a:p>
            <a:pPr eaLnBrk="1" hangingPunct="1">
              <a:defRPr/>
            </a:pPr>
            <a:r>
              <a:rPr lang="da-DK" dirty="0">
                <a:latin typeface="Verdana" charset="0"/>
                <a:cs typeface="+mn-cs"/>
              </a:rPr>
              <a:t>How to </a:t>
            </a:r>
            <a:r>
              <a:rPr lang="da-DK" dirty="0" err="1">
                <a:latin typeface="Verdana" charset="0"/>
                <a:cs typeface="+mn-cs"/>
              </a:rPr>
              <a:t>treat</a:t>
            </a:r>
            <a:r>
              <a:rPr lang="da-DK" baseline="0" dirty="0">
                <a:latin typeface="Verdana" charset="0"/>
                <a:cs typeface="+mn-cs"/>
              </a:rPr>
              <a:t> …..</a:t>
            </a:r>
          </a:p>
          <a:p>
            <a:pPr eaLnBrk="1" hangingPunct="1">
              <a:defRPr/>
            </a:pPr>
            <a:r>
              <a:rPr lang="da-DK" baseline="0" dirty="0" err="1">
                <a:latin typeface="Verdana" charset="0"/>
                <a:cs typeface="+mn-cs"/>
              </a:rPr>
              <a:t>Develop</a:t>
            </a:r>
            <a:r>
              <a:rPr lang="da-DK" baseline="0" dirty="0">
                <a:latin typeface="Verdana" charset="0"/>
                <a:cs typeface="+mn-cs"/>
              </a:rPr>
              <a:t> </a:t>
            </a:r>
            <a:r>
              <a:rPr lang="da-DK" baseline="0" dirty="0" err="1">
                <a:latin typeface="Verdana" charset="0"/>
                <a:cs typeface="+mn-cs"/>
              </a:rPr>
              <a:t>recommendations</a:t>
            </a:r>
            <a:r>
              <a:rPr lang="da-DK" baseline="0" dirty="0">
                <a:latin typeface="Verdana" charset="0"/>
                <a:cs typeface="+mn-cs"/>
              </a:rPr>
              <a:t> of an …….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baseline="0" dirty="0">
                <a:ea typeface="ＭＳ Ｐゴシック" pitchFamily="34" charset="-128"/>
              </a:rPr>
              <a:t>And </a:t>
            </a:r>
            <a:r>
              <a:rPr lang="da-DK" altLang="da-DK" baseline="0" dirty="0" err="1">
                <a:ea typeface="ＭＳ Ｐゴシック" pitchFamily="34" charset="-128"/>
              </a:rPr>
              <a:t>may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preceed</a:t>
            </a:r>
            <a:r>
              <a:rPr lang="da-DK" altLang="da-DK" baseline="0" dirty="0">
                <a:ea typeface="ＭＳ Ｐゴシック" pitchFamily="34" charset="-128"/>
              </a:rPr>
              <a:t> the </a:t>
            </a:r>
            <a:r>
              <a:rPr lang="da-DK" altLang="da-DK" baseline="0" dirty="0" err="1">
                <a:ea typeface="ＭＳ Ｐゴシック" pitchFamily="34" charset="-128"/>
              </a:rPr>
              <a:t>myositis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diagnosis</a:t>
            </a:r>
            <a:r>
              <a:rPr lang="da-DK" altLang="da-DK" baseline="0" dirty="0">
                <a:ea typeface="ＭＳ Ｐゴシック" pitchFamily="34" charset="-128"/>
              </a:rPr>
              <a:t>, </a:t>
            </a:r>
            <a:r>
              <a:rPr lang="da-DK" altLang="da-DK" baseline="0" dirty="0" err="1">
                <a:ea typeface="ＭＳ Ｐゴシック" pitchFamily="34" charset="-128"/>
              </a:rPr>
              <a:t>simultaniously</a:t>
            </a:r>
            <a:r>
              <a:rPr lang="da-DK" altLang="da-DK" baseline="0" dirty="0">
                <a:ea typeface="ＭＳ Ｐゴシック" pitchFamily="34" charset="-128"/>
              </a:rPr>
              <a:t> with or </a:t>
            </a:r>
            <a:r>
              <a:rPr lang="da-DK" altLang="da-DK" baseline="0" dirty="0" err="1">
                <a:ea typeface="ＭＳ Ｐゴシック" pitchFamily="34" charset="-128"/>
              </a:rPr>
              <a:t>during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disease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course</a:t>
            </a:r>
            <a:endParaRPr lang="da-DK" altLang="da-DK" baseline="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da-DK" dirty="0">
              <a:latin typeface="Verdana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In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background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have </a:t>
            </a:r>
            <a:r>
              <a:rPr lang="da-DK" dirty="0" err="1"/>
              <a:t>launched</a:t>
            </a:r>
            <a:r>
              <a:rPr lang="da-DK" dirty="0"/>
              <a:t> an international </a:t>
            </a:r>
            <a:r>
              <a:rPr lang="da-DK" dirty="0" err="1"/>
              <a:t>study</a:t>
            </a:r>
            <a:endParaRPr 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Collaboration </a:t>
            </a:r>
            <a:r>
              <a:rPr lang="da-DK" dirty="0" err="1"/>
              <a:t>between</a:t>
            </a:r>
            <a:r>
              <a:rPr lang="da-DK" dirty="0"/>
              <a:t>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contries</a:t>
            </a:r>
            <a:r>
              <a:rPr lang="da-DK" dirty="0"/>
              <a:t> in Europe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Led by Sine Korsholm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for the </a:t>
            </a:r>
            <a:r>
              <a:rPr lang="da-DK" dirty="0" err="1"/>
              <a:t>opportunity</a:t>
            </a:r>
            <a:r>
              <a:rPr lang="da-DK" dirty="0"/>
              <a:t> to present</a:t>
            </a:r>
            <a:r>
              <a:rPr lang="da-DK" baseline="0" dirty="0"/>
              <a:t> </a:t>
            </a:r>
            <a:r>
              <a:rPr lang="da-DK" baseline="0" dirty="0" err="1"/>
              <a:t>this</a:t>
            </a:r>
            <a:r>
              <a:rPr lang="da-DK" baseline="0" dirty="0"/>
              <a:t> i</a:t>
            </a:r>
            <a:r>
              <a:rPr lang="da-DK" dirty="0"/>
              <a:t>nternational</a:t>
            </a:r>
            <a:r>
              <a:rPr lang="da-DK" baseline="0" dirty="0"/>
              <a:t> m</a:t>
            </a:r>
            <a:r>
              <a:rPr lang="da-DK" dirty="0"/>
              <a:t>ulticentre</a:t>
            </a:r>
            <a:r>
              <a:rPr lang="da-DK" baseline="0" dirty="0"/>
              <a:t> </a:t>
            </a:r>
            <a:r>
              <a:rPr lang="da-DK" baseline="0" dirty="0" err="1"/>
              <a:t>study</a:t>
            </a:r>
            <a:r>
              <a:rPr lang="da-DK" baseline="0" dirty="0"/>
              <a:t> on </a:t>
            </a:r>
            <a:r>
              <a:rPr lang="da-DK" baseline="0" dirty="0" err="1"/>
              <a:t>heart</a:t>
            </a:r>
            <a:r>
              <a:rPr lang="da-DK" baseline="0" dirty="0"/>
              <a:t> </a:t>
            </a:r>
            <a:r>
              <a:rPr lang="da-DK" baseline="0" dirty="0" err="1"/>
              <a:t>involvement</a:t>
            </a:r>
            <a:r>
              <a:rPr lang="da-DK" baseline="0" dirty="0"/>
              <a:t> and </a:t>
            </a:r>
            <a:r>
              <a:rPr lang="da-DK" baseline="0" dirty="0" err="1"/>
              <a:t>autoantibodies</a:t>
            </a:r>
            <a:r>
              <a:rPr lang="da-DK" baseline="0" dirty="0"/>
              <a:t> in myositis. For </a:t>
            </a:r>
            <a:r>
              <a:rPr lang="da-DK" baseline="0" dirty="0" err="1"/>
              <a:t>now</a:t>
            </a:r>
            <a:r>
              <a:rPr lang="da-DK" baseline="0" dirty="0"/>
              <a:t>, </a:t>
            </a:r>
            <a:r>
              <a:rPr lang="da-DK" baseline="0" dirty="0" err="1"/>
              <a:t>inclusion</a:t>
            </a:r>
            <a:r>
              <a:rPr lang="da-DK" baseline="0" dirty="0"/>
              <a:t> of patients </a:t>
            </a:r>
            <a:r>
              <a:rPr lang="da-DK" baseline="0" dirty="0" err="1"/>
              <a:t>are</a:t>
            </a:r>
            <a:r>
              <a:rPr lang="da-DK" baseline="0" dirty="0"/>
              <a:t> </a:t>
            </a:r>
            <a:r>
              <a:rPr lang="da-DK" baseline="0" dirty="0" err="1"/>
              <a:t>planned</a:t>
            </a:r>
            <a:r>
              <a:rPr lang="da-DK" baseline="0" dirty="0"/>
              <a:t> at </a:t>
            </a:r>
            <a:r>
              <a:rPr lang="da-DK" baseline="0" dirty="0" err="1"/>
              <a:t>university</a:t>
            </a:r>
            <a:r>
              <a:rPr lang="da-DK" baseline="0" dirty="0"/>
              <a:t> hospitals in Manchester, Oslo, Stockholm, Copenhagen and Odense.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0EB3-F0C6-4CC3-8AF4-847673A016AD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605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/>
              <a:t>To </a:t>
            </a:r>
            <a:r>
              <a:rPr lang="da-DK" baseline="0" dirty="0" err="1"/>
              <a:t>conduct</a:t>
            </a:r>
            <a:r>
              <a:rPr lang="da-DK" baseline="0" dirty="0"/>
              <a:t> an </a:t>
            </a:r>
            <a:r>
              <a:rPr lang="da-DK" baseline="0" dirty="0" err="1"/>
              <a:t>observational</a:t>
            </a:r>
            <a:r>
              <a:rPr lang="da-DK" baseline="0" dirty="0"/>
              <a:t> </a:t>
            </a:r>
            <a:r>
              <a:rPr lang="da-DK" baseline="0" dirty="0" err="1"/>
              <a:t>study</a:t>
            </a:r>
            <a:r>
              <a:rPr lang="da-DK" baseline="0" dirty="0"/>
              <a:t> to</a:t>
            </a:r>
          </a:p>
          <a:p>
            <a:pPr marL="171450" indent="-171450" algn="l">
              <a:buFontTx/>
              <a:buChar char="-"/>
            </a:pPr>
            <a:r>
              <a:rPr lang="en-US" sz="1200" dirty="0"/>
              <a:t>To identify biomarkers for</a:t>
            </a:r>
            <a:r>
              <a:rPr lang="en-US" sz="1200" baseline="0" dirty="0"/>
              <a:t> </a:t>
            </a:r>
            <a:r>
              <a:rPr lang="en-US" sz="1200" dirty="0"/>
              <a:t>cardiac involvement in myositis</a:t>
            </a:r>
          </a:p>
          <a:p>
            <a:pPr marL="171450" indent="-171450">
              <a:buFontTx/>
              <a:buChar char="-"/>
            </a:pPr>
            <a:r>
              <a:rPr lang="da-DK" baseline="0" dirty="0" err="1"/>
              <a:t>Identify</a:t>
            </a:r>
            <a:r>
              <a:rPr lang="da-DK" baseline="0" dirty="0"/>
              <a:t> </a:t>
            </a:r>
            <a:r>
              <a:rPr lang="da-DK" baseline="0" dirty="0" err="1"/>
              <a:t>correllation</a:t>
            </a:r>
            <a:r>
              <a:rPr lang="da-DK" baseline="0" dirty="0"/>
              <a:t> with </a:t>
            </a:r>
            <a:r>
              <a:rPr lang="da-DK" baseline="0" dirty="0" err="1"/>
              <a:t>autoantibody</a:t>
            </a:r>
            <a:r>
              <a:rPr lang="da-DK" baseline="0" dirty="0"/>
              <a:t> status</a:t>
            </a:r>
          </a:p>
          <a:p>
            <a:pPr marL="171450" indent="-171450">
              <a:buFontTx/>
              <a:buChar char="-"/>
            </a:pPr>
            <a:r>
              <a:rPr lang="da-DK" baseline="0" dirty="0"/>
              <a:t>Perform </a:t>
            </a:r>
            <a:r>
              <a:rPr lang="da-DK" baseline="0" dirty="0" err="1"/>
              <a:t>follow</a:t>
            </a:r>
            <a:r>
              <a:rPr lang="da-DK" baseline="0" dirty="0"/>
              <a:t> </a:t>
            </a:r>
            <a:r>
              <a:rPr lang="da-DK" baseline="0" dirty="0" err="1"/>
              <a:t>study</a:t>
            </a:r>
            <a:r>
              <a:rPr lang="da-DK" baseline="0" dirty="0"/>
              <a:t> to understand </a:t>
            </a:r>
            <a:r>
              <a:rPr lang="da-DK" baseline="0" dirty="0" err="1"/>
              <a:t>response</a:t>
            </a:r>
            <a:r>
              <a:rPr lang="da-DK" baseline="0" dirty="0"/>
              <a:t> to </a:t>
            </a:r>
            <a:r>
              <a:rPr lang="da-DK" baseline="0" dirty="0" err="1"/>
              <a:t>treatment</a:t>
            </a:r>
            <a:endParaRPr lang="da-DK" baseline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0EB3-F0C6-4CC3-8AF4-847673A016AD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84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Metods</a:t>
            </a:r>
            <a:br>
              <a:rPr lang="en-US" dirty="0"/>
            </a:br>
            <a:r>
              <a:rPr lang="en-US" dirty="0"/>
              <a:t>Inflammation and fibrosis in all parts of conduction system</a:t>
            </a:r>
            <a:endParaRPr lang="en-US" dirty="0">
              <a:solidFill>
                <a:srgbClr val="FF0000"/>
              </a:solidFill>
            </a:endParaRPr>
          </a:p>
          <a:p>
            <a:endParaRPr lang="da-DK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Most</a:t>
            </a:r>
            <a:r>
              <a:rPr lang="en-US" baseline="0" dirty="0"/>
              <a:t> frequent cardiac abnormalities reported in myositis are rhythm and conduction disturbances detected by ECG, probably due to the high ECG availability.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Our research group recently found prolonged QTc in a cohort of myositis patients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Prolonged QTc is pathological as it is a risk marker of ventricular arrhythmias, and it can lead to sudden death.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Besides, inflammation and fibrosis in the conduction system are thought to be in direct involvement to the myositis process.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↑ troponin T (</a:t>
            </a:r>
            <a:r>
              <a:rPr lang="en-US" dirty="0" err="1"/>
              <a:t>TnT</a:t>
            </a:r>
            <a:r>
              <a:rPr lang="en-US" dirty="0"/>
              <a:t>) followed by ↑ cardiac troponin I (</a:t>
            </a:r>
            <a:r>
              <a:rPr lang="en-US" dirty="0" err="1"/>
              <a:t>cTnI</a:t>
            </a:r>
            <a:r>
              <a:rPr lang="en-US" dirty="0"/>
              <a:t>) likely indicates cardiac involvement requiring further cardiac investigation in myositis patients </a:t>
            </a:r>
          </a:p>
          <a:p>
            <a:endParaRPr lang="da-DK" dirty="0"/>
          </a:p>
          <a:p>
            <a:br>
              <a:rPr lang="da-DK" dirty="0"/>
            </a:br>
            <a:r>
              <a:rPr lang="da-DK" dirty="0"/>
              <a:t>TIL LD-ARTIKEL</a:t>
            </a:r>
            <a:r>
              <a:rPr lang="da-DK" baseline="0" dirty="0"/>
              <a:t>: FIND NY HENVISNING TIL KARDIOLOGISK ARTIKEL</a:t>
            </a:r>
            <a:endParaRPr lang="da-DK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* </a:t>
            </a:r>
            <a:r>
              <a:rPr lang="da-DK" sz="1200" dirty="0"/>
              <a:t>Diederichsen LP, Simonsen JA, Diederichsen AC, Hvidsten S, Hougaard M, Junker P, et al. Cardiac </a:t>
            </a:r>
            <a:r>
              <a:rPr lang="da-DK" sz="1200" dirty="0" err="1"/>
              <a:t>Abnormalities</a:t>
            </a:r>
            <a:r>
              <a:rPr lang="da-DK" sz="1200" dirty="0"/>
              <a:t> in </a:t>
            </a:r>
            <a:r>
              <a:rPr lang="da-DK" sz="1200" dirty="0" err="1"/>
              <a:t>Adult</a:t>
            </a:r>
            <a:r>
              <a:rPr lang="da-DK" sz="1200" dirty="0"/>
              <a:t> Patients With </a:t>
            </a:r>
            <a:r>
              <a:rPr lang="da-DK" sz="1200" dirty="0" err="1"/>
              <a:t>Polymyositis</a:t>
            </a:r>
            <a:r>
              <a:rPr lang="da-DK" sz="1200" dirty="0"/>
              <a:t> or </a:t>
            </a:r>
            <a:r>
              <a:rPr lang="da-DK" sz="1200" dirty="0" err="1"/>
              <a:t>Dermatomyositis</a:t>
            </a:r>
            <a:r>
              <a:rPr lang="da-DK" sz="1200" dirty="0"/>
              <a:t> as </a:t>
            </a:r>
            <a:r>
              <a:rPr lang="da-DK" sz="1200" dirty="0" err="1"/>
              <a:t>Assessed</a:t>
            </a:r>
            <a:r>
              <a:rPr lang="da-DK" sz="1200" dirty="0"/>
              <a:t> by </a:t>
            </a:r>
            <a:r>
              <a:rPr lang="da-DK" sz="1200" dirty="0" err="1"/>
              <a:t>Noninvasive</a:t>
            </a:r>
            <a:r>
              <a:rPr lang="da-DK" sz="1200" dirty="0"/>
              <a:t> </a:t>
            </a:r>
            <a:r>
              <a:rPr lang="da-DK" sz="1200" dirty="0" err="1"/>
              <a:t>Modalities</a:t>
            </a:r>
            <a:r>
              <a:rPr lang="da-DK" sz="1200" dirty="0"/>
              <a:t>. </a:t>
            </a:r>
            <a:r>
              <a:rPr lang="da-DK" sz="1200" dirty="0" err="1"/>
              <a:t>Arthritis</a:t>
            </a:r>
            <a:r>
              <a:rPr lang="da-DK" sz="1200" dirty="0"/>
              <a:t> Care Res (</a:t>
            </a:r>
            <a:r>
              <a:rPr lang="da-DK" sz="1200" dirty="0" err="1"/>
              <a:t>Hoboken</a:t>
            </a:r>
            <a:r>
              <a:rPr lang="da-DK" sz="1200" dirty="0"/>
              <a:t>). 2016;68(7):1012-20.</a:t>
            </a:r>
          </a:p>
          <a:p>
            <a:pPr marL="0" indent="0">
              <a:buNone/>
            </a:pPr>
            <a:r>
              <a:rPr lang="en-US" sz="1200" dirty="0"/>
              <a:t>** </a:t>
            </a:r>
            <a:r>
              <a:rPr lang="da-DK" sz="1200" dirty="0" err="1"/>
              <a:t>Denbow</a:t>
            </a:r>
            <a:r>
              <a:rPr lang="da-DK" sz="1200" dirty="0"/>
              <a:t> CE, Lie JT, </a:t>
            </a:r>
            <a:r>
              <a:rPr lang="da-DK" sz="1200" dirty="0" err="1"/>
              <a:t>Tancredi</a:t>
            </a:r>
            <a:r>
              <a:rPr lang="da-DK" sz="1200" dirty="0"/>
              <a:t> RG, Bunch TW. Cardiac </a:t>
            </a:r>
            <a:r>
              <a:rPr lang="da-DK" sz="1200" dirty="0" err="1"/>
              <a:t>involvement</a:t>
            </a:r>
            <a:r>
              <a:rPr lang="da-DK" sz="1200" dirty="0"/>
              <a:t> in </a:t>
            </a:r>
            <a:r>
              <a:rPr lang="da-DK" sz="1200" dirty="0" err="1"/>
              <a:t>polymyositis</a:t>
            </a:r>
            <a:r>
              <a:rPr lang="da-DK" sz="1200" dirty="0"/>
              <a:t>: a </a:t>
            </a:r>
            <a:r>
              <a:rPr lang="da-DK" sz="1200" dirty="0" err="1"/>
              <a:t>clinicopathologic</a:t>
            </a:r>
            <a:r>
              <a:rPr lang="da-DK" sz="1200" dirty="0"/>
              <a:t> </a:t>
            </a:r>
            <a:r>
              <a:rPr lang="da-DK" sz="1200" dirty="0" err="1"/>
              <a:t>study</a:t>
            </a:r>
            <a:r>
              <a:rPr lang="da-DK" sz="1200" dirty="0"/>
              <a:t> of 20 </a:t>
            </a:r>
            <a:r>
              <a:rPr lang="da-DK" sz="1200" dirty="0" err="1"/>
              <a:t>autopsied</a:t>
            </a:r>
            <a:r>
              <a:rPr lang="da-DK" sz="1200" dirty="0"/>
              <a:t> patients. </a:t>
            </a:r>
            <a:r>
              <a:rPr lang="da-DK" sz="1200" dirty="0" err="1"/>
              <a:t>Arthritis</a:t>
            </a:r>
            <a:r>
              <a:rPr lang="da-DK" sz="1200" dirty="0"/>
              <a:t> </a:t>
            </a:r>
            <a:r>
              <a:rPr lang="da-DK" sz="1200" dirty="0" err="1"/>
              <a:t>Rheum</a:t>
            </a:r>
            <a:r>
              <a:rPr lang="da-DK" sz="1200" dirty="0"/>
              <a:t>. 1979;22(10):1088-92.</a:t>
            </a:r>
            <a:endParaRPr lang="en-US" sz="12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0EB3-F0C6-4CC3-8AF4-847673A016AD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4764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0EB3-F0C6-4CC3-8AF4-847673A016AD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1922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 addition to </a:t>
            </a:r>
            <a:r>
              <a:rPr lang="da-DK" dirty="0" err="1"/>
              <a:t>myositis</a:t>
            </a:r>
            <a:r>
              <a:rPr lang="da-DK" dirty="0"/>
              <a:t> patients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2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When</a:t>
            </a:r>
            <a:r>
              <a:rPr lang="da-DK" dirty="0"/>
              <a:t> I did </a:t>
            </a:r>
            <a:r>
              <a:rPr lang="da-DK" dirty="0" err="1"/>
              <a:t>my</a:t>
            </a:r>
            <a:r>
              <a:rPr lang="da-DK" dirty="0"/>
              <a:t> </a:t>
            </a:r>
            <a:r>
              <a:rPr lang="da-DK" dirty="0" err="1"/>
              <a:t>presetation</a:t>
            </a:r>
            <a:r>
              <a:rPr lang="da-DK" dirty="0"/>
              <a:t> back home </a:t>
            </a:r>
          </a:p>
          <a:p>
            <a:r>
              <a:rPr lang="da-DK" dirty="0" err="1"/>
              <a:t>approximatly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064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/>
              <a:t>With</a:t>
            </a:r>
            <a:r>
              <a:rPr lang="da-DK" baseline="0" dirty="0"/>
              <a:t> </a:t>
            </a:r>
            <a:r>
              <a:rPr lang="da-DK" baseline="0" dirty="0" err="1"/>
              <a:t>this</a:t>
            </a:r>
            <a:r>
              <a:rPr lang="da-DK" baseline="0" dirty="0"/>
              <a:t> large international multicentre </a:t>
            </a:r>
            <a:r>
              <a:rPr lang="da-DK" baseline="0" dirty="0" err="1"/>
              <a:t>study</a:t>
            </a:r>
            <a:r>
              <a:rPr lang="da-DK" baseline="0" dirty="0"/>
              <a:t> </a:t>
            </a:r>
            <a:r>
              <a:rPr lang="da-DK" baseline="0" dirty="0" err="1"/>
              <a:t>we</a:t>
            </a:r>
            <a:r>
              <a:rPr lang="da-DK" baseline="0" dirty="0"/>
              <a:t> </a:t>
            </a:r>
            <a:r>
              <a:rPr lang="da-DK" baseline="0" dirty="0" err="1"/>
              <a:t>expect</a:t>
            </a:r>
            <a:r>
              <a:rPr lang="da-DK" baseline="0" dirty="0"/>
              <a:t> to </a:t>
            </a:r>
            <a:r>
              <a:rPr lang="da-DK" baseline="0" dirty="0" err="1"/>
              <a:t>identify</a:t>
            </a:r>
            <a:r>
              <a:rPr lang="da-DK" baseline="0" dirty="0"/>
              <a:t> a </a:t>
            </a:r>
            <a:r>
              <a:rPr lang="da-DK" baseline="0" dirty="0" err="1"/>
              <a:t>cardiac</a:t>
            </a:r>
            <a:r>
              <a:rPr lang="da-DK" baseline="0" dirty="0"/>
              <a:t> biomarker, </a:t>
            </a:r>
            <a:r>
              <a:rPr lang="da-DK" baseline="0" dirty="0" err="1"/>
              <a:t>which</a:t>
            </a:r>
            <a:r>
              <a:rPr lang="da-DK" baseline="0" dirty="0"/>
              <a:t> gives </a:t>
            </a:r>
            <a:r>
              <a:rPr lang="da-DK" baseline="0" dirty="0" err="1"/>
              <a:t>us</a:t>
            </a:r>
            <a:r>
              <a:rPr lang="da-DK" baseline="0" dirty="0"/>
              <a:t> the </a:t>
            </a:r>
            <a:r>
              <a:rPr lang="da-DK" baseline="0" dirty="0" err="1"/>
              <a:t>opportunity</a:t>
            </a:r>
            <a:r>
              <a:rPr lang="da-DK" baseline="0" dirty="0"/>
              <a:t> of:</a:t>
            </a:r>
            <a:endParaRPr lang="da-DK" dirty="0"/>
          </a:p>
          <a:p>
            <a:pPr marL="628650" lvl="1" indent="-171450">
              <a:buFontTx/>
              <a:buChar char="-"/>
            </a:pPr>
            <a:r>
              <a:rPr lang="da-DK" dirty="0" err="1"/>
              <a:t>Early</a:t>
            </a:r>
            <a:r>
              <a:rPr lang="da-DK" dirty="0"/>
              <a:t> </a:t>
            </a:r>
            <a:r>
              <a:rPr lang="da-DK" dirty="0" err="1"/>
              <a:t>identification</a:t>
            </a:r>
            <a:r>
              <a:rPr lang="da-DK" dirty="0"/>
              <a:t> to</a:t>
            </a:r>
            <a:r>
              <a:rPr lang="da-DK" baseline="0" dirty="0"/>
              <a:t> </a:t>
            </a:r>
            <a:r>
              <a:rPr lang="da-DK" baseline="0" dirty="0" err="1"/>
              <a:t>prevent</a:t>
            </a:r>
            <a:r>
              <a:rPr lang="da-DK" baseline="0" dirty="0"/>
              <a:t> </a:t>
            </a:r>
            <a:r>
              <a:rPr lang="da-DK" baseline="0" dirty="0" err="1"/>
              <a:t>clinically</a:t>
            </a:r>
            <a:r>
              <a:rPr lang="da-DK" baseline="0" dirty="0"/>
              <a:t> manifest of </a:t>
            </a:r>
            <a:r>
              <a:rPr lang="da-DK" baseline="0" dirty="0" err="1"/>
              <a:t>heart</a:t>
            </a:r>
            <a:r>
              <a:rPr lang="da-DK" baseline="0" dirty="0"/>
              <a:t> </a:t>
            </a:r>
            <a:r>
              <a:rPr lang="da-DK" baseline="0" dirty="0" err="1"/>
              <a:t>disease</a:t>
            </a:r>
            <a:endParaRPr lang="da-DK" baseline="0" dirty="0"/>
          </a:p>
          <a:p>
            <a:pPr marL="628650" lvl="1" indent="-171450">
              <a:buFontTx/>
              <a:buChar char="-"/>
            </a:pPr>
            <a:r>
              <a:rPr lang="da-DK" baseline="0" dirty="0" err="1"/>
              <a:t>Providing</a:t>
            </a:r>
            <a:r>
              <a:rPr lang="da-DK" baseline="0" dirty="0"/>
              <a:t> </a:t>
            </a:r>
            <a:r>
              <a:rPr lang="da-DK" baseline="0" dirty="0" err="1"/>
              <a:t>treatment</a:t>
            </a:r>
            <a:r>
              <a:rPr lang="da-DK" baseline="0" dirty="0"/>
              <a:t> from specialists in time</a:t>
            </a:r>
          </a:p>
          <a:p>
            <a:pPr marL="628650" lvl="1" indent="-171450">
              <a:buFontTx/>
              <a:buChar char="-"/>
            </a:pPr>
            <a:r>
              <a:rPr lang="da-DK" baseline="0" dirty="0"/>
              <a:t>And in the long term </a:t>
            </a:r>
            <a:r>
              <a:rPr lang="da-DK" baseline="0" dirty="0" err="1"/>
              <a:t>improving</a:t>
            </a:r>
            <a:r>
              <a:rPr lang="da-DK" baseline="0" dirty="0"/>
              <a:t> </a:t>
            </a:r>
            <a:r>
              <a:rPr lang="da-DK" baseline="0" dirty="0" err="1"/>
              <a:t>prognosis</a:t>
            </a:r>
            <a:r>
              <a:rPr lang="da-DK" baseline="0" dirty="0"/>
              <a:t> for myositis patients </a:t>
            </a:r>
          </a:p>
          <a:p>
            <a:pPr marL="628650" lvl="1" indent="-171450">
              <a:buFontTx/>
              <a:buChar char="-"/>
            </a:pPr>
            <a:endParaRPr lang="da-DK" baseline="0" dirty="0"/>
          </a:p>
          <a:p>
            <a:pPr marL="628650" lvl="1" indent="-171450">
              <a:buFontTx/>
              <a:buChar char="-"/>
            </a:pPr>
            <a:endParaRPr lang="da-DK" baseline="0" dirty="0"/>
          </a:p>
          <a:p>
            <a:pPr marL="628650" lvl="1" indent="-171450">
              <a:buFontTx/>
              <a:buChar char="-"/>
            </a:pPr>
            <a:endParaRPr lang="da-DK" baseline="0" dirty="0"/>
          </a:p>
          <a:p>
            <a:r>
              <a:rPr lang="en-GB" sz="2000" dirty="0"/>
              <a:t>Identification of a cardiac biomarker gives the opportunity of:</a:t>
            </a:r>
          </a:p>
          <a:p>
            <a:pPr lvl="1"/>
            <a:r>
              <a:rPr lang="en-GB" sz="2000" dirty="0"/>
              <a:t>Early identification</a:t>
            </a:r>
          </a:p>
          <a:p>
            <a:pPr lvl="1"/>
            <a:r>
              <a:rPr lang="en-GB" sz="2000" dirty="0"/>
              <a:t>Treatment in time</a:t>
            </a:r>
          </a:p>
          <a:p>
            <a:pPr lvl="1"/>
            <a:r>
              <a:rPr lang="en-GB" sz="2000" dirty="0"/>
              <a:t>Improving of prognosis for severely affected patients </a:t>
            </a:r>
          </a:p>
          <a:p>
            <a:pPr lvl="1"/>
            <a:endParaRPr lang="en-GB" sz="2000" dirty="0"/>
          </a:p>
          <a:p>
            <a:pPr marL="628650" lvl="1" indent="-171450">
              <a:buFontTx/>
              <a:buChar char="-"/>
            </a:pPr>
            <a:endParaRPr lang="da-DK" dirty="0"/>
          </a:p>
          <a:p>
            <a:pPr marL="457200" lvl="1" indent="0">
              <a:buFontTx/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0EB3-F0C6-4CC3-8AF4-847673A016AD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04381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E39A7-30DB-4855-9318-BEF600F1C964}" type="slidenum">
              <a:rPr lang="da-DK" smtClean="0"/>
              <a:pPr>
                <a:defRPr/>
              </a:pPr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43422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Be </a:t>
            </a:r>
            <a:r>
              <a:rPr lang="da-DK" dirty="0" err="1"/>
              <a:t>happy</a:t>
            </a:r>
            <a:r>
              <a:rPr lang="da-DK" dirty="0"/>
              <a:t> to </a:t>
            </a:r>
            <a:r>
              <a:rPr lang="da-DK" dirty="0" err="1"/>
              <a:t>take</a:t>
            </a:r>
            <a:r>
              <a:rPr lang="da-DK" dirty="0"/>
              <a:t> </a:t>
            </a:r>
            <a:r>
              <a:rPr lang="da-DK" dirty="0" err="1"/>
              <a:t>any</a:t>
            </a:r>
            <a:r>
              <a:rPr lang="da-DK" dirty="0"/>
              <a:t> </a:t>
            </a:r>
            <a:r>
              <a:rPr lang="da-DK"/>
              <a:t>questions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6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Moving</a:t>
            </a:r>
            <a:r>
              <a:rPr lang="da-DK" dirty="0"/>
              <a:t> on to the </a:t>
            </a:r>
            <a:r>
              <a:rPr lang="da-DK" dirty="0" err="1"/>
              <a:t>topic</a:t>
            </a:r>
            <a:r>
              <a:rPr lang="da-DK" dirty="0"/>
              <a:t> of </a:t>
            </a:r>
            <a:r>
              <a:rPr lang="da-DK" dirty="0" err="1"/>
              <a:t>this</a:t>
            </a:r>
            <a:r>
              <a:rPr lang="da-DK" dirty="0"/>
              <a:t> session: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I </a:t>
            </a:r>
            <a:r>
              <a:rPr lang="da-DK" dirty="0" err="1"/>
              <a:t>would</a:t>
            </a:r>
            <a:r>
              <a:rPr lang="da-DK" dirty="0"/>
              <a:t> like to start with a brief </a:t>
            </a:r>
            <a:r>
              <a:rPr lang="da-DK" dirty="0" err="1"/>
              <a:t>description</a:t>
            </a:r>
            <a:r>
              <a:rPr lang="da-DK" dirty="0"/>
              <a:t> af the </a:t>
            </a:r>
            <a:r>
              <a:rPr lang="da-DK" dirty="0" err="1"/>
              <a:t>diseases</a:t>
            </a:r>
            <a:r>
              <a:rPr lang="da-DK" dirty="0"/>
              <a:t> of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talking</a:t>
            </a:r>
            <a:r>
              <a:rPr lang="da-DK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Myositis</a:t>
            </a:r>
            <a:r>
              <a:rPr lang="da-DK" dirty="0"/>
              <a:t> is a </a:t>
            </a:r>
            <a:r>
              <a:rPr lang="da-DK" dirty="0" err="1"/>
              <a:t>systemic</a:t>
            </a:r>
            <a:r>
              <a:rPr lang="da-DK" dirty="0"/>
              <a:t> </a:t>
            </a:r>
            <a:r>
              <a:rPr lang="da-DK" dirty="0" err="1"/>
              <a:t>disease</a:t>
            </a:r>
            <a:r>
              <a:rPr lang="da-DK" dirty="0"/>
              <a:t>,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means</a:t>
            </a:r>
            <a:r>
              <a:rPr lang="da-DK" dirty="0"/>
              <a:t> not </a:t>
            </a:r>
            <a:r>
              <a:rPr lang="da-DK" dirty="0" err="1"/>
              <a:t>nessesarely</a:t>
            </a:r>
            <a:r>
              <a:rPr lang="da-DK" dirty="0"/>
              <a:t> but </a:t>
            </a:r>
            <a:r>
              <a:rPr lang="da-DK" dirty="0" err="1"/>
              <a:t>possible</a:t>
            </a:r>
            <a:r>
              <a:rPr lang="da-DK" dirty="0"/>
              <a:t> </a:t>
            </a:r>
            <a:r>
              <a:rPr lang="da-DK" dirty="0" err="1"/>
              <a:t>multi</a:t>
            </a:r>
            <a:r>
              <a:rPr lang="da-DK" dirty="0"/>
              <a:t>-organ </a:t>
            </a:r>
            <a:r>
              <a:rPr lang="da-DK" dirty="0" err="1"/>
              <a:t>involvement</a:t>
            </a:r>
            <a:r>
              <a:rPr lang="da-DK" dirty="0"/>
              <a:t> </a:t>
            </a:r>
            <a:r>
              <a:rPr lang="da-DK" dirty="0" err="1"/>
              <a:t>including</a:t>
            </a:r>
            <a:r>
              <a:rPr lang="da-DK" dirty="0"/>
              <a:t> the GI-</a:t>
            </a:r>
            <a:r>
              <a:rPr lang="da-DK" dirty="0" err="1"/>
              <a:t>tract</a:t>
            </a:r>
            <a:r>
              <a:rPr lang="da-DK" dirty="0"/>
              <a:t>, the </a:t>
            </a:r>
            <a:r>
              <a:rPr lang="da-DK" dirty="0" err="1"/>
              <a:t>lungs</a:t>
            </a:r>
            <a:r>
              <a:rPr lang="da-DK" dirty="0"/>
              <a:t>, the skin the </a:t>
            </a:r>
            <a:r>
              <a:rPr lang="da-DK" dirty="0" err="1"/>
              <a:t>jints</a:t>
            </a:r>
            <a:r>
              <a:rPr lang="da-DK" dirty="0"/>
              <a:t>, the </a:t>
            </a:r>
            <a:r>
              <a:rPr lang="da-DK" dirty="0" err="1"/>
              <a:t>muscles</a:t>
            </a:r>
            <a:r>
              <a:rPr lang="da-DK" dirty="0"/>
              <a:t> of cause and </a:t>
            </a:r>
            <a:r>
              <a:rPr lang="da-DK" dirty="0" err="1"/>
              <a:t>finaly</a:t>
            </a:r>
            <a:r>
              <a:rPr lang="da-DK" dirty="0"/>
              <a:t> the </a:t>
            </a:r>
            <a:r>
              <a:rPr lang="da-DK" dirty="0" err="1"/>
              <a:t>heart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is the </a:t>
            </a:r>
            <a:r>
              <a:rPr lang="da-DK" dirty="0" err="1"/>
              <a:t>focus</a:t>
            </a:r>
            <a:r>
              <a:rPr lang="da-DK" dirty="0"/>
              <a:t> of </a:t>
            </a:r>
            <a:r>
              <a:rPr lang="da-DK" dirty="0" err="1"/>
              <a:t>this</a:t>
            </a:r>
            <a:r>
              <a:rPr lang="da-DK" dirty="0"/>
              <a:t> talk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0EB3-F0C6-4CC3-8AF4-847673A016A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169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So </a:t>
            </a:r>
            <a:r>
              <a:rPr lang="da-DK" dirty="0" err="1"/>
              <a:t>what</a:t>
            </a:r>
            <a:r>
              <a:rPr lang="da-DK" dirty="0"/>
              <a:t> do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know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the </a:t>
            </a:r>
            <a:r>
              <a:rPr lang="da-DK" dirty="0" err="1"/>
              <a:t>heart</a:t>
            </a:r>
            <a:r>
              <a:rPr lang="da-DK" dirty="0"/>
              <a:t>: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konw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…..</a:t>
            </a:r>
          </a:p>
          <a:p>
            <a:r>
              <a:rPr lang="da-DK" dirty="0" err="1"/>
              <a:t>However</a:t>
            </a:r>
            <a:r>
              <a:rPr lang="da-DK" dirty="0"/>
              <a:t>, </a:t>
            </a:r>
            <a:r>
              <a:rPr lang="da-DK" dirty="0" err="1"/>
              <a:t>there</a:t>
            </a:r>
            <a:r>
              <a:rPr lang="da-DK" dirty="0"/>
              <a:t> is still a </a:t>
            </a:r>
            <a:r>
              <a:rPr lang="da-DK" dirty="0" err="1"/>
              <a:t>lot</a:t>
            </a:r>
            <a:r>
              <a:rPr lang="da-DK" dirty="0"/>
              <a:t> of </a:t>
            </a:r>
            <a:r>
              <a:rPr lang="da-DK" dirty="0" err="1"/>
              <a:t>things</a:t>
            </a:r>
            <a:r>
              <a:rPr lang="da-DK" dirty="0"/>
              <a:t> </a:t>
            </a:r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knowledge</a:t>
            </a:r>
            <a:r>
              <a:rPr lang="da-DK" dirty="0"/>
              <a:t> is </a:t>
            </a:r>
            <a:r>
              <a:rPr lang="da-DK" dirty="0" err="1"/>
              <a:t>lacking</a:t>
            </a:r>
            <a:r>
              <a:rPr lang="da-DK" dirty="0"/>
              <a:t>: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71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09000EC-519E-4C71-9778-79C589575FBC}" type="slidenum">
              <a:rPr lang="da-DK" altLang="da-DK" sz="12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7</a:t>
            </a:fld>
            <a:endParaRPr lang="da-DK" altLang="da-DK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003969" y="694611"/>
            <a:ext cx="4843533" cy="34233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endParaRPr lang="da-DK" sz="20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78564" cy="41077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da-DK" altLang="da-DK" dirty="0" err="1">
                <a:ea typeface="ＭＳ Ｐゴシック" pitchFamily="34" charset="-128"/>
              </a:rPr>
              <a:t>However</a:t>
            </a:r>
            <a:r>
              <a:rPr lang="da-DK" altLang="da-DK" dirty="0">
                <a:ea typeface="ＭＳ Ｐゴシック" pitchFamily="34" charset="-128"/>
              </a:rPr>
              <a:t>, </a:t>
            </a:r>
            <a:r>
              <a:rPr lang="da-DK" altLang="da-DK" dirty="0" err="1">
                <a:ea typeface="ＭＳ Ｐゴシック" pitchFamily="34" charset="-128"/>
              </a:rPr>
              <a:t>we</a:t>
            </a:r>
            <a:r>
              <a:rPr lang="da-DK" altLang="da-DK" dirty="0">
                <a:ea typeface="ＭＳ Ｐゴシック" pitchFamily="34" charset="-128"/>
              </a:rPr>
              <a:t> do </a:t>
            </a:r>
            <a:r>
              <a:rPr lang="da-DK" altLang="da-DK" dirty="0" err="1">
                <a:ea typeface="ＭＳ Ｐゴシック" pitchFamily="34" charset="-128"/>
              </a:rPr>
              <a:t>know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something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about</a:t>
            </a:r>
            <a:r>
              <a:rPr lang="da-DK" altLang="da-DK" dirty="0">
                <a:ea typeface="ＭＳ Ｐゴシック" pitchFamily="34" charset="-128"/>
              </a:rPr>
              <a:t> the </a:t>
            </a:r>
            <a:r>
              <a:rPr lang="da-DK" altLang="da-DK" dirty="0" err="1">
                <a:ea typeface="ＭＳ Ｐゴシック" pitchFamily="34" charset="-128"/>
              </a:rPr>
              <a:t>underlying</a:t>
            </a:r>
            <a:r>
              <a:rPr lang="da-DK" altLang="da-DK" baseline="0" dirty="0">
                <a:ea typeface="ＭＳ Ｐゴシック" pitchFamily="34" charset="-128"/>
              </a:rPr>
              <a:t> processes of </a:t>
            </a:r>
            <a:r>
              <a:rPr lang="da-DK" altLang="da-DK" baseline="0" dirty="0" err="1">
                <a:ea typeface="ＭＳ Ｐゴシック" pitchFamily="34" charset="-128"/>
              </a:rPr>
              <a:t>heart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affection</a:t>
            </a:r>
            <a:r>
              <a:rPr lang="da-DK" altLang="da-DK" baseline="0" dirty="0">
                <a:ea typeface="ＭＳ Ｐゴシック" pitchFamily="34" charset="-128"/>
              </a:rPr>
              <a:t> in </a:t>
            </a:r>
            <a:r>
              <a:rPr lang="da-DK" altLang="da-DK" baseline="0" dirty="0" err="1">
                <a:ea typeface="ＭＳ Ｐゴシック" pitchFamily="34" charset="-128"/>
              </a:rPr>
              <a:t>myositis</a:t>
            </a:r>
            <a:r>
              <a:rPr lang="da-DK" altLang="da-DK" baseline="0" dirty="0">
                <a:ea typeface="ＭＳ Ｐゴシック" pitchFamily="34" charset="-128"/>
              </a:rPr>
              <a:t>:</a:t>
            </a:r>
          </a:p>
          <a:p>
            <a:pPr eaLnBrk="1" hangingPunct="1">
              <a:defRPr/>
            </a:pPr>
            <a:r>
              <a:rPr lang="da-DK" altLang="da-DK" dirty="0" err="1">
                <a:ea typeface="ＭＳ Ｐゴシック" pitchFamily="34" charset="-128"/>
              </a:rPr>
              <a:t>Two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main</a:t>
            </a:r>
            <a:r>
              <a:rPr lang="da-DK" altLang="da-DK" dirty="0">
                <a:ea typeface="ＭＳ Ｐゴシック" pitchFamily="34" charset="-128"/>
              </a:rPr>
              <a:t> processes </a:t>
            </a:r>
            <a:r>
              <a:rPr lang="da-DK" altLang="da-DK" dirty="0" err="1">
                <a:ea typeface="ＭＳ Ｐゴシック" pitchFamily="34" charset="-128"/>
              </a:rPr>
              <a:t>are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believed</a:t>
            </a:r>
            <a:r>
              <a:rPr lang="da-DK" altLang="da-DK" dirty="0">
                <a:ea typeface="ＭＳ Ｐゴシック" pitchFamily="34" charset="-128"/>
              </a:rPr>
              <a:t> to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be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involved</a:t>
            </a:r>
            <a:r>
              <a:rPr lang="da-DK" altLang="da-DK" baseline="0" dirty="0">
                <a:ea typeface="ＭＳ Ｐゴシック" pitchFamily="34" charset="-128"/>
              </a:rPr>
              <a:t> in </a:t>
            </a:r>
            <a:r>
              <a:rPr lang="da-DK" altLang="da-DK" baseline="0" dirty="0" err="1">
                <a:ea typeface="ＭＳ Ｐゴシック" pitchFamily="34" charset="-128"/>
              </a:rPr>
              <a:t>heart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affection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endParaRPr lang="da-DK" altLang="da-DK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da-DK" altLang="da-DK" dirty="0" err="1">
                <a:ea typeface="ＭＳ Ｐゴシック" pitchFamily="34" charset="-128"/>
              </a:rPr>
              <a:t>Accelerated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a</a:t>
            </a:r>
            <a:r>
              <a:rPr lang="da-DK" altLang="da-DK" dirty="0" err="1">
                <a:ea typeface="ＭＳ Ｐゴシック" pitchFamily="34" charset="-128"/>
              </a:rPr>
              <a:t>therosclerosis</a:t>
            </a:r>
            <a:r>
              <a:rPr lang="da-DK" altLang="da-DK" dirty="0">
                <a:ea typeface="ＭＳ Ｐゴシック" pitchFamily="34" charset="-128"/>
              </a:rPr>
              <a:t>, </a:t>
            </a:r>
            <a:r>
              <a:rPr lang="da-DK" altLang="da-DK" dirty="0" err="1">
                <a:ea typeface="ＭＳ Ｐゴシック" pitchFamily="34" charset="-128"/>
              </a:rPr>
              <a:t>leading</a:t>
            </a:r>
            <a:r>
              <a:rPr lang="da-DK" altLang="da-DK" dirty="0">
                <a:ea typeface="ＭＳ Ｐゴシック" pitchFamily="34" charset="-128"/>
              </a:rPr>
              <a:t> til </a:t>
            </a:r>
            <a:r>
              <a:rPr lang="da-DK" altLang="da-DK" dirty="0" err="1">
                <a:ea typeface="ＭＳ Ｐゴシック" pitchFamily="34" charset="-128"/>
              </a:rPr>
              <a:t>ischaemic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heart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disease</a:t>
            </a:r>
            <a:endParaRPr lang="da-DK" altLang="da-DK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da-DK" altLang="da-DK" dirty="0">
                <a:ea typeface="ＭＳ Ｐゴシック" pitchFamily="34" charset="-128"/>
              </a:rPr>
              <a:t>Inflammation of the </a:t>
            </a:r>
            <a:r>
              <a:rPr lang="da-DK" altLang="da-DK" dirty="0" err="1">
                <a:ea typeface="ＭＳ Ｐゴシック" pitchFamily="34" charset="-128"/>
              </a:rPr>
              <a:t>myocardium</a:t>
            </a:r>
            <a:r>
              <a:rPr lang="da-DK" altLang="da-DK" dirty="0">
                <a:ea typeface="ＭＳ Ｐゴシック" pitchFamily="34" charset="-128"/>
              </a:rPr>
              <a:t> – </a:t>
            </a:r>
            <a:r>
              <a:rPr lang="da-DK" altLang="da-DK" dirty="0" err="1">
                <a:ea typeface="ＭＳ Ｐゴシック" pitchFamily="34" charset="-128"/>
              </a:rPr>
              <a:t>myocarditis</a:t>
            </a:r>
            <a:r>
              <a:rPr lang="da-DK" altLang="da-DK" dirty="0">
                <a:ea typeface="ＭＳ Ｐゴシック" pitchFamily="34" charset="-128"/>
              </a:rPr>
              <a:t> – </a:t>
            </a:r>
            <a:r>
              <a:rPr lang="da-DK" altLang="da-DK" dirty="0" err="1">
                <a:ea typeface="ＭＳ Ｐゴシック" pitchFamily="34" charset="-128"/>
              </a:rPr>
              <a:t>similar</a:t>
            </a:r>
            <a:r>
              <a:rPr lang="da-DK" altLang="da-DK" dirty="0">
                <a:ea typeface="ＭＳ Ｐゴシック" pitchFamily="34" charset="-128"/>
              </a:rPr>
              <a:t> to the inflammation of the skeletal </a:t>
            </a:r>
            <a:r>
              <a:rPr lang="da-DK" altLang="da-DK" dirty="0" err="1">
                <a:ea typeface="ＭＳ Ｐゴシック" pitchFamily="34" charset="-128"/>
              </a:rPr>
              <a:t>muscles</a:t>
            </a:r>
            <a:r>
              <a:rPr lang="da-DK" altLang="da-DK" dirty="0">
                <a:ea typeface="ＭＳ Ｐゴシック" pitchFamily="34" charset="-128"/>
              </a:rPr>
              <a:t>, </a:t>
            </a:r>
            <a:r>
              <a:rPr lang="da-DK" altLang="da-DK" dirty="0" err="1">
                <a:ea typeface="ＭＳ Ｐゴシック" pitchFamily="34" charset="-128"/>
              </a:rPr>
              <a:t>which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might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lead</a:t>
            </a:r>
            <a:r>
              <a:rPr lang="da-DK" altLang="da-DK" dirty="0">
                <a:ea typeface="ＭＳ Ｐゴシック" pitchFamily="34" charset="-128"/>
              </a:rPr>
              <a:t> to </a:t>
            </a:r>
            <a:r>
              <a:rPr lang="da-DK" altLang="da-DK" dirty="0" err="1">
                <a:ea typeface="ＭＳ Ｐゴシック" pitchFamily="34" charset="-128"/>
              </a:rPr>
              <a:t>heart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failure</a:t>
            </a:r>
            <a:endParaRPr lang="da-DK" altLang="da-DK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AB143E9-63CA-491A-B9CC-6C440EF6CF75}" type="slidenum">
              <a:rPr lang="da-DK" altLang="da-DK" sz="12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8</a:t>
            </a:fld>
            <a:endParaRPr lang="da-DK" altLang="da-DK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003969" y="694611"/>
            <a:ext cx="4843533" cy="34233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endParaRPr lang="da-DK" sz="20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78564" cy="41077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da-DK" altLang="da-DK" dirty="0" err="1">
                <a:ea typeface="ＭＳ Ｐゴシック" pitchFamily="34" charset="-128"/>
              </a:rPr>
              <a:t>Atherosclerosis</a:t>
            </a:r>
            <a:r>
              <a:rPr lang="da-DK" altLang="da-DK" dirty="0">
                <a:ea typeface="ＭＳ Ｐゴシック" pitchFamily="34" charset="-128"/>
              </a:rPr>
              <a:t> of</a:t>
            </a:r>
            <a:r>
              <a:rPr lang="da-DK" altLang="da-DK" baseline="0" dirty="0">
                <a:ea typeface="ＭＳ Ｐゴシック" pitchFamily="34" charset="-128"/>
              </a:rPr>
              <a:t> the </a:t>
            </a:r>
            <a:r>
              <a:rPr lang="da-DK" altLang="da-DK" baseline="0" dirty="0" err="1">
                <a:ea typeface="ＭＳ Ｐゴシック" pitchFamily="34" charset="-128"/>
              </a:rPr>
              <a:t>coronary</a:t>
            </a:r>
            <a:r>
              <a:rPr lang="da-DK" altLang="da-DK" baseline="0" dirty="0">
                <a:ea typeface="ＭＳ Ｐゴシック" pitchFamily="34" charset="-128"/>
              </a:rPr>
              <a:t> arteries with </a:t>
            </a:r>
            <a:r>
              <a:rPr lang="da-DK" altLang="da-DK" baseline="0" dirty="0" err="1">
                <a:ea typeface="ＭＳ Ｐゴシック" pitchFamily="34" charset="-128"/>
              </a:rPr>
              <a:t>plaques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building</a:t>
            </a:r>
            <a:r>
              <a:rPr lang="da-DK" altLang="da-DK" baseline="0" dirty="0">
                <a:ea typeface="ＭＳ Ｐゴシック" pitchFamily="34" charset="-128"/>
              </a:rPr>
              <a:t> up </a:t>
            </a:r>
            <a:r>
              <a:rPr lang="da-DK" altLang="da-DK" baseline="0" dirty="0" err="1">
                <a:ea typeface="ＭＳ Ｐゴシック" pitchFamily="34" charset="-128"/>
              </a:rPr>
              <a:t>within</a:t>
            </a:r>
            <a:r>
              <a:rPr lang="da-DK" altLang="da-DK" baseline="0" dirty="0">
                <a:ea typeface="ＭＳ Ｐゴシック" pitchFamily="34" charset="-128"/>
              </a:rPr>
              <a:t> the arteries.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Plaque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made up of fat, cholesterol, calcium</a:t>
            </a:r>
            <a:endParaRPr lang="da-DK" altLang="da-DK" baseline="0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da-DK" altLang="da-DK" baseline="0" dirty="0" err="1">
                <a:ea typeface="ＭＳ Ｐゴシック" pitchFamily="34" charset="-128"/>
              </a:rPr>
              <a:t>can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be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visualized</a:t>
            </a:r>
            <a:r>
              <a:rPr lang="da-DK" altLang="da-DK" baseline="0" dirty="0">
                <a:ea typeface="ＭＳ Ｐゴシック" pitchFamily="34" charset="-128"/>
              </a:rPr>
              <a:t> by CT scan </a:t>
            </a:r>
            <a:r>
              <a:rPr lang="da-DK" altLang="da-DK" baseline="0" dirty="0" err="1">
                <a:ea typeface="ＭＳ Ｐゴシック" pitchFamily="34" charset="-128"/>
              </a:rPr>
              <a:t>creating</a:t>
            </a:r>
            <a:r>
              <a:rPr lang="da-DK" altLang="da-DK" baseline="0" dirty="0">
                <a:ea typeface="ＭＳ Ｐゴシック" pitchFamily="34" charset="-128"/>
              </a:rPr>
              <a:t> images to </a:t>
            </a:r>
            <a:r>
              <a:rPr lang="da-DK" altLang="da-DK" baseline="0" dirty="0" err="1">
                <a:ea typeface="ＭＳ Ｐゴシック" pitchFamily="34" charset="-128"/>
              </a:rPr>
              <a:t>estimate</a:t>
            </a:r>
            <a:r>
              <a:rPr lang="da-DK" altLang="da-DK" baseline="0" dirty="0">
                <a:ea typeface="ＭＳ Ｐゴシック" pitchFamily="34" charset="-128"/>
              </a:rPr>
              <a:t> an </a:t>
            </a:r>
            <a:r>
              <a:rPr lang="da-DK" altLang="da-DK" baseline="0" dirty="0" err="1">
                <a:ea typeface="ＭＳ Ｐゴシック" pitchFamily="34" charset="-128"/>
              </a:rPr>
              <a:t>index</a:t>
            </a:r>
            <a:r>
              <a:rPr lang="da-DK" altLang="da-DK" baseline="0" dirty="0">
                <a:ea typeface="ＭＳ Ｐゴシック" pitchFamily="34" charset="-128"/>
              </a:rPr>
              <a:t> of </a:t>
            </a:r>
            <a:r>
              <a:rPr lang="da-DK" altLang="da-DK" baseline="0" dirty="0" err="1">
                <a:ea typeface="ＭＳ Ｐゴシック" pitchFamily="34" charset="-128"/>
              </a:rPr>
              <a:t>coronary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artery</a:t>
            </a:r>
            <a:r>
              <a:rPr lang="da-DK" altLang="da-DK" baseline="0" dirty="0">
                <a:ea typeface="ＭＳ Ｐゴシック" pitchFamily="34" charset="-128"/>
              </a:rPr>
              <a:t> </a:t>
            </a:r>
            <a:r>
              <a:rPr lang="da-DK" altLang="da-DK" baseline="0" dirty="0" err="1">
                <a:ea typeface="ＭＳ Ｐゴシック" pitchFamily="34" charset="-128"/>
              </a:rPr>
              <a:t>calcification</a:t>
            </a:r>
            <a:endParaRPr lang="da-DK" altLang="da-DK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SzPct val="69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6D0895C-5D87-4683-B016-4C1B361601ED}" type="slidenum">
              <a:rPr lang="da-DK" altLang="da-DK" sz="12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10</a:t>
            </a:fld>
            <a:endParaRPr lang="da-DK" altLang="da-DK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003969" y="694611"/>
            <a:ext cx="4843533" cy="34233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endParaRPr lang="da-DK" sz="20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/>
          </p:nvPr>
        </p:nvSpPr>
        <p:spPr>
          <a:xfrm>
            <a:off x="685637" y="4343144"/>
            <a:ext cx="5478564" cy="41077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da-DK" altLang="da-DK" dirty="0">
                <a:ea typeface="ＭＳ Ｐゴシック" pitchFamily="34" charset="-128"/>
              </a:rPr>
              <a:t>To </a:t>
            </a:r>
            <a:r>
              <a:rPr lang="da-DK" altLang="da-DK" dirty="0" err="1">
                <a:ea typeface="ＭＳ Ｐゴシック" pitchFamily="34" charset="-128"/>
              </a:rPr>
              <a:t>my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knowledge</a:t>
            </a:r>
            <a:r>
              <a:rPr lang="da-DK" altLang="da-DK" dirty="0">
                <a:ea typeface="ＭＳ Ｐゴシック" pitchFamily="34" charset="-128"/>
              </a:rPr>
              <a:t>, </a:t>
            </a:r>
            <a:r>
              <a:rPr lang="da-DK" altLang="da-DK" dirty="0" err="1">
                <a:ea typeface="ＭＳ Ｐゴシック" pitchFamily="34" charset="-128"/>
              </a:rPr>
              <a:t>only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one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study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exists</a:t>
            </a:r>
            <a:r>
              <a:rPr lang="da-DK" altLang="da-DK" dirty="0">
                <a:ea typeface="ＭＳ Ｐゴシック" pitchFamily="34" charset="-128"/>
              </a:rPr>
              <a:t> </a:t>
            </a:r>
            <a:r>
              <a:rPr lang="da-DK" altLang="da-DK" dirty="0" err="1">
                <a:ea typeface="ＭＳ Ｐゴシック" pitchFamily="34" charset="-128"/>
              </a:rPr>
              <a:t>examine</a:t>
            </a:r>
            <a:r>
              <a:rPr lang="da-DK" altLang="da-DK" dirty="0">
                <a:ea typeface="ＭＳ Ｐゴシック" pitchFamily="34" charset="-128"/>
              </a:rPr>
              <a:t>……</a:t>
            </a:r>
          </a:p>
          <a:p>
            <a:pPr eaLnBrk="1" hangingPunct="1">
              <a:defRPr/>
            </a:pPr>
            <a:r>
              <a:rPr lang="da-DK" altLang="da-DK" dirty="0" err="1">
                <a:ea typeface="ＭＳ Ｐゴシック" pitchFamily="34" charset="-128"/>
              </a:rPr>
              <a:t>We</a:t>
            </a:r>
            <a:r>
              <a:rPr lang="da-DK" altLang="da-DK" dirty="0">
                <a:ea typeface="ＭＳ Ｐゴシック" pitchFamily="34" charset="-128"/>
              </a:rPr>
              <a:t> did a ….. </a:t>
            </a:r>
            <a:r>
              <a:rPr lang="da-DK" altLang="da-DK" dirty="0" err="1">
                <a:ea typeface="ＭＳ Ｐゴシック" pitchFamily="34" charset="-128"/>
              </a:rPr>
              <a:t>Who</a:t>
            </a:r>
            <a:r>
              <a:rPr lang="da-DK" altLang="da-DK" dirty="0">
                <a:ea typeface="ＭＳ Ｐゴシック" pitchFamily="34" charset="-128"/>
              </a:rPr>
              <a:t> had CAC </a:t>
            </a:r>
            <a:r>
              <a:rPr lang="da-DK" altLang="da-DK" dirty="0" err="1">
                <a:ea typeface="ＭＳ Ｐゴシック" pitchFamily="34" charset="-128"/>
              </a:rPr>
              <a:t>calculated</a:t>
            </a:r>
            <a:r>
              <a:rPr lang="da-DK" altLang="da-DK" dirty="0">
                <a:ea typeface="ＭＳ Ｐゴシック" pitchFamily="34" charset="-128"/>
              </a:rPr>
              <a:t> by ….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1AC2-7AC4-4479-BFA7-5A3384D9A386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8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59D9-98E6-49FD-9D48-5E319C20DC32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3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D1CE-47A6-49FA-BC20-201E15A42858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770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A78C-CE71-4FF1-99DA-11392421528C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8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D511-2C1B-4842-92DF-EE5FF14D0A5D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793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B37F-47CC-4991-99B3-876EA3518A08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8E7F-EAC2-4ACD-A9F0-8ADBBBD131F4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9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445B-E9F7-4468-BFFE-F7DDCACC5BA4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6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4491-6B0B-4630-90A2-77D96ABE1103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7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B1A0-851A-4AF0-8087-9C9712299DE2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975F-F6B4-4B98-AC33-7F1615ED2E39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5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F24E-6B62-46C7-9671-E9F4CF1B6644}" type="datetime1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0162-7ACC-4F8B-BAE0-EB4149A092E3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8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43B4-0129-4223-BD4D-D54EDC277EE4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FC68-CE93-4B19-87B5-B9456D7262B0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C829-77E3-47E1-A8A0-520A59994B2B}" type="datetime1">
              <a:rPr lang="en-US" smtClean="0"/>
              <a:t>9/10/2019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7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46306-2869-4D84-B7A8-4E14823D36AA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  <p:pic>
        <p:nvPicPr>
          <p:cNvPr id="29" name="Picture 3" descr="C:\Users\Tricha Shivas\AppData\Local\Microsoft\Windows\Temporary Internet Files\Content.Outlook\U5H813D3\Myositis logo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66" y="5788240"/>
            <a:ext cx="1635831" cy="86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4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rt.org/en/health-topics/heart-attack/understand-your-risks-to-prevent-a-heart-attac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rt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pkinsmedicine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art.org/" TargetMode="External"/><Relationship Id="rId5" Type="http://schemas.openxmlformats.org/officeDocument/2006/relationships/hyperlink" Target="https://www.nhs.uk/conditions/oedema/" TargetMode="External"/><Relationship Id="rId4" Type="http://schemas.openxmlformats.org/officeDocument/2006/relationships/hyperlink" Target="https://www.nhs.uk/conditions/shortness-of-breath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omyositis.eu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cad=rja&amp;uact=8&amp;ved=2ahUKEwjM3PLOxovhAhUqsaQKHfvXD8QQjRx6BAgBEAU&amp;url=http://induced.info/?s%3DSalford%2BCarers%2BCentre%2B%2BHome%2B%2BFacebook&amp;psig=AOvVaw1uo0qeXtHFsDpUbETPiGhu&amp;ust=1552993726451705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conditions/angin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art.org/" TargetMode="External"/><Relationship Id="rId4" Type="http://schemas.openxmlformats.org/officeDocument/2006/relationships/hyperlink" Target="https://www.nhs.uk/conditions/heart-failu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00" y="1337117"/>
            <a:ext cx="5237826" cy="277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458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320" y="1443014"/>
            <a:ext cx="8388717" cy="347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5320" y="5250210"/>
            <a:ext cx="8489555" cy="9101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1651" lvl="1" indent="-621651" defTabSz="410087" eaLnBrk="1" hangingPunct="1">
              <a:spcAft>
                <a:spcPts val="548"/>
              </a:spcAft>
              <a:buSzPct val="69000"/>
              <a:buBlip>
                <a:blip r:embed="rId4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Cross-sectional study of 76 patients with poly or dermato-myositis and 48 healthy controls measuring heart artery calcification (HAC) by CT-scan</a:t>
            </a:r>
          </a:p>
        </p:txBody>
      </p:sp>
      <p:sp>
        <p:nvSpPr>
          <p:cNvPr id="2" name="Tekstboks 1"/>
          <p:cNvSpPr txBox="1"/>
          <p:nvPr/>
        </p:nvSpPr>
        <p:spPr>
          <a:xfrm>
            <a:off x="6095298" y="6165304"/>
            <a:ext cx="4249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Diederichsen et al. </a:t>
            </a:r>
            <a:r>
              <a:rPr lang="en-GB" altLang="da-DK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Arthritis Care Res. 2015</a:t>
            </a:r>
            <a:r>
              <a:rPr lang="en-GB" sz="1600" dirty="0"/>
              <a:t>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A65E299-203A-42D5-991C-489F7F343013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8162028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Heart artery calcification (HAC) in myositis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EA7640F6-80F9-4BD6-A8F7-FC72BC446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657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58" y="1628800"/>
            <a:ext cx="8157814" cy="1224136"/>
          </a:xfrm>
          <a:solidFill>
            <a:schemeClr val="bg1"/>
          </a:solidFill>
        </p:spPr>
        <p:txBody>
          <a:bodyPr vert="horz" lIns="0" tIns="0" rIns="0" bIns="0" rtlCol="0">
            <a:normAutofit/>
          </a:bodyPr>
          <a:lstStyle/>
          <a:p>
            <a:pPr marL="621651" lvl="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2000" dirty="0">
                <a:ea typeface="ＭＳ Ｐゴシック" pitchFamily="34" charset="-128"/>
                <a:cs typeface="Arial" panose="020B0604020202020204" pitchFamily="34" charset="0"/>
              </a:rPr>
              <a:t>High HAC score more frequent in patients with PM/DM (20%) than in healthy controls (4%)</a:t>
            </a:r>
          </a:p>
          <a:p>
            <a:pPr marL="0" lvl="1" indent="0" algn="ctr" defTabSz="410087">
              <a:spcAft>
                <a:spcPts val="548"/>
              </a:spcAft>
              <a:buSzPct val="69000"/>
              <a:buNone/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2000" dirty="0">
                <a:ea typeface="ＭＳ Ｐゴシック" pitchFamily="34" charset="-128"/>
              </a:rPr>
              <a:t>Sectional CT images of the upper body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CF61044-423F-431E-B382-C8C12F0B679A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8157814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Heart artery calcification (HAC) in myositis</a:t>
            </a:r>
            <a:endParaRPr lang="en-GB" dirty="0"/>
          </a:p>
        </p:txBody>
      </p:sp>
      <p:sp>
        <p:nvSpPr>
          <p:cNvPr id="19" name="Line 4">
            <a:extLst>
              <a:ext uri="{FF2B5EF4-FFF2-40B4-BE49-F238E27FC236}">
                <a16:creationId xmlns:a16="http://schemas.microsoft.com/office/drawing/2014/main" id="{B339F6E0-FCC1-4EC3-8370-440B4EF61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5927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1260" y="1580463"/>
            <a:ext cx="8091976" cy="2103769"/>
          </a:xfrm>
          <a:solidFill>
            <a:schemeClr val="bg1"/>
          </a:solidFill>
        </p:spPr>
        <p:txBody>
          <a:bodyPr vert="horz" lIns="0" tIns="0" rIns="0" bIns="0" rtlCol="0">
            <a:noAutofit/>
          </a:bodyPr>
          <a:lstStyle/>
          <a:p>
            <a:pPr marL="621651" lvl="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US" altLang="da-DK" sz="1800" dirty="0">
                <a:ea typeface="ＭＳ Ｐゴシック" pitchFamily="34" charset="-128"/>
                <a:cs typeface="Arial" panose="020B0604020202020204" pitchFamily="34" charset="0"/>
              </a:rPr>
              <a:t>33% of the myositis patients were obese compared to 11% of the controls </a:t>
            </a:r>
          </a:p>
          <a:p>
            <a:pPr marL="621651" lvl="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US" altLang="da-DK" sz="1800" dirty="0">
                <a:ea typeface="ＭＳ Ｐゴシック" pitchFamily="34" charset="-128"/>
                <a:cs typeface="Arial" panose="020B0604020202020204" pitchFamily="34" charset="0"/>
              </a:rPr>
              <a:t>Hypertension and diabetes were more frequent in patients vs. controls  (71 % vs. 42% and 13% vs. 0%)</a:t>
            </a:r>
            <a:endParaRPr lang="en-GB" altLang="da-DK" sz="1800" dirty="0">
              <a:ea typeface="ＭＳ Ｐゴシック" pitchFamily="34" charset="-128"/>
              <a:cs typeface="Arial" panose="020B0604020202020204" pitchFamily="34" charset="0"/>
            </a:endParaRPr>
          </a:p>
          <a:p>
            <a:pPr marL="621651" lvl="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800" dirty="0">
                <a:ea typeface="ＭＳ Ｐゴシック" pitchFamily="34" charset="-128"/>
                <a:cs typeface="Arial" panose="020B0604020202020204" pitchFamily="34" charset="0"/>
              </a:rPr>
              <a:t>High HAC score not associated to the </a:t>
            </a:r>
            <a:r>
              <a:rPr lang="en-GB" altLang="da-DK" sz="1800" dirty="0" err="1">
                <a:ea typeface="ＭＳ Ｐゴシック" pitchFamily="34" charset="-128"/>
                <a:cs typeface="Arial" panose="020B0604020202020204" pitchFamily="34" charset="0"/>
              </a:rPr>
              <a:t>myosit</a:t>
            </a:r>
            <a:r>
              <a:rPr lang="en-GB" altLang="da-DK" sz="1800" dirty="0">
                <a:ea typeface="ＭＳ Ｐゴシック" pitchFamily="34" charset="-128"/>
                <a:cs typeface="Arial" panose="020B0604020202020204" pitchFamily="34" charset="0"/>
              </a:rPr>
              <a:t> disease per se, but to traditional cardiovascular risk factors as higher age and smoking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5CCF58-F66D-42AE-8894-C8FA6C8D43B0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8157814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Heart artery calcification (HAC) in myositis</a:t>
            </a:r>
            <a:endParaRPr lang="en-GB" dirty="0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21B79A69-D086-48F8-BC5A-F76767AC2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041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16038-4B0F-42FE-AD16-A6A1FA40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- and Your Risks to Prevent a Heart Disease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3259BE-B63A-4DF4-A615-4A953D121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8650"/>
            <a:ext cx="8596668" cy="3880773"/>
          </a:xfrm>
        </p:spPr>
        <p:txBody>
          <a:bodyPr>
            <a:normAutofit fontScale="25000" lnSpcReduction="20000"/>
          </a:bodyPr>
          <a:lstStyle/>
          <a:p>
            <a:endParaRPr lang="da-DK" dirty="0">
              <a:hlinkClick r:id="rId3"/>
            </a:endParaRPr>
          </a:p>
          <a:p>
            <a:r>
              <a:rPr lang="en-US" sz="7200" dirty="0"/>
              <a:t>Major risk factors that can’t be changed:</a:t>
            </a:r>
            <a:endParaRPr lang="da-DK" sz="7200" dirty="0">
              <a:hlinkClick r:id="rId3"/>
            </a:endParaRPr>
          </a:p>
          <a:p>
            <a:pPr lvl="1"/>
            <a:r>
              <a:rPr lang="da-DK" sz="7000" dirty="0" err="1"/>
              <a:t>Increasing</a:t>
            </a:r>
            <a:r>
              <a:rPr lang="da-DK" sz="7000" dirty="0"/>
              <a:t> Age</a:t>
            </a:r>
          </a:p>
          <a:p>
            <a:pPr lvl="1"/>
            <a:r>
              <a:rPr lang="da-DK" sz="7000" dirty="0"/>
              <a:t>Male </a:t>
            </a:r>
            <a:r>
              <a:rPr lang="da-DK" sz="7000" dirty="0" err="1"/>
              <a:t>gender</a:t>
            </a:r>
            <a:endParaRPr lang="da-DK" sz="7000" dirty="0"/>
          </a:p>
          <a:p>
            <a:pPr lvl="1">
              <a:spcAft>
                <a:spcPts val="1000"/>
              </a:spcAft>
            </a:pPr>
            <a:r>
              <a:rPr lang="da-DK" sz="7000" dirty="0" err="1"/>
              <a:t>Heredity</a:t>
            </a:r>
            <a:r>
              <a:rPr lang="da-DK" sz="7000" dirty="0"/>
              <a:t> </a:t>
            </a:r>
          </a:p>
          <a:p>
            <a:r>
              <a:rPr lang="en-US" sz="7200" dirty="0"/>
              <a:t>Major risk factors you can modify, treat or control:</a:t>
            </a:r>
          </a:p>
          <a:p>
            <a:pPr lvl="1"/>
            <a:r>
              <a:rPr lang="en-US" sz="7000" dirty="0"/>
              <a:t>Tobacco smoke 				</a:t>
            </a:r>
            <a:r>
              <a:rPr lang="en-US" sz="7000" dirty="0">
                <a:sym typeface="Symbol" panose="05050102010706020507" pitchFamily="18" charset="2"/>
              </a:rPr>
              <a:t>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7000" dirty="0"/>
          </a:p>
          <a:p>
            <a:pPr lvl="1">
              <a:spcAft>
                <a:spcPts val="600"/>
              </a:spcAft>
            </a:pPr>
            <a:r>
              <a:rPr lang="da-DK" sz="7000" dirty="0" err="1"/>
              <a:t>Physical</a:t>
            </a:r>
            <a:r>
              <a:rPr lang="da-DK" sz="7000" dirty="0"/>
              <a:t> </a:t>
            </a:r>
            <a:r>
              <a:rPr lang="da-DK" sz="7000" dirty="0" err="1"/>
              <a:t>inactivity</a:t>
            </a:r>
            <a:r>
              <a:rPr lang="da-DK" sz="7000" dirty="0"/>
              <a:t> 				</a:t>
            </a:r>
            <a:r>
              <a:rPr lang="en-US" sz="7000" dirty="0">
                <a:sym typeface="Symbol" panose="05050102010706020507" pitchFamily="18" charset="2"/>
              </a:rPr>
              <a:t></a:t>
            </a:r>
            <a:endParaRPr lang="da-DK" sz="7000" dirty="0"/>
          </a:p>
          <a:p>
            <a:pPr lvl="1"/>
            <a:r>
              <a:rPr lang="da-DK" sz="7000" dirty="0"/>
              <a:t>High </a:t>
            </a:r>
            <a:r>
              <a:rPr lang="da-DK" sz="7000" dirty="0" err="1"/>
              <a:t>blood</a:t>
            </a:r>
            <a:r>
              <a:rPr lang="da-DK" sz="7000" dirty="0"/>
              <a:t> </a:t>
            </a:r>
            <a:r>
              <a:rPr lang="da-DK" sz="7000" dirty="0" err="1"/>
              <a:t>pressure</a:t>
            </a:r>
            <a:r>
              <a:rPr lang="da-DK" sz="7000" dirty="0"/>
              <a:t> 			</a:t>
            </a:r>
            <a:r>
              <a:rPr lang="en-US" sz="7000" dirty="0">
                <a:sym typeface="Symbol" panose="05050102010706020507" pitchFamily="18" charset="2"/>
              </a:rPr>
              <a:t></a:t>
            </a:r>
            <a:endParaRPr lang="da-DK" sz="7000" dirty="0"/>
          </a:p>
          <a:p>
            <a:pPr lvl="1"/>
            <a:r>
              <a:rPr lang="da-DK" sz="7000" dirty="0" err="1"/>
              <a:t>Obesity</a:t>
            </a:r>
            <a:r>
              <a:rPr lang="da-DK" sz="7000" dirty="0"/>
              <a:t> and </a:t>
            </a:r>
            <a:r>
              <a:rPr lang="da-DK" sz="7000" dirty="0" err="1"/>
              <a:t>being</a:t>
            </a:r>
            <a:r>
              <a:rPr lang="da-DK" sz="7000" dirty="0"/>
              <a:t> </a:t>
            </a:r>
            <a:r>
              <a:rPr lang="da-DK" sz="7000" dirty="0" err="1"/>
              <a:t>overweight</a:t>
            </a:r>
            <a:r>
              <a:rPr lang="da-DK" sz="7000" dirty="0"/>
              <a:t> 	</a:t>
            </a:r>
            <a:r>
              <a:rPr lang="en-US" sz="7000" dirty="0">
                <a:sym typeface="Symbol" panose="05050102010706020507" pitchFamily="18" charset="2"/>
              </a:rPr>
              <a:t></a:t>
            </a:r>
            <a:endParaRPr lang="da-DK" sz="7000" dirty="0"/>
          </a:p>
          <a:p>
            <a:pPr lvl="1"/>
            <a:r>
              <a:rPr lang="da-DK" sz="7000" dirty="0"/>
              <a:t>Diabetes 						</a:t>
            </a:r>
            <a:r>
              <a:rPr lang="en-US" sz="7000" dirty="0">
                <a:sym typeface="Symbol" panose="05050102010706020507" pitchFamily="18" charset="2"/>
              </a:rPr>
              <a:t></a:t>
            </a:r>
            <a:endParaRPr lang="da-DK" sz="7000" dirty="0"/>
          </a:p>
          <a:p>
            <a:pPr lvl="1"/>
            <a:r>
              <a:rPr lang="da-DK" sz="7000" dirty="0"/>
              <a:t>(High </a:t>
            </a:r>
            <a:r>
              <a:rPr lang="da-DK" sz="7000" dirty="0" err="1"/>
              <a:t>blood</a:t>
            </a:r>
            <a:r>
              <a:rPr lang="da-DK" sz="7000" dirty="0"/>
              <a:t> </a:t>
            </a:r>
            <a:r>
              <a:rPr lang="da-DK" sz="7000" dirty="0" err="1"/>
              <a:t>cholesterol</a:t>
            </a:r>
            <a:r>
              <a:rPr lang="da-DK" sz="7000" dirty="0"/>
              <a:t>) 		</a:t>
            </a:r>
            <a:r>
              <a:rPr lang="en-US" sz="7000" dirty="0">
                <a:sym typeface="Symbol" panose="05050102010706020507" pitchFamily="18" charset="2"/>
              </a:rPr>
              <a:t></a:t>
            </a:r>
            <a:endParaRPr lang="da-DK" sz="7000" dirty="0"/>
          </a:p>
          <a:p>
            <a:endParaRPr lang="da-DK" sz="7200" dirty="0">
              <a:hlinkClick r:id="rId3"/>
            </a:endParaRPr>
          </a:p>
          <a:p>
            <a:endParaRPr lang="da-DK" dirty="0">
              <a:hlinkClick r:id="rId3"/>
            </a:endParaRPr>
          </a:p>
          <a:p>
            <a:endParaRPr lang="da-DK" dirty="0">
              <a:hlinkClick r:id="rId3"/>
            </a:endParaRPr>
          </a:p>
          <a:p>
            <a:endParaRPr lang="da-DK" dirty="0">
              <a:hlinkClick r:id="rId3"/>
            </a:endParaRPr>
          </a:p>
          <a:p>
            <a:endParaRPr lang="da-DK" dirty="0">
              <a:hlinkClick r:id="rId3"/>
            </a:endParaRPr>
          </a:p>
          <a:p>
            <a:endParaRPr lang="da-DK" dirty="0">
              <a:hlinkClick r:id="rId3"/>
            </a:endParaRPr>
          </a:p>
          <a:p>
            <a:endParaRPr lang="da-DK" dirty="0">
              <a:hlinkClick r:id="rId3"/>
            </a:endParaRPr>
          </a:p>
          <a:p>
            <a:r>
              <a:rPr lang="da-DK" dirty="0">
                <a:hlinkClick r:id="rId3"/>
              </a:rPr>
              <a:t>https://www.heart.org/en/health-topics/heart-attack/understand-your-risks-to-prevent-a-heart-attack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CC22943-7AE8-4CE3-A93F-2FDB11C1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13</a:t>
            </a:fld>
            <a:endParaRPr lang="en-US"/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524523DB-E749-4667-8642-FD6BEE3CD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304" y="1928888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8" name="Tekstboks 1">
            <a:extLst>
              <a:ext uri="{FF2B5EF4-FFF2-40B4-BE49-F238E27FC236}">
                <a16:creationId xmlns:a16="http://schemas.microsoft.com/office/drawing/2014/main" id="{55D7174B-74DB-464E-A43C-47BDEB6591D6}"/>
              </a:ext>
            </a:extLst>
          </p:cNvPr>
          <p:cNvSpPr txBox="1"/>
          <p:nvPr/>
        </p:nvSpPr>
        <p:spPr>
          <a:xfrm>
            <a:off x="6014334" y="1353875"/>
            <a:ext cx="2917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American Heart Association, </a:t>
            </a:r>
            <a:r>
              <a:rPr lang="da-DK" sz="1600" dirty="0">
                <a:hlinkClick r:id="rId4"/>
              </a:rPr>
              <a:t>https://www.heart.org</a:t>
            </a:r>
            <a:endParaRPr lang="en-GB" sz="16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F5E25A8-83B4-465E-AF16-8BFC260C87CE}"/>
              </a:ext>
            </a:extLst>
          </p:cNvPr>
          <p:cNvSpPr txBox="1"/>
          <p:nvPr/>
        </p:nvSpPr>
        <p:spPr>
          <a:xfrm>
            <a:off x="6649375" y="5610572"/>
            <a:ext cx="506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00743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1260" y="1579312"/>
            <a:ext cx="8162028" cy="5009229"/>
          </a:xfrm>
          <a:noFill/>
        </p:spPr>
        <p:txBody>
          <a:bodyPr vert="horz" lIns="0" tIns="0" rIns="0" bIns="0" rtlCol="0">
            <a:normAutofit/>
          </a:bodyPr>
          <a:lstStyle/>
          <a:p>
            <a:pPr marL="62165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dirty="0">
                <a:cs typeface="Arial" panose="020B0604020202020204" pitchFamily="34" charset="0"/>
              </a:rPr>
              <a:t>Inflammation of the heart muscle </a:t>
            </a:r>
            <a:r>
              <a:rPr lang="en-GB" altLang="da-DK" dirty="0">
                <a:cs typeface="Arial" panose="020B0604020202020204" pitchFamily="34" charset="0"/>
                <a:sym typeface="Symbol" panose="05050102010706020507" pitchFamily="18" charset="2"/>
              </a:rPr>
              <a:t> myocarditis</a:t>
            </a:r>
            <a:endParaRPr lang="en-GB" altLang="da-DK" dirty="0">
              <a:cs typeface="Arial" panose="020B0604020202020204" pitchFamily="34" charset="0"/>
            </a:endParaRPr>
          </a:p>
        </p:txBody>
      </p:sp>
      <p:sp>
        <p:nvSpPr>
          <p:cNvPr id="8202" name="Højrepil 4"/>
          <p:cNvSpPr>
            <a:spLocks noChangeArrowheads="1"/>
          </p:cNvSpPr>
          <p:nvPr/>
        </p:nvSpPr>
        <p:spPr bwMode="auto">
          <a:xfrm>
            <a:off x="5649968" y="5007717"/>
            <a:ext cx="865372" cy="461437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1651" indent="-621651" defTabSz="410087"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17" name="Højrepil 16"/>
          <p:cNvSpPr/>
          <p:nvPr/>
        </p:nvSpPr>
        <p:spPr bwMode="auto">
          <a:xfrm>
            <a:off x="4342203" y="3205846"/>
            <a:ext cx="963709" cy="44630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621651" indent="-621651" defTabSz="410087"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CF5BE85-5E49-46B5-BC6E-C128C3DB15DE}"/>
              </a:ext>
            </a:extLst>
          </p:cNvPr>
          <p:cNvSpPr txBox="1"/>
          <p:nvPr/>
        </p:nvSpPr>
        <p:spPr>
          <a:xfrm>
            <a:off x="2593237" y="4869103"/>
            <a:ext cx="185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Heart </a:t>
            </a:r>
            <a:r>
              <a:rPr lang="da-DK" dirty="0" err="1"/>
              <a:t>muscle</a:t>
            </a:r>
            <a:endParaRPr lang="da-DK" dirty="0"/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A1FF97E4-21A6-4593-B2B3-2F224170BC9F}"/>
              </a:ext>
            </a:extLst>
          </p:cNvPr>
          <p:cNvCxnSpPr>
            <a:cxnSpLocks/>
          </p:cNvCxnSpPr>
          <p:nvPr/>
        </p:nvCxnSpPr>
        <p:spPr>
          <a:xfrm flipV="1">
            <a:off x="3341888" y="4617137"/>
            <a:ext cx="0" cy="3284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2">
            <a:extLst>
              <a:ext uri="{FF2B5EF4-FFF2-40B4-BE49-F238E27FC236}">
                <a16:creationId xmlns:a16="http://schemas.microsoft.com/office/drawing/2014/main" id="{D4CE8BFE-E660-41A6-92E3-65755423D5CC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GB" altLang="da-DK" dirty="0">
                <a:ea typeface="ＭＳ Ｐゴシック" pitchFamily="34" charset="-128"/>
                <a:cs typeface="Arial" panose="020B0604020202020204" pitchFamily="34" charset="0"/>
              </a:rPr>
              <a:t>Background – disease mechanisms 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9" name="Line 4">
            <a:extLst>
              <a:ext uri="{FF2B5EF4-FFF2-40B4-BE49-F238E27FC236}">
                <a16:creationId xmlns:a16="http://schemas.microsoft.com/office/drawing/2014/main" id="{F9589BD8-A386-4B1A-A949-3891809B6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B21EED7-FBD8-4069-966F-D36B27BACFD0}"/>
              </a:ext>
            </a:extLst>
          </p:cNvPr>
          <p:cNvSpPr/>
          <p:nvPr/>
        </p:nvSpPr>
        <p:spPr>
          <a:xfrm>
            <a:off x="2808229" y="3795603"/>
            <a:ext cx="1067318" cy="1029032"/>
          </a:xfrm>
          <a:prstGeom prst="ellipse">
            <a:avLst/>
          </a:prstGeom>
          <a:noFill/>
          <a:ln>
            <a:solidFill>
              <a:srgbClr val="FA2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31482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5752" y="1551433"/>
            <a:ext cx="8157814" cy="4941149"/>
          </a:xfrm>
          <a:solidFill>
            <a:schemeClr val="bg1"/>
          </a:solidFill>
        </p:spPr>
        <p:txBody>
          <a:bodyPr vert="horz" lIns="0" tIns="0" rIns="0" bIns="0" rtlCol="0">
            <a:normAutofit/>
          </a:bodyPr>
          <a:lstStyle/>
          <a:p>
            <a:pPr marL="62165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Biopsy of the heart</a:t>
            </a:r>
          </a:p>
          <a:p>
            <a:pPr marL="62165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Heart Magnetic Resonance Imaging (MRI)</a:t>
            </a:r>
          </a:p>
        </p:txBody>
      </p:sp>
      <p:sp>
        <p:nvSpPr>
          <p:cNvPr id="66566" name="Tekstboks 1"/>
          <p:cNvSpPr txBox="1">
            <a:spLocks noChangeArrowheads="1"/>
          </p:cNvSpPr>
          <p:nvPr/>
        </p:nvSpPr>
        <p:spPr bwMode="auto">
          <a:xfrm>
            <a:off x="2399207" y="6136344"/>
            <a:ext cx="3441819" cy="36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66" tIns="41733" rIns="83466" bIns="4173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da-DK" sz="1800" dirty="0">
                <a:latin typeface="+mn-lt"/>
                <a:hlinkClick r:id="rId4"/>
              </a:rPr>
              <a:t>www.hopkinsmedicine.org</a:t>
            </a:r>
            <a:endParaRPr lang="en-GB" altLang="da-DK" sz="1800" dirty="0">
              <a:latin typeface="+mn-lt"/>
            </a:endParaRPr>
          </a:p>
        </p:txBody>
      </p:sp>
      <p:cxnSp>
        <p:nvCxnSpPr>
          <p:cNvPr id="18441" name="Lige pilforbindelse 4"/>
          <p:cNvCxnSpPr>
            <a:cxnSpLocks noChangeShapeType="1"/>
          </p:cNvCxnSpPr>
          <p:nvPr/>
        </p:nvCxnSpPr>
        <p:spPr bwMode="auto">
          <a:xfrm>
            <a:off x="10047069" y="683834"/>
            <a:ext cx="809179" cy="871433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Ellipse 1"/>
          <p:cNvSpPr/>
          <p:nvPr/>
        </p:nvSpPr>
        <p:spPr>
          <a:xfrm>
            <a:off x="2400610" y="3284984"/>
            <a:ext cx="1175110" cy="5282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/>
          <p:cNvSpPr/>
          <p:nvPr/>
        </p:nvSpPr>
        <p:spPr>
          <a:xfrm>
            <a:off x="5640970" y="5229200"/>
            <a:ext cx="1175110" cy="5282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pilforbindelse 4"/>
          <p:cNvCxnSpPr>
            <a:stCxn id="11" idx="7"/>
          </p:cNvCxnSpPr>
          <p:nvPr/>
        </p:nvCxnSpPr>
        <p:spPr>
          <a:xfrm flipV="1">
            <a:off x="6643990" y="3549131"/>
            <a:ext cx="1252211" cy="17574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94DDC316-44AE-40BA-A59D-66C9067C5C2F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GB" altLang="da-DK" dirty="0">
                <a:ea typeface="ＭＳ Ｐゴシック" pitchFamily="34" charset="-128"/>
                <a:cs typeface="Arial" panose="020B0604020202020204" pitchFamily="34" charset="0"/>
              </a:rPr>
              <a:t>Myocarditis – diagnostic methods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0BAE9EC2-B617-466B-BE59-5FB09FCCD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9978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1260" y="1535996"/>
            <a:ext cx="4058452" cy="4941149"/>
          </a:xfrm>
          <a:solidFill>
            <a:schemeClr val="bg1"/>
          </a:solidFill>
        </p:spPr>
        <p:txBody>
          <a:bodyPr vert="horz" lIns="0" tIns="0" rIns="0" bIns="0" rtlCol="0">
            <a:normAutofit/>
          </a:bodyPr>
          <a:lstStyle/>
          <a:p>
            <a:pPr marL="62165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Heart biopsy</a:t>
            </a:r>
          </a:p>
          <a:p>
            <a:pPr marL="62165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Heart MRI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0311" y="4221087"/>
            <a:ext cx="698198" cy="42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FE1120F8-15C8-4171-85DA-AD1AE0F0F45E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GB" altLang="da-DK" dirty="0">
                <a:ea typeface="ＭＳ Ｐゴシック" pitchFamily="34" charset="-128"/>
                <a:cs typeface="Arial" panose="020B0604020202020204" pitchFamily="34" charset="0"/>
              </a:rPr>
              <a:t>Myocarditis – Magnetic Resonance Imaging (MRI)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7144DAF4-D560-4422-9D7B-76828A8790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10B4410-912C-49A7-A601-4DEBC950F4D7}"/>
              </a:ext>
            </a:extLst>
          </p:cNvPr>
          <p:cNvSpPr txBox="1"/>
          <p:nvPr/>
        </p:nvSpPr>
        <p:spPr>
          <a:xfrm>
            <a:off x="1061260" y="2787588"/>
            <a:ext cx="30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MRI scanner</a:t>
            </a:r>
          </a:p>
        </p:txBody>
      </p:sp>
    </p:spTree>
    <p:extLst>
      <p:ext uri="{BB962C8B-B14F-4D97-AF65-F5344CB8AC3E}">
        <p14:creationId xmlns:p14="http://schemas.microsoft.com/office/powerpoint/2010/main" val="324355518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1260" y="380855"/>
            <a:ext cx="7718103" cy="95010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Heart function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9459955"/>
              </p:ext>
            </p:extLst>
          </p:nvPr>
        </p:nvGraphicFramePr>
        <p:xfrm>
          <a:off x="1061260" y="1836936"/>
          <a:ext cx="6720408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lipse 4"/>
          <p:cNvSpPr/>
          <p:nvPr/>
        </p:nvSpPr>
        <p:spPr>
          <a:xfrm>
            <a:off x="7968208" y="3140968"/>
            <a:ext cx="1776056" cy="1728192"/>
          </a:xfrm>
          <a:prstGeom prst="ellipse">
            <a:avLst/>
          </a:prstGeom>
          <a:noFill/>
          <a:ln>
            <a:solidFill>
              <a:srgbClr val="FA2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7680176" y="1412776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Lige forbindelse 7"/>
          <p:cNvCxnSpPr>
            <a:cxnSpLocks/>
            <a:stCxn id="5" idx="2"/>
          </p:cNvCxnSpPr>
          <p:nvPr/>
        </p:nvCxnSpPr>
        <p:spPr>
          <a:xfrm flipH="1">
            <a:off x="5384800" y="4005064"/>
            <a:ext cx="2583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60886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475" y="1535996"/>
            <a:ext cx="8157813" cy="4941149"/>
          </a:xfrm>
          <a:solidFill>
            <a:schemeClr val="bg1"/>
          </a:solidFill>
        </p:spPr>
        <p:txBody>
          <a:bodyPr vert="horz" lIns="0" tIns="0" rIns="0" bIns="0" rtlCol="0">
            <a:normAutofit/>
          </a:bodyPr>
          <a:lstStyle/>
          <a:p>
            <a:pPr marL="62165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Function of the heart separated in two phases:</a:t>
            </a:r>
          </a:p>
          <a:p>
            <a:pPr marL="1004206" lvl="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sz="1800" dirty="0">
                <a:cs typeface="Arial" panose="020B0604020202020204" pitchFamily="34" charset="0"/>
              </a:rPr>
              <a:t>Diastolic function (filling phase), relaxed</a:t>
            </a:r>
          </a:p>
          <a:p>
            <a:pPr marL="1004206" lvl="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sz="1800" dirty="0">
                <a:cs typeface="Arial" panose="020B0604020202020204" pitchFamily="34" charset="0"/>
              </a:rPr>
              <a:t>Systolic function (pumping phase), contracted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E854D8B-6F02-426F-8611-16576EE22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1260" y="380855"/>
            <a:ext cx="7718103" cy="95010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Heart function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B62C1CD4-F45E-4169-BC16-5D8063EF9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1517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475" y="1535996"/>
            <a:ext cx="8157813" cy="4941149"/>
          </a:xfrm>
          <a:solidFill>
            <a:schemeClr val="bg1"/>
          </a:solidFill>
        </p:spPr>
        <p:txBody>
          <a:bodyPr vert="horz" lIns="0" tIns="0" rIns="0" bIns="0" rtlCol="0">
            <a:normAutofit/>
          </a:bodyPr>
          <a:lstStyle/>
          <a:p>
            <a:pPr marL="621651" lvl="1" indent="-621651" defTabSz="410087"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sz="1800" dirty="0">
                <a:cs typeface="Arial" panose="020B0604020202020204" pitchFamily="34" charset="0"/>
              </a:rPr>
              <a:t>Heart function evaluated by ECHO: ultrasound measure of the heart</a:t>
            </a:r>
          </a:p>
          <a:p>
            <a:pPr marL="1021701" lvl="2" indent="-621651" defTabSz="410087"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sz="1800" dirty="0">
                <a:cs typeface="Arial" panose="020B0604020202020204" pitchFamily="34" charset="0"/>
              </a:rPr>
              <a:t>Systolic heart function (ejection fraction (EF)</a:t>
            </a:r>
          </a:p>
          <a:p>
            <a:pPr marL="1021701" lvl="2" indent="-621651" defTabSz="410087"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sz="1800" dirty="0">
                <a:cs typeface="Arial" panose="020B0604020202020204" pitchFamily="34" charset="0"/>
              </a:rPr>
              <a:t>Diastolic function</a:t>
            </a:r>
            <a:endParaRPr lang="en-GB" sz="1800" dirty="0">
              <a:cs typeface="+mn-cs"/>
            </a:endParaRPr>
          </a:p>
        </p:txBody>
      </p:sp>
      <p:sp>
        <p:nvSpPr>
          <p:cNvPr id="9" name="Højrepil 8"/>
          <p:cNvSpPr/>
          <p:nvPr/>
        </p:nvSpPr>
        <p:spPr>
          <a:xfrm>
            <a:off x="4381870" y="4365103"/>
            <a:ext cx="1076881" cy="51088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95C56DF-33B4-4E7F-BDDA-41B4C3116767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Heart function - Echocardiography</a:t>
            </a: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9BB03877-9DE5-45F8-8891-5AD56CCF07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35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CF8EB496-5125-408E-816E-6FE26F6AB822}"/>
              </a:ext>
            </a:extLst>
          </p:cNvPr>
          <p:cNvSpPr txBox="1">
            <a:spLocks/>
          </p:cNvSpPr>
          <p:nvPr/>
        </p:nvSpPr>
        <p:spPr>
          <a:xfrm>
            <a:off x="4974337" y="1265314"/>
            <a:ext cx="4299666" cy="3249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dirty="0"/>
              <a:t>Myositis and heart disease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5262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475" y="1535996"/>
            <a:ext cx="8157813" cy="4941149"/>
          </a:xfrm>
          <a:solidFill>
            <a:schemeClr val="bg1"/>
          </a:solidFill>
        </p:spPr>
        <p:txBody>
          <a:bodyPr vert="horz" lIns="0" tIns="0" rIns="0" bIns="0" rtlCol="0">
            <a:normAutofit/>
          </a:bodyPr>
          <a:lstStyle/>
          <a:p>
            <a:pPr marL="62165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dirty="0">
                <a:ea typeface="ＭＳ Ｐゴシック" pitchFamily="34" charset="-128"/>
                <a:cs typeface="Arial" panose="020B0604020202020204" pitchFamily="34" charset="0"/>
              </a:rPr>
              <a:t>Systolic heart failure due to myositis is well-known, but rare</a:t>
            </a:r>
          </a:p>
          <a:p>
            <a:pPr marL="62165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US" dirty="0"/>
              <a:t>The most common symptoms of heart failure are:</a:t>
            </a:r>
          </a:p>
          <a:p>
            <a:pPr lvl="2"/>
            <a:r>
              <a:rPr lang="en-US" sz="1800" dirty="0">
                <a:hlinkClick r:id="rId4"/>
              </a:rPr>
              <a:t>breathlessness</a:t>
            </a:r>
            <a:r>
              <a:rPr lang="en-US" sz="1800" dirty="0"/>
              <a:t> – this may occur after activity or at rest; it may be worse when you're lying down, and you may wake up at night needing to catch your breath</a:t>
            </a:r>
          </a:p>
          <a:p>
            <a:pPr lvl="2"/>
            <a:r>
              <a:rPr lang="en-US" sz="1800" dirty="0"/>
              <a:t>fatigue – you may feel tired most of the time and find exercise exhausting</a:t>
            </a:r>
          </a:p>
          <a:p>
            <a:pPr lvl="2"/>
            <a:r>
              <a:rPr lang="en-US" sz="1800" dirty="0"/>
              <a:t>swollen ankles and legs – this is caused by a build-up of fluid </a:t>
            </a:r>
            <a:r>
              <a:rPr lang="en-US" sz="1800" dirty="0">
                <a:hlinkClick r:id="rId5"/>
              </a:rPr>
              <a:t>(</a:t>
            </a:r>
            <a:r>
              <a:rPr lang="en-US" sz="1800" dirty="0" err="1">
                <a:hlinkClick r:id="rId5"/>
              </a:rPr>
              <a:t>oedema</a:t>
            </a:r>
            <a:r>
              <a:rPr lang="en-US" sz="1800" dirty="0">
                <a:hlinkClick r:id="rId5"/>
              </a:rPr>
              <a:t>)</a:t>
            </a:r>
            <a:r>
              <a:rPr lang="en-US" sz="1800" dirty="0"/>
              <a:t>; it may be better in the morning and get worse later in the day</a:t>
            </a:r>
            <a:endParaRPr lang="en-GB" altLang="da-DK" sz="1800" dirty="0">
              <a:ea typeface="ＭＳ Ｐゴシック" pitchFamily="34" charset="-128"/>
              <a:cs typeface="Arial" panose="020B0604020202020204" pitchFamily="34" charset="0"/>
            </a:endParaRPr>
          </a:p>
          <a:p>
            <a:pPr marL="62165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dirty="0">
                <a:ea typeface="ＭＳ Ｐゴシック" pitchFamily="34" charset="-128"/>
                <a:cs typeface="Arial" panose="020B0604020202020204" pitchFamily="34" charset="0"/>
              </a:rPr>
              <a:t>Subclinical (without symptoms) systolic heart dysfunction more common</a:t>
            </a:r>
          </a:p>
          <a:p>
            <a:pPr marL="0" indent="0" defTabSz="410087">
              <a:spcAft>
                <a:spcPts val="548"/>
              </a:spcAft>
              <a:buSzPct val="69000"/>
              <a:buNone/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endParaRPr lang="en-GB" altLang="da-DK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BE369C-7210-43BB-B8E2-96C923ADFCB3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Systolic heart function - ECHO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19A55627-D65C-4AD4-9298-08C9C61AD8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8" name="Tekstboks 1">
            <a:extLst>
              <a:ext uri="{FF2B5EF4-FFF2-40B4-BE49-F238E27FC236}">
                <a16:creationId xmlns:a16="http://schemas.microsoft.com/office/drawing/2014/main" id="{244DCC48-4BEE-4D30-9D1F-7ADA726848EC}"/>
              </a:ext>
            </a:extLst>
          </p:cNvPr>
          <p:cNvSpPr txBox="1"/>
          <p:nvPr/>
        </p:nvSpPr>
        <p:spPr>
          <a:xfrm>
            <a:off x="6095298" y="6165304"/>
            <a:ext cx="4249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American Heart Association, </a:t>
            </a:r>
            <a:r>
              <a:rPr lang="da-DK" sz="1600" dirty="0">
                <a:hlinkClick r:id="rId6"/>
              </a:rPr>
              <a:t>https://www.heart.org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261654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928" y="3429000"/>
            <a:ext cx="8157813" cy="2573789"/>
          </a:xfrm>
          <a:solidFill>
            <a:schemeClr val="bg1"/>
          </a:solidFill>
        </p:spPr>
        <p:txBody>
          <a:bodyPr vert="horz" lIns="0" tIns="0" rIns="0" bIns="0" rtlCol="0">
            <a:normAutofit/>
          </a:bodyPr>
          <a:lstStyle/>
          <a:p>
            <a:pPr marL="62165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900" dirty="0">
                <a:ea typeface="ＭＳ Ｐゴシック" pitchFamily="34" charset="-128"/>
                <a:cs typeface="Arial" panose="020B0604020202020204" pitchFamily="34" charset="0"/>
              </a:rPr>
              <a:t>30 patients with newly diagnosed polymyositis and dermatomyositis</a:t>
            </a:r>
          </a:p>
          <a:p>
            <a:pPr marL="62165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900" dirty="0">
                <a:ea typeface="ＭＳ Ｐゴシック" pitchFamily="34" charset="-128"/>
                <a:cs typeface="Arial" panose="020B0604020202020204" pitchFamily="34" charset="0"/>
              </a:rPr>
              <a:t>ECHO at baseline and after 3 months of immunosuppressive treatment (Prednisolone (100%), Cyclosporine 13%)</a:t>
            </a:r>
          </a:p>
          <a:p>
            <a:pPr marL="62165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900" dirty="0">
                <a:ea typeface="ＭＳ Ｐゴシック" pitchFamily="34" charset="-128"/>
                <a:cs typeface="Arial" panose="020B0604020202020204" pitchFamily="34" charset="0"/>
              </a:rPr>
              <a:t>At baseline, subclinical systolic dysfunction in patients - compared to healthy controls – which normalized after 3 months of immunosuppressive treatment</a:t>
            </a:r>
          </a:p>
          <a:p>
            <a:pPr marL="0" indent="0" defTabSz="410087">
              <a:spcAft>
                <a:spcPts val="548"/>
              </a:spcAft>
              <a:buSzPct val="69000"/>
              <a:buNone/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endParaRPr lang="en-GB" altLang="da-DK" dirty="0">
              <a:ea typeface="ＭＳ Ｐゴシック" pitchFamily="34" charset="-128"/>
            </a:endParaRPr>
          </a:p>
        </p:txBody>
      </p:sp>
      <p:pic>
        <p:nvPicPr>
          <p:cNvPr id="778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28" y="1531555"/>
            <a:ext cx="8142360" cy="1703531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7320136" y="590921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da-DK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GB" altLang="da-DK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</a:t>
            </a:r>
            <a:r>
              <a:rPr lang="en-GB" altLang="da-DK" sz="16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Péter</a:t>
            </a:r>
            <a:r>
              <a:rPr lang="en-GB" altLang="da-DK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et al. J </a:t>
            </a:r>
            <a:r>
              <a:rPr lang="en-GB" altLang="da-DK" sz="16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Reumatol</a:t>
            </a:r>
            <a:r>
              <a:rPr lang="en-GB" altLang="da-DK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2015)</a:t>
            </a:r>
            <a:endParaRPr lang="en-GB" sz="16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D432C4-B5D5-4483-9C7B-777B9114C0DA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Subclinical systolic heart dysfunction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CB8027ED-C276-4A34-BD26-6FC20E60CF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780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2"/>
          <p:cNvPicPr>
            <a:picLocks noChangeAspect="1" noChangeArrowheads="1"/>
          </p:cNvPicPr>
          <p:nvPr/>
        </p:nvPicPr>
        <p:blipFill rotWithShape="1">
          <a:blip r:embed="rId3"/>
          <a:srcRect t="38388"/>
          <a:stretch/>
        </p:blipFill>
        <p:spPr bwMode="auto">
          <a:xfrm>
            <a:off x="1061260" y="1496646"/>
            <a:ext cx="7709674" cy="21634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4713" y="3973120"/>
            <a:ext cx="9523614" cy="2504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1651" indent="-621651" defTabSz="410087" eaLnBrk="1" hangingPunct="1">
              <a:spcAft>
                <a:spcPts val="548"/>
              </a:spcAft>
              <a:buSzPct val="69000"/>
              <a:buBlip>
                <a:blip r:embed="rId4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800" dirty="0">
                <a:cs typeface="Arial" panose="020B0604020202020204" pitchFamily="34" charset="0"/>
              </a:rPr>
              <a:t>Decreased diastolic heart function in patients with </a:t>
            </a:r>
            <a:r>
              <a:rPr lang="en-GB" altLang="da-DK" sz="1800" dirty="0" err="1">
                <a:cs typeface="Arial" panose="020B0604020202020204" pitchFamily="34" charset="0"/>
              </a:rPr>
              <a:t>myosit</a:t>
            </a:r>
            <a:r>
              <a:rPr lang="en-GB" altLang="da-DK" sz="1800" dirty="0">
                <a:cs typeface="Arial" panose="020B0604020202020204" pitchFamily="34" charset="0"/>
              </a:rPr>
              <a:t> compared to healthy controls, detected by ECHO</a:t>
            </a:r>
          </a:p>
          <a:p>
            <a:pPr marL="621651" indent="-621651" defTabSz="410087" eaLnBrk="1" hangingPunct="1">
              <a:spcAft>
                <a:spcPts val="548"/>
              </a:spcAft>
              <a:buSzPct val="69000"/>
              <a:buBlip>
                <a:blip r:embed="rId4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800" dirty="0">
                <a:cs typeface="Arial" panose="020B0604020202020204" pitchFamily="34" charset="0"/>
              </a:rPr>
              <a:t>Decreased diastolic heart function associated to presence of myositis autoantibodies</a:t>
            </a:r>
          </a:p>
          <a:p>
            <a:pPr marL="621651" indent="-621651" defTabSz="410087" eaLnBrk="1" hangingPunct="1">
              <a:spcAft>
                <a:spcPts val="548"/>
              </a:spcAft>
              <a:buSzPct val="69000"/>
              <a:buBlip>
                <a:blip r:embed="rId4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US" sz="1800" dirty="0"/>
              <a:t>Increased heart rhythm and conduction disturbances </a:t>
            </a:r>
            <a:r>
              <a:rPr lang="en-GB" altLang="da-DK" sz="1800" dirty="0">
                <a:cs typeface="Arial" panose="020B0604020202020204" pitchFamily="34" charset="0"/>
              </a:rPr>
              <a:t>in patients with </a:t>
            </a:r>
            <a:r>
              <a:rPr lang="en-GB" altLang="da-DK" sz="1800" dirty="0" err="1">
                <a:cs typeface="Arial" panose="020B0604020202020204" pitchFamily="34" charset="0"/>
              </a:rPr>
              <a:t>myosit</a:t>
            </a:r>
            <a:r>
              <a:rPr lang="en-GB" altLang="da-DK" sz="1800" dirty="0">
                <a:cs typeface="Arial" panose="020B0604020202020204" pitchFamily="34" charset="0"/>
              </a:rPr>
              <a:t> compared to healthy controls, </a:t>
            </a:r>
            <a:r>
              <a:rPr lang="en-US" sz="1800" dirty="0"/>
              <a:t>detected by ECG </a:t>
            </a:r>
            <a:r>
              <a:rPr lang="en-GB" altLang="da-DK" sz="1800" dirty="0">
                <a:cs typeface="Arial" panose="020B0604020202020204" pitchFamily="34" charset="0"/>
              </a:rPr>
              <a:t> </a:t>
            </a:r>
          </a:p>
          <a:p>
            <a:pPr marL="621651" indent="-621651" defTabSz="410087" eaLnBrk="1" hangingPunct="1">
              <a:spcAft>
                <a:spcPts val="548"/>
              </a:spcAft>
              <a:buSzPct val="69000"/>
              <a:buBlip>
                <a:blip r:embed="rId4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800" dirty="0">
                <a:cs typeface="Arial" panose="020B0604020202020204" pitchFamily="34" charset="0"/>
              </a:rPr>
              <a:t>Heart findings might be</a:t>
            </a:r>
            <a:r>
              <a:rPr lang="en-GB" altLang="da-DK" sz="1800" dirty="0">
                <a:ea typeface="ＭＳ Ｐゴシック" pitchFamily="34" charset="-128"/>
                <a:cs typeface="Arial" panose="020B0604020202020204" pitchFamily="34" charset="0"/>
              </a:rPr>
              <a:t> induced by inflammation replaced by fibrosis, clinical significance unknown</a:t>
            </a:r>
            <a:endParaRPr lang="en-GB" altLang="da-DK" sz="1800" dirty="0">
              <a:ea typeface="ＭＳ Ｐゴシック" pitchFamily="34" charset="-128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6255448" y="6165304"/>
            <a:ext cx="417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da-DK" sz="1600" dirty="0">
                <a:ea typeface="ＭＳ Ｐゴシック" pitchFamily="34" charset="-128"/>
                <a:cs typeface="Arial" panose="020B0604020202020204" pitchFamily="34" charset="0"/>
              </a:rPr>
              <a:t>Diederichsen et al. Arthritis Care Res. 2016</a:t>
            </a:r>
            <a:endParaRPr lang="en-GB" sz="16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A7A0237-1DB8-4BCC-9181-7FE67A6F7FB4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815781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Subclinical diastolic heart dysfunction</a:t>
            </a: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47F3AFC1-661D-4803-A33B-9FA951CB7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7078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474" y="1535996"/>
            <a:ext cx="8157814" cy="4941149"/>
          </a:xfrm>
          <a:solidFill>
            <a:schemeClr val="bg1"/>
          </a:solidFill>
        </p:spPr>
        <p:txBody>
          <a:bodyPr vert="horz" lIns="0" tIns="0" rIns="0" bIns="0" rtlCol="0">
            <a:normAutofit/>
          </a:bodyPr>
          <a:lstStyle/>
          <a:p>
            <a:pPr marL="621651" indent="-621651" defTabSz="410087">
              <a:spcBef>
                <a:spcPts val="600"/>
              </a:spcBef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b="1" dirty="0">
                <a:ea typeface="ＭＳ Ｐゴシック" pitchFamily="34" charset="-128"/>
                <a:cs typeface="Arial" panose="020B0604020202020204" pitchFamily="34" charset="0"/>
              </a:rPr>
              <a:t>Atherosclerosis</a:t>
            </a:r>
            <a:r>
              <a:rPr lang="en-GB" altLang="da-DK" dirty="0">
                <a:ea typeface="ＭＳ Ｐゴシック" pitchFamily="34" charset="-128"/>
                <a:cs typeface="Arial" panose="020B0604020202020204" pitchFamily="34" charset="0"/>
              </a:rPr>
              <a:t>: increased attention payed to traditional cardiovascular risk factors, following general guidelines</a:t>
            </a:r>
          </a:p>
          <a:p>
            <a:pPr marL="1021701" lvl="1" indent="-621651" defTabSz="410087">
              <a:spcBef>
                <a:spcPts val="600"/>
              </a:spcBef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800" dirty="0">
                <a:ea typeface="ＭＳ Ｐゴシック" pitchFamily="34" charset="-128"/>
                <a:cs typeface="Arial" panose="020B0604020202020204" pitchFamily="34" charset="0"/>
              </a:rPr>
              <a:t>Stop smoking</a:t>
            </a:r>
          </a:p>
          <a:p>
            <a:pPr marL="1021701" lvl="1" indent="-621651" defTabSz="410087">
              <a:spcBef>
                <a:spcPts val="600"/>
              </a:spcBef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800" dirty="0">
                <a:ea typeface="ＭＳ Ｐゴシック" pitchFamily="34" charset="-128"/>
                <a:cs typeface="Arial" panose="020B0604020202020204" pitchFamily="34" charset="0"/>
              </a:rPr>
              <a:t>Exercise</a:t>
            </a:r>
          </a:p>
          <a:p>
            <a:pPr marL="1021701" lvl="1" indent="-621651" defTabSz="410087">
              <a:spcBef>
                <a:spcPts val="600"/>
              </a:spcBef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800" dirty="0">
                <a:ea typeface="ＭＳ Ｐゴシック" pitchFamily="34" charset="-128"/>
                <a:cs typeface="Arial" panose="020B0604020202020204" pitchFamily="34" charset="0"/>
              </a:rPr>
              <a:t>Medical treatment:</a:t>
            </a:r>
          </a:p>
          <a:p>
            <a:pPr marL="1421751" lvl="2" indent="-621651" defTabSz="410087">
              <a:spcBef>
                <a:spcPts val="600"/>
              </a:spcBef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600" dirty="0">
                <a:ea typeface="ＭＳ Ｐゴシック" pitchFamily="34" charset="-128"/>
                <a:cs typeface="Arial" panose="020B0604020202020204" pitchFamily="34" charset="0"/>
              </a:rPr>
              <a:t>Diabetes</a:t>
            </a:r>
          </a:p>
          <a:p>
            <a:pPr marL="1421751" lvl="2" indent="-621651" defTabSz="410087">
              <a:spcBef>
                <a:spcPts val="600"/>
              </a:spcBef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600" dirty="0">
                <a:ea typeface="ＭＳ Ｐゴシック" pitchFamily="34" charset="-128"/>
                <a:cs typeface="Arial" panose="020B0604020202020204" pitchFamily="34" charset="0"/>
              </a:rPr>
              <a:t>Hypertension</a:t>
            </a:r>
            <a:endParaRPr lang="en-GB" altLang="da-DK" sz="1800" dirty="0">
              <a:ea typeface="ＭＳ Ｐゴシック" pitchFamily="34" charset="-128"/>
              <a:cs typeface="Arial" panose="020B0604020202020204" pitchFamily="34" charset="0"/>
            </a:endParaRPr>
          </a:p>
          <a:p>
            <a:pPr marL="621651" indent="-621651" defTabSz="410087"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b="1" dirty="0">
                <a:ea typeface="ＭＳ Ｐゴシック" pitchFamily="34" charset="-128"/>
                <a:cs typeface="Arial" panose="020B0604020202020204" pitchFamily="34" charset="0"/>
              </a:rPr>
              <a:t>Inflammation of the heart muscle</a:t>
            </a:r>
            <a:r>
              <a:rPr lang="en-GB" altLang="da-DK" dirty="0">
                <a:ea typeface="ＭＳ Ｐゴシック" pitchFamily="34" charset="-128"/>
                <a:cs typeface="Arial" panose="020B0604020202020204" pitchFamily="34" charset="0"/>
              </a:rPr>
              <a:t>: </a:t>
            </a:r>
          </a:p>
          <a:p>
            <a:pPr marL="1021701" lvl="1" indent="-621651" defTabSz="410087">
              <a:spcBef>
                <a:spcPts val="600"/>
              </a:spcBef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800" dirty="0">
                <a:ea typeface="ＭＳ Ｐゴシック" pitchFamily="34" charset="-128"/>
                <a:cs typeface="Arial" panose="020B0604020202020204" pitchFamily="34" charset="0"/>
              </a:rPr>
              <a:t>At diagnosis, screening for heart involvement</a:t>
            </a:r>
          </a:p>
          <a:p>
            <a:pPr marL="1421751" lvl="2" indent="-621651" defTabSz="410087">
              <a:spcBef>
                <a:spcPts val="600"/>
              </a:spcBef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800" dirty="0">
                <a:ea typeface="ＭＳ Ｐゴシック" pitchFamily="34" charset="-128"/>
                <a:cs typeface="Arial" panose="020B0604020202020204" pitchFamily="34" charset="0"/>
              </a:rPr>
              <a:t>ECG (electrocardiogram) </a:t>
            </a:r>
            <a:endParaRPr lang="en-GB" altLang="da-DK" sz="1800" i="1" dirty="0">
              <a:ea typeface="ＭＳ Ｐゴシック" pitchFamily="34" charset="-128"/>
              <a:cs typeface="Arial" panose="020B0604020202020204" pitchFamily="34" charset="0"/>
            </a:endParaRPr>
          </a:p>
          <a:p>
            <a:pPr marL="1421751" lvl="2" indent="-621651" defTabSz="410087">
              <a:spcBef>
                <a:spcPts val="600"/>
              </a:spcBef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800" i="1" dirty="0">
                <a:ea typeface="ＭＳ Ｐゴシック" pitchFamily="34" charset="-128"/>
                <a:cs typeface="Arial" panose="020B0604020202020204" pitchFamily="34" charset="0"/>
              </a:rPr>
              <a:t>blood samples including heart markers</a:t>
            </a:r>
          </a:p>
          <a:p>
            <a:pPr marL="1421751" lvl="2" indent="-621651" defTabSz="410087">
              <a:spcBef>
                <a:spcPts val="600"/>
              </a:spcBef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800" i="1" dirty="0">
                <a:ea typeface="ＭＳ Ｐゴシック" pitchFamily="34" charset="-128"/>
                <a:cs typeface="Arial" panose="020B0604020202020204" pitchFamily="34" charset="0"/>
              </a:rPr>
              <a:t>ECHO (ultrasound of the heart) </a:t>
            </a:r>
          </a:p>
          <a:p>
            <a:pPr marL="1021701" lvl="1" indent="-621651" defTabSz="410087">
              <a:spcBef>
                <a:spcPts val="600"/>
              </a:spcBef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sz="1800" dirty="0">
                <a:ea typeface="ＭＳ Ｐゴシック" pitchFamily="34" charset="-128"/>
                <a:cs typeface="Arial" panose="020B0604020202020204" pitchFamily="34" charset="0"/>
              </a:rPr>
              <a:t>During disease course, if cardiac symptoms</a:t>
            </a:r>
          </a:p>
          <a:p>
            <a:pPr marL="62165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endParaRPr lang="en-GB" altLang="da-DK" sz="2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18DA86E-BD4A-49FC-8065-FBFD7B4448B8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9006376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Recommendations – screening &amp; treatment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C2A78A59-14FD-4437-A604-75978BED2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FA38289-B0F7-4CC2-8E8F-9055251F31CE}"/>
              </a:ext>
            </a:extLst>
          </p:cNvPr>
          <p:cNvSpPr txBox="1"/>
          <p:nvPr/>
        </p:nvSpPr>
        <p:spPr>
          <a:xfrm>
            <a:off x="5169371" y="2364549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dirty="0"/>
              <a:t>+</a:t>
            </a:r>
          </a:p>
        </p:txBody>
      </p:sp>
      <p:sp>
        <p:nvSpPr>
          <p:cNvPr id="6" name="Højre klammeparentes 5">
            <a:extLst>
              <a:ext uri="{FF2B5EF4-FFF2-40B4-BE49-F238E27FC236}">
                <a16:creationId xmlns:a16="http://schemas.microsoft.com/office/drawing/2014/main" id="{3F6331A4-2961-427C-A10D-619BC556ABBD}"/>
              </a:ext>
            </a:extLst>
          </p:cNvPr>
          <p:cNvSpPr/>
          <p:nvPr/>
        </p:nvSpPr>
        <p:spPr>
          <a:xfrm>
            <a:off x="6733309" y="4680239"/>
            <a:ext cx="101600" cy="9144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D8DB476-9351-4335-AB19-46624413F8F7}"/>
              </a:ext>
            </a:extLst>
          </p:cNvPr>
          <p:cNvSpPr txBox="1"/>
          <p:nvPr/>
        </p:nvSpPr>
        <p:spPr>
          <a:xfrm>
            <a:off x="6963500" y="4814273"/>
            <a:ext cx="298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If </a:t>
            </a:r>
            <a:r>
              <a:rPr lang="da-DK" dirty="0" err="1"/>
              <a:t>abnormal</a:t>
            </a:r>
            <a:r>
              <a:rPr lang="da-DK" dirty="0"/>
              <a:t> </a:t>
            </a:r>
            <a:r>
              <a:rPr lang="da-DK" dirty="0">
                <a:sym typeface="Symbol" panose="05050102010706020507" pitchFamily="18" charset="2"/>
              </a:rPr>
              <a:t></a:t>
            </a:r>
            <a:r>
              <a:rPr lang="da-DK" dirty="0" err="1"/>
              <a:t>heart</a:t>
            </a:r>
            <a:r>
              <a:rPr lang="da-DK" dirty="0"/>
              <a:t> MRI (</a:t>
            </a:r>
            <a:r>
              <a:rPr lang="da-DK" dirty="0" err="1"/>
              <a:t>biopsy</a:t>
            </a:r>
            <a:r>
              <a:rPr lang="da-DK" dirty="0"/>
              <a:t>)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77F31B59-6C23-4FBF-AD43-0568A486EAE2}"/>
              </a:ext>
            </a:extLst>
          </p:cNvPr>
          <p:cNvSpPr txBox="1"/>
          <p:nvPr/>
        </p:nvSpPr>
        <p:spPr>
          <a:xfrm>
            <a:off x="7194960" y="2357145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8166049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E1CF67-E405-4CAC-B2CC-98B4AACB9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1260" y="1657776"/>
            <a:ext cx="3901357" cy="4964966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The rheumatologist/neurologist:</a:t>
            </a:r>
          </a:p>
          <a:p>
            <a:pPr lvl="1"/>
            <a:r>
              <a:rPr lang="en-US" sz="1900" dirty="0"/>
              <a:t>Conventional immunosuppressive treatment of myositis</a:t>
            </a:r>
          </a:p>
          <a:p>
            <a:pPr lvl="2"/>
            <a:r>
              <a:rPr lang="en-US" sz="1700" dirty="0"/>
              <a:t>Prednisolone</a:t>
            </a:r>
          </a:p>
          <a:p>
            <a:pPr lvl="2"/>
            <a:r>
              <a:rPr lang="en-US" sz="1700" dirty="0"/>
              <a:t>Disease-modifying anti-rheumatic drugs (DMARDs): methotrexate, Azathioprine, cyclo-phosphamide, </a:t>
            </a:r>
            <a:r>
              <a:rPr lang="en-US" sz="1700" dirty="0" err="1"/>
              <a:t>Mycophenolatmofetil</a:t>
            </a:r>
            <a:r>
              <a:rPr lang="en-US" sz="1700" dirty="0"/>
              <a:t>, Rituximab, cyclosporine</a:t>
            </a:r>
          </a:p>
          <a:p>
            <a:r>
              <a:rPr lang="da-DK" sz="1900" dirty="0"/>
              <a:t>The </a:t>
            </a:r>
            <a:r>
              <a:rPr lang="en-US" sz="1900" dirty="0"/>
              <a:t>cardiologist</a:t>
            </a:r>
            <a:r>
              <a:rPr lang="da-DK" sz="1900" dirty="0"/>
              <a:t>:</a:t>
            </a:r>
          </a:p>
          <a:p>
            <a:pPr lvl="1"/>
            <a:r>
              <a:rPr lang="en-US" sz="1900" dirty="0"/>
              <a:t>Conventional medical treatment of </a:t>
            </a:r>
          </a:p>
          <a:p>
            <a:pPr lvl="2"/>
            <a:r>
              <a:rPr lang="en-US" sz="1700" dirty="0"/>
              <a:t>heart failure and/or </a:t>
            </a:r>
          </a:p>
          <a:p>
            <a:pPr lvl="2"/>
            <a:r>
              <a:rPr lang="en-US" sz="1700" dirty="0"/>
              <a:t>conduction and </a:t>
            </a:r>
            <a:r>
              <a:rPr lang="en-US" sz="1700" dirty="0" err="1"/>
              <a:t>rythm</a:t>
            </a:r>
            <a:r>
              <a:rPr lang="en-US" sz="1700" dirty="0"/>
              <a:t> abnormalities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A006FA7-4A36-4501-AFF1-DE89A96D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24</a:t>
            </a:fld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8F84CC2-CE94-44C0-8731-92D715769656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8668666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da-DK" dirty="0" err="1"/>
              <a:t>Treatment</a:t>
            </a:r>
            <a:r>
              <a:rPr lang="da-DK" dirty="0"/>
              <a:t> of </a:t>
            </a:r>
            <a:r>
              <a:rPr lang="da-DK" dirty="0" err="1"/>
              <a:t>myocarditis</a:t>
            </a:r>
            <a:r>
              <a:rPr lang="da-DK" dirty="0"/>
              <a:t> </a:t>
            </a:r>
            <a:r>
              <a:rPr lang="da-DK" dirty="0" err="1"/>
              <a:t>caused</a:t>
            </a:r>
            <a:r>
              <a:rPr lang="da-DK" dirty="0"/>
              <a:t> by </a:t>
            </a:r>
            <a:r>
              <a:rPr lang="da-DK" dirty="0" err="1"/>
              <a:t>myositis</a:t>
            </a:r>
            <a:r>
              <a:rPr lang="da-DK"/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53BA01C9-57E2-4372-9189-A1801E094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9EE22F4E-F0BD-4A7A-95BC-12D936635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274" y="4397654"/>
            <a:ext cx="4116846" cy="78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a-DK" sz="1600" dirty="0">
                <a:solidFill>
                  <a:schemeClr val="tx1"/>
                </a:solidFill>
                <a:latin typeface="+mn-lt"/>
              </a:rPr>
              <a:t>Global Myocardial Edema in </a:t>
            </a:r>
            <a:r>
              <a:rPr lang="en-US" altLang="da-DK" sz="1600" dirty="0" err="1">
                <a:solidFill>
                  <a:schemeClr val="tx1"/>
                </a:solidFill>
                <a:latin typeface="+mn-lt"/>
              </a:rPr>
              <a:t>Antisynthetase</a:t>
            </a:r>
            <a:r>
              <a:rPr lang="en-US" altLang="da-DK" sz="1600" dirty="0">
                <a:solidFill>
                  <a:schemeClr val="tx1"/>
                </a:solidFill>
                <a:latin typeface="+mn-lt"/>
              </a:rPr>
              <a:t> Syndrome detected and monitored by heart MRI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0503C73B-B11A-4ED1-88DC-67B17B3BE49E}"/>
              </a:ext>
            </a:extLst>
          </p:cNvPr>
          <p:cNvSpPr txBox="1"/>
          <p:nvPr/>
        </p:nvSpPr>
        <p:spPr>
          <a:xfrm>
            <a:off x="7794594" y="5513033"/>
            <a:ext cx="231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/>
              <a:t>Sado</a:t>
            </a:r>
            <a:r>
              <a:rPr lang="da-DK" sz="1600" dirty="0"/>
              <a:t> DM et al, </a:t>
            </a:r>
            <a:r>
              <a:rPr lang="da-DK" sz="1600" dirty="0" err="1"/>
              <a:t>Circulation</a:t>
            </a:r>
            <a:r>
              <a:rPr lang="da-DK" sz="1600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1333206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474" y="1535996"/>
            <a:ext cx="8157814" cy="4941149"/>
          </a:xfrm>
          <a:solidFill>
            <a:schemeClr val="bg1"/>
          </a:solidFill>
        </p:spPr>
        <p:txBody>
          <a:bodyPr vert="horz" lIns="0" tIns="0" rIns="0" bIns="0" rtlCol="0">
            <a:normAutofit/>
          </a:bodyPr>
          <a:lstStyle/>
          <a:p>
            <a:pPr marL="62165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dirty="0">
                <a:ea typeface="ＭＳ Ｐゴシック" pitchFamily="34" charset="-128"/>
                <a:cs typeface="Arial" panose="020B0604020202020204" pitchFamily="34" charset="0"/>
              </a:rPr>
              <a:t>Longitudinal studies of heart affection in larger myositis patient cohorts are needed</a:t>
            </a:r>
            <a:r>
              <a:rPr lang="en-US" dirty="0">
                <a:cs typeface="Arial" panose="020B0604020202020204" pitchFamily="34" charset="0"/>
              </a:rPr>
              <a:t>, in an international set-up (</a:t>
            </a:r>
            <a:r>
              <a:rPr lang="en-US" dirty="0">
                <a:cs typeface="Arial" panose="020B0604020202020204" pitchFamily="34" charset="0"/>
                <a:hlinkClick r:id="rId4"/>
              </a:rPr>
              <a:t>https://euromyositis.eu/</a:t>
            </a:r>
            <a:r>
              <a:rPr lang="en-US" dirty="0">
                <a:cs typeface="Arial" panose="020B0604020202020204" pitchFamily="34" charset="0"/>
              </a:rPr>
              <a:t>)</a:t>
            </a:r>
          </a:p>
          <a:p>
            <a:pPr marL="1021701" lvl="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US" sz="1800" dirty="0">
                <a:cs typeface="Arial" panose="020B0604020202020204" pitchFamily="34" charset="0"/>
              </a:rPr>
              <a:t>Prevalence and type of clinical and subclinical heart affection</a:t>
            </a:r>
          </a:p>
          <a:p>
            <a:pPr marL="1021701" lvl="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US" sz="1800" dirty="0">
                <a:cs typeface="Arial" panose="020B0604020202020204" pitchFamily="34" charset="0"/>
              </a:rPr>
              <a:t>Cardiac biomarker(s) – autoantibodies?</a:t>
            </a:r>
          </a:p>
          <a:p>
            <a:pPr marL="1021701" lvl="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US" sz="1800" dirty="0">
                <a:cs typeface="Arial" panose="020B0604020202020204" pitchFamily="34" charset="0"/>
              </a:rPr>
              <a:t>Treatment of heart involvement</a:t>
            </a:r>
          </a:p>
          <a:p>
            <a:pPr marL="1021701" lvl="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US" sz="1800" dirty="0">
                <a:cs typeface="Arial" panose="020B0604020202020204" pitchFamily="34" charset="0"/>
              </a:rPr>
              <a:t>Algorithm of cardiac screening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1701" lvl="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A23F1AB-1DCD-4BF3-9EEE-AF5AA9B916F7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Perspectives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2B724E20-ED69-41C3-BB4B-54CEB3FFE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6088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471058"/>
            <a:ext cx="10363200" cy="1901826"/>
          </a:xfrm>
        </p:spPr>
        <p:txBody>
          <a:bodyPr/>
          <a:lstStyle/>
          <a:p>
            <a:pPr algn="ctr"/>
            <a:r>
              <a:rPr lang="da-DK" sz="4000" dirty="0"/>
              <a:t>PROJECT MYOSCL</a:t>
            </a:r>
            <a:br>
              <a:rPr lang="da-DK" sz="4000" dirty="0"/>
            </a:br>
            <a:r>
              <a:rPr lang="da-DK" sz="4000" dirty="0"/>
              <a:t>Heart </a:t>
            </a:r>
            <a:r>
              <a:rPr lang="da-DK" sz="4000" dirty="0" err="1"/>
              <a:t>Involvement</a:t>
            </a:r>
            <a:r>
              <a:rPr lang="da-DK" sz="4000" dirty="0"/>
              <a:t> and</a:t>
            </a:r>
            <a:br>
              <a:rPr lang="da-DK" sz="4000" dirty="0"/>
            </a:br>
            <a:r>
              <a:rPr lang="da-DK" sz="4000" dirty="0" err="1"/>
              <a:t>Autoantibody</a:t>
            </a:r>
            <a:r>
              <a:rPr lang="da-DK" sz="4000" dirty="0"/>
              <a:t> Profile in Myositis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714280" y="5087843"/>
            <a:ext cx="4918650" cy="155407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da-DK" dirty="0">
                <a:solidFill>
                  <a:schemeClr val="tx1"/>
                </a:solidFill>
              </a:rPr>
              <a:t>Sine Søndergaard Korsholm</a:t>
            </a:r>
          </a:p>
          <a:p>
            <a:pPr algn="ctr">
              <a:spcBef>
                <a:spcPts val="0"/>
              </a:spcBef>
            </a:pPr>
            <a:r>
              <a:rPr lang="da-DK" dirty="0">
                <a:solidFill>
                  <a:schemeClr val="tx1"/>
                </a:solidFill>
              </a:rPr>
              <a:t>MD, future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PhD</a:t>
            </a:r>
            <a:r>
              <a:rPr lang="da-DK" dirty="0">
                <a:solidFill>
                  <a:schemeClr val="tx1"/>
                </a:solidFill>
              </a:rPr>
              <a:t> student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Center for Rheumatology and Spine Diseases</a:t>
            </a:r>
            <a:endParaRPr lang="da-DK" dirty="0"/>
          </a:p>
          <a:p>
            <a:pPr algn="ctr">
              <a:spcBef>
                <a:spcPts val="0"/>
              </a:spcBef>
            </a:pPr>
            <a:r>
              <a:rPr lang="da-DK" dirty="0"/>
              <a:t>Copenhagen University Hospital</a:t>
            </a:r>
          </a:p>
          <a:p>
            <a:pPr algn="ctr">
              <a:spcBef>
                <a:spcPts val="0"/>
              </a:spcBef>
            </a:pPr>
            <a:r>
              <a:rPr lang="da-DK" dirty="0"/>
              <a:t> Copenhagen, Denmark</a:t>
            </a:r>
          </a:p>
          <a:p>
            <a:pPr algn="ctr">
              <a:spcBef>
                <a:spcPts val="0"/>
              </a:spcBef>
            </a:pPr>
            <a:endParaRPr lang="da-DK" dirty="0">
              <a:solidFill>
                <a:schemeClr val="tx1"/>
              </a:solidFill>
            </a:endParaRPr>
          </a:p>
        </p:txBody>
      </p:sp>
      <p:cxnSp>
        <p:nvCxnSpPr>
          <p:cNvPr id="6" name="Lige forbindelse 5"/>
          <p:cNvCxnSpPr/>
          <p:nvPr/>
        </p:nvCxnSpPr>
        <p:spPr>
          <a:xfrm>
            <a:off x="911424" y="356659"/>
            <a:ext cx="10465163" cy="0"/>
          </a:xfrm>
          <a:prstGeom prst="line">
            <a:avLst/>
          </a:prstGeom>
          <a:ln w="19050">
            <a:solidFill>
              <a:srgbClr val="256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/>
        </p:nvCxnSpPr>
        <p:spPr>
          <a:xfrm>
            <a:off x="911424" y="2584962"/>
            <a:ext cx="10465163" cy="0"/>
          </a:xfrm>
          <a:prstGeom prst="line">
            <a:avLst/>
          </a:prstGeom>
          <a:ln w="19050">
            <a:solidFill>
              <a:srgbClr val="256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lede 4">
            <a:extLst>
              <a:ext uri="{FF2B5EF4-FFF2-40B4-BE49-F238E27FC236}">
                <a16:creationId xmlns:a16="http://schemas.microsoft.com/office/drawing/2014/main" id="{634FF6E6-F9A3-48F6-A50F-035700E48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513" y="3036388"/>
            <a:ext cx="2349018" cy="147652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205B9D6-60F8-4328-B929-C70C3841F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325" y="3036388"/>
            <a:ext cx="3214163" cy="1939776"/>
          </a:xfrm>
          <a:prstGeom prst="rect">
            <a:avLst/>
          </a:prstGeom>
        </p:spPr>
      </p:pic>
      <p:grpSp>
        <p:nvGrpSpPr>
          <p:cNvPr id="21" name="Gruppe 20">
            <a:extLst>
              <a:ext uri="{FF2B5EF4-FFF2-40B4-BE49-F238E27FC236}">
                <a16:creationId xmlns:a16="http://schemas.microsoft.com/office/drawing/2014/main" id="{6D6D2F07-B7D6-48D4-922F-7E71C5CDD8E0}"/>
              </a:ext>
            </a:extLst>
          </p:cNvPr>
          <p:cNvGrpSpPr/>
          <p:nvPr/>
        </p:nvGrpSpPr>
        <p:grpSpPr>
          <a:xfrm>
            <a:off x="8806650" y="4767218"/>
            <a:ext cx="1929882" cy="1860909"/>
            <a:chOff x="5402057" y="3419900"/>
            <a:chExt cx="1762231" cy="1723600"/>
          </a:xfrm>
        </p:grpSpPr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F272AE39-9242-498C-94DA-623BB0017C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335"/>
            <a:stretch/>
          </p:blipFill>
          <p:spPr bwMode="auto">
            <a:xfrm>
              <a:off x="5413837" y="4407954"/>
              <a:ext cx="1728192" cy="735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 descr="Billedresultat for salford royal foundation trust">
              <a:hlinkClick r:id="rId6"/>
              <a:extLst>
                <a:ext uri="{FF2B5EF4-FFF2-40B4-BE49-F238E27FC236}">
                  <a16:creationId xmlns:a16="http://schemas.microsoft.com/office/drawing/2014/main" id="{3CACBD57-C652-457D-BF2F-17C0DCDD4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057" y="3419900"/>
              <a:ext cx="1762231" cy="1198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Billede 9">
            <a:extLst>
              <a:ext uri="{FF2B5EF4-FFF2-40B4-BE49-F238E27FC236}">
                <a16:creationId xmlns:a16="http://schemas.microsoft.com/office/drawing/2014/main" id="{D2E68679-25D6-40EB-9402-47331F85D9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7422" y="3036388"/>
            <a:ext cx="2065878" cy="187663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A77FDA5-986F-41C5-8B63-1C446C90D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1781" y="4767218"/>
            <a:ext cx="2065878" cy="18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14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Primary</a:t>
            </a:r>
            <a:r>
              <a:rPr lang="da-DK" dirty="0"/>
              <a:t> </a:t>
            </a:r>
            <a:r>
              <a:rPr lang="da-DK" dirty="0" err="1"/>
              <a:t>aim</a:t>
            </a:r>
            <a:endParaRPr lang="da-DK" dirty="0"/>
          </a:p>
        </p:txBody>
      </p:sp>
      <p:sp>
        <p:nvSpPr>
          <p:cNvPr id="4" name="Afrundet rektangel 3"/>
          <p:cNvSpPr/>
          <p:nvPr/>
        </p:nvSpPr>
        <p:spPr>
          <a:xfrm>
            <a:off x="2490610" y="2308536"/>
            <a:ext cx="7392821" cy="278430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5" name="Tekstboks 4"/>
          <p:cNvSpPr txBox="1"/>
          <p:nvPr/>
        </p:nvSpPr>
        <p:spPr>
          <a:xfrm>
            <a:off x="2831640" y="2379849"/>
            <a:ext cx="67207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To identify biomarkers for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heart involvement in myositis</a:t>
            </a:r>
          </a:p>
          <a:p>
            <a:endParaRPr lang="da-D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07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felt 21">
            <a:extLst>
              <a:ext uri="{FF2B5EF4-FFF2-40B4-BE49-F238E27FC236}">
                <a16:creationId xmlns:a16="http://schemas.microsoft.com/office/drawing/2014/main" id="{C6ED18ED-6A7B-4FE7-B8A8-F812136588AD}"/>
              </a:ext>
            </a:extLst>
          </p:cNvPr>
          <p:cNvSpPr txBox="1"/>
          <p:nvPr/>
        </p:nvSpPr>
        <p:spPr>
          <a:xfrm>
            <a:off x="6894612" y="3642049"/>
            <a:ext cx="2328675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Heart structure and function by </a:t>
            </a:r>
            <a:r>
              <a:rPr lang="en-US" b="1" dirty="0">
                <a:solidFill>
                  <a:srgbClr val="FF0000"/>
                </a:solidFill>
              </a:rPr>
              <a:t>heart MRI</a:t>
            </a:r>
            <a:r>
              <a:rPr lang="en-US" dirty="0"/>
              <a:t>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da-DK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8E6C905-5A30-4423-8F8F-54343E989F43}"/>
              </a:ext>
            </a:extLst>
          </p:cNvPr>
          <p:cNvSpPr txBox="1"/>
          <p:nvPr/>
        </p:nvSpPr>
        <p:spPr>
          <a:xfrm>
            <a:off x="1061260" y="1664698"/>
            <a:ext cx="2633285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Rhythm and conduction disturbances by </a:t>
            </a:r>
            <a:r>
              <a:rPr lang="en-US" b="1" dirty="0">
                <a:solidFill>
                  <a:srgbClr val="FF0000"/>
                </a:solidFill>
              </a:rPr>
              <a:t>ECG</a:t>
            </a:r>
            <a:r>
              <a:rPr lang="en-US" b="1" dirty="0"/>
              <a:t>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94612" y="1666851"/>
            <a:ext cx="2328675" cy="1808035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b="1" dirty="0">
                <a:solidFill>
                  <a:srgbClr val="FF0000"/>
                </a:solidFill>
                <a:cs typeface="Arial" panose="020B0604020202020204" pitchFamily="34" charset="0"/>
              </a:rPr>
              <a:t>Blood samples</a:t>
            </a:r>
            <a:r>
              <a:rPr lang="da-DK" b="1" dirty="0">
                <a:cs typeface="Arial" panose="020B0604020202020204" pitchFamily="34" charset="0"/>
              </a:rPr>
              <a:t>:</a:t>
            </a:r>
          </a:p>
          <a:p>
            <a:pPr marL="380990" indent="-380990">
              <a:spcBef>
                <a:spcPts val="0"/>
              </a:spcBef>
              <a:buFontTx/>
              <a:buChar char="-"/>
            </a:pPr>
            <a:r>
              <a:rPr lang="da-DK" dirty="0" err="1">
                <a:cs typeface="Arial" panose="020B0604020202020204" pitchFamily="34" charset="0"/>
              </a:rPr>
              <a:t>Autoantibodies</a:t>
            </a:r>
            <a:endParaRPr lang="da-DK" dirty="0">
              <a:cs typeface="Arial" panose="020B0604020202020204" pitchFamily="34" charset="0"/>
            </a:endParaRPr>
          </a:p>
          <a:p>
            <a:pPr marL="380990" indent="-380990">
              <a:spcBef>
                <a:spcPts val="0"/>
              </a:spcBef>
              <a:buFontTx/>
              <a:buChar char="-"/>
            </a:pPr>
            <a:r>
              <a:rPr lang="da-DK" dirty="0" err="1">
                <a:cs typeface="Arial" panose="020B0604020202020204" pitchFamily="34" charset="0"/>
              </a:rPr>
              <a:t>Cardiac</a:t>
            </a:r>
            <a:r>
              <a:rPr lang="da-DK" dirty="0">
                <a:cs typeface="Arial" panose="020B0604020202020204" pitchFamily="34" charset="0"/>
              </a:rPr>
              <a:t> </a:t>
            </a:r>
            <a:r>
              <a:rPr lang="da-DK" dirty="0" err="1">
                <a:cs typeface="Arial" panose="020B0604020202020204" pitchFamily="34" charset="0"/>
              </a:rPr>
              <a:t>damage</a:t>
            </a:r>
            <a:r>
              <a:rPr lang="da-DK" dirty="0">
                <a:cs typeface="Arial" panose="020B0604020202020204" pitchFamily="34" charset="0"/>
              </a:rPr>
              <a:t> markers: </a:t>
            </a:r>
            <a:r>
              <a:rPr lang="da-DK" dirty="0" err="1">
                <a:cs typeface="Arial" panose="020B0604020202020204" pitchFamily="34" charset="0"/>
              </a:rPr>
              <a:t>Troponins</a:t>
            </a:r>
            <a:r>
              <a:rPr lang="da-DK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3C3F8C3-E425-4DEF-B7AA-89612AFE1365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US" dirty="0"/>
              <a:t>Heart measures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35F86325-DB77-4863-9FDF-79974290D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3EC4F5B8-9F2B-42F2-ACA6-6DC2696E3E6F}"/>
              </a:ext>
            </a:extLst>
          </p:cNvPr>
          <p:cNvCxnSpPr>
            <a:cxnSpLocks/>
          </p:cNvCxnSpPr>
          <p:nvPr/>
        </p:nvCxnSpPr>
        <p:spPr>
          <a:xfrm>
            <a:off x="1704415" y="3916218"/>
            <a:ext cx="0" cy="6518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85A3B8A3-6AA8-4B6B-8409-B350F6019A90}"/>
              </a:ext>
            </a:extLst>
          </p:cNvPr>
          <p:cNvCxnSpPr>
            <a:cxnSpLocks/>
          </p:cNvCxnSpPr>
          <p:nvPr/>
        </p:nvCxnSpPr>
        <p:spPr>
          <a:xfrm>
            <a:off x="2410697" y="5569526"/>
            <a:ext cx="3325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26">
            <a:extLst>
              <a:ext uri="{FF2B5EF4-FFF2-40B4-BE49-F238E27FC236}">
                <a16:creationId xmlns:a16="http://schemas.microsoft.com/office/drawing/2014/main" id="{1FF80F21-F71A-42C2-A67B-BABC5CCBBBBD}"/>
              </a:ext>
            </a:extLst>
          </p:cNvPr>
          <p:cNvSpPr/>
          <p:nvPr/>
        </p:nvSpPr>
        <p:spPr>
          <a:xfrm>
            <a:off x="1061261" y="4608939"/>
            <a:ext cx="3519975" cy="191390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7B7EF46-3E9B-48FE-9D59-199071BFF7A3}"/>
              </a:ext>
            </a:extLst>
          </p:cNvPr>
          <p:cNvSpPr/>
          <p:nvPr/>
        </p:nvSpPr>
        <p:spPr>
          <a:xfrm>
            <a:off x="4751341" y="4599708"/>
            <a:ext cx="1976522" cy="191390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5" name="Lige pilforbindelse 34">
            <a:extLst>
              <a:ext uri="{FF2B5EF4-FFF2-40B4-BE49-F238E27FC236}">
                <a16:creationId xmlns:a16="http://schemas.microsoft.com/office/drawing/2014/main" id="{E11013EF-D405-49FF-94F5-F3AE13B18594}"/>
              </a:ext>
            </a:extLst>
          </p:cNvPr>
          <p:cNvCxnSpPr>
            <a:cxnSpLocks/>
          </p:cNvCxnSpPr>
          <p:nvPr/>
        </p:nvCxnSpPr>
        <p:spPr>
          <a:xfrm flipH="1">
            <a:off x="6599320" y="5477164"/>
            <a:ext cx="37413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il: højre 45">
            <a:extLst>
              <a:ext uri="{FF2B5EF4-FFF2-40B4-BE49-F238E27FC236}">
                <a16:creationId xmlns:a16="http://schemas.microsoft.com/office/drawing/2014/main" id="{01B03E03-9FBB-4796-8A1A-626257D3E853}"/>
              </a:ext>
            </a:extLst>
          </p:cNvPr>
          <p:cNvSpPr/>
          <p:nvPr/>
        </p:nvSpPr>
        <p:spPr>
          <a:xfrm>
            <a:off x="5911945" y="2078182"/>
            <a:ext cx="755395" cy="12884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Pil: venstre 46">
            <a:extLst>
              <a:ext uri="{FF2B5EF4-FFF2-40B4-BE49-F238E27FC236}">
                <a16:creationId xmlns:a16="http://schemas.microsoft.com/office/drawing/2014/main" id="{C20F2847-B5A6-4516-9EFB-6F261D8F825A}"/>
              </a:ext>
            </a:extLst>
          </p:cNvPr>
          <p:cNvSpPr/>
          <p:nvPr/>
        </p:nvSpPr>
        <p:spPr>
          <a:xfrm>
            <a:off x="3953166" y="2055322"/>
            <a:ext cx="733523" cy="128846"/>
          </a:xfrm>
          <a:prstGeom prst="lef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Pil: nedad 47">
            <a:extLst>
              <a:ext uri="{FF2B5EF4-FFF2-40B4-BE49-F238E27FC236}">
                <a16:creationId xmlns:a16="http://schemas.microsoft.com/office/drawing/2014/main" id="{BBED8912-3488-416C-9DA5-92F42F1EAA6E}"/>
              </a:ext>
            </a:extLst>
          </p:cNvPr>
          <p:cNvSpPr/>
          <p:nvPr/>
        </p:nvSpPr>
        <p:spPr>
          <a:xfrm>
            <a:off x="5294578" y="4180679"/>
            <a:ext cx="45719" cy="290491"/>
          </a:xfrm>
          <a:prstGeom prst="downArrow">
            <a:avLst/>
          </a:prstGeom>
          <a:solidFill>
            <a:schemeClr val="accent4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1980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Hypotheses</a:t>
            </a:r>
            <a:r>
              <a:rPr lang="da-DK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27381" y="1604796"/>
            <a:ext cx="4922074" cy="3835421"/>
          </a:xfrm>
        </p:spPr>
        <p:txBody>
          <a:bodyPr>
            <a:noAutofit/>
          </a:bodyPr>
          <a:lstStyle/>
          <a:p>
            <a:r>
              <a:rPr lang="en-US" dirty="0"/>
              <a:t>Specific myositis-autoantibodies correlate with the presence of heart abnormalities detected by: </a:t>
            </a:r>
          </a:p>
          <a:p>
            <a:pPr lvl="1"/>
            <a:r>
              <a:rPr lang="en-US" sz="1800" dirty="0"/>
              <a:t>Electrocardiogram - ECG</a:t>
            </a:r>
          </a:p>
          <a:p>
            <a:pPr lvl="1"/>
            <a:r>
              <a:rPr lang="en-US" sz="1800" dirty="0"/>
              <a:t>Blood samples with heart damage markers - troponins</a:t>
            </a:r>
          </a:p>
          <a:p>
            <a:pPr lvl="1"/>
            <a:r>
              <a:rPr lang="en-US" sz="1800" dirty="0"/>
              <a:t>Heart MRI</a:t>
            </a:r>
            <a:endParaRPr lang="en-US" dirty="0"/>
          </a:p>
          <a:p>
            <a:pPr lvl="0"/>
            <a:r>
              <a:rPr lang="en-US" dirty="0"/>
              <a:t>Heart abnormalities detected by heart MRI are sensitive to immunosuppressive treatment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341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2">
            <a:extLst>
              <a:ext uri="{FF2B5EF4-FFF2-40B4-BE49-F238E27FC236}">
                <a16:creationId xmlns:a16="http://schemas.microsoft.com/office/drawing/2014/main" id="{EE054C2F-11E1-475F-87DB-B89D00630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4526" y="1009854"/>
            <a:ext cx="6089579" cy="135190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Arial" charset="0"/>
                <a:ea typeface="MS PGothic"/>
              </a:rPr>
              <a:t>Louise Pyndt Diederichsen, MD, </a:t>
            </a:r>
            <a:r>
              <a:rPr lang="da-DK" dirty="0" err="1">
                <a:latin typeface="Arial" charset="0"/>
                <a:ea typeface="MS PGothic"/>
              </a:rPr>
              <a:t>PhD</a:t>
            </a:r>
            <a:endParaRPr lang="da-DK" dirty="0">
              <a:latin typeface="Arial" charset="0"/>
              <a:ea typeface="MS PGothic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Center for Rheumatology and Spine Diseases</a:t>
            </a:r>
            <a:endParaRPr lang="da-DK" sz="180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da-DK" sz="1800" dirty="0"/>
              <a:t>Copenhagen University Hospital Rigshospitalet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da-DK" sz="1800" dirty="0"/>
              <a:t>Copenhagen, Denmark</a:t>
            </a:r>
          </a:p>
          <a:p>
            <a:pPr algn="ctr"/>
            <a:endParaRPr lang="da-DK" dirty="0">
              <a:latin typeface="Arial" charset="0"/>
              <a:ea typeface="MS PGothic"/>
            </a:endParaRPr>
          </a:p>
          <a:p>
            <a:pPr algn="ctr"/>
            <a:endParaRPr lang="da-DK" dirty="0">
              <a:latin typeface="Arial" charset="0"/>
              <a:ea typeface="MS PGothic"/>
            </a:endParaRPr>
          </a:p>
          <a:p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ED97E94-2865-4655-A404-85FD5B177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16" r="9772"/>
          <a:stretch/>
        </p:blipFill>
        <p:spPr>
          <a:xfrm>
            <a:off x="846846" y="2547801"/>
            <a:ext cx="4441841" cy="19888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3EE9490-42B0-4909-958D-59CAABB34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049" y="4656041"/>
            <a:ext cx="4441840" cy="209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7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boks 8"/>
          <p:cNvSpPr txBox="1"/>
          <p:nvPr/>
        </p:nvSpPr>
        <p:spPr>
          <a:xfrm>
            <a:off x="194982" y="1730484"/>
            <a:ext cx="1229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Risk factors for ECG abnormalities in myositis and systemic sclerosis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95AA73-4036-43E9-AEA6-BCA909BAAF1C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da-DK" dirty="0"/>
              <a:t>Preliminary </a:t>
            </a:r>
            <a:r>
              <a:rPr lang="da-DK" dirty="0" err="1"/>
              <a:t>results</a:t>
            </a:r>
            <a:r>
              <a:rPr lang="da-DK" dirty="0"/>
              <a:t> (DK, SE)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ED206325-D74E-417A-88DE-E48B6C0C0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DD927AA-16CA-4C49-ADAE-610360901F29}"/>
              </a:ext>
            </a:extLst>
          </p:cNvPr>
          <p:cNvSpPr/>
          <p:nvPr/>
        </p:nvSpPr>
        <p:spPr>
          <a:xfrm>
            <a:off x="194982" y="3719744"/>
            <a:ext cx="5832956" cy="11185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5054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2893023"/>
              </p:ext>
            </p:extLst>
          </p:nvPr>
        </p:nvGraphicFramePr>
        <p:xfrm>
          <a:off x="1103445" y="2084852"/>
          <a:ext cx="8465428" cy="383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61260" y="1475266"/>
            <a:ext cx="8596668" cy="536421"/>
          </a:xfrm>
        </p:spPr>
        <p:txBody>
          <a:bodyPr>
            <a:normAutofit/>
          </a:bodyPr>
          <a:lstStyle/>
          <a:p>
            <a:r>
              <a:rPr lang="en-GB" dirty="0"/>
              <a:t>Identification of a heart biomarker gives the opportunity for: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D3444F-8710-4549-BFD7-AD62E76F2A63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da-DK" dirty="0" err="1"/>
              <a:t>Perspectives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4552216C-92A0-41B7-86D3-42359AB48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06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61260" y="1373471"/>
            <a:ext cx="10972800" cy="5445224"/>
          </a:xfrm>
        </p:spPr>
        <p:txBody>
          <a:bodyPr numCol="2"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sz="4500" dirty="0" err="1"/>
              <a:t>Personnel</a:t>
            </a:r>
            <a:r>
              <a:rPr lang="da-DK" sz="4500" dirty="0"/>
              <a:t> and patients at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sz="4500" dirty="0"/>
              <a:t>Karolinska </a:t>
            </a:r>
            <a:r>
              <a:rPr lang="da-DK" sz="4500" dirty="0" err="1"/>
              <a:t>University</a:t>
            </a:r>
            <a:r>
              <a:rPr lang="da-DK" sz="4500" dirty="0"/>
              <a:t> Hospital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Ingrid Lundberg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Maryam Dastmalchi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Louise Ekholm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Daniel C.  Andersson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Martin Ugander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Magnus Lundin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500" dirty="0" err="1"/>
              <a:t>Salford</a:t>
            </a:r>
            <a:r>
              <a:rPr lang="en-US" sz="4500" dirty="0"/>
              <a:t> Royal NHS Foundation Trust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333" dirty="0"/>
              <a:t>Hector Chinoy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333" dirty="0"/>
              <a:t>James </a:t>
            </a:r>
            <a:r>
              <a:rPr lang="en-US" sz="3333" dirty="0" err="1"/>
              <a:t>Lilleker</a:t>
            </a:r>
            <a:endParaRPr lang="en-US" sz="3333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sz="4500" dirty="0"/>
              <a:t>Rigshospitalet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Sine Søndergaard Korsholm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Søren Jacobsen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Nanna Witting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Rasmus Møgelvang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Katrine  Aagaard Myhr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Markus E. Krogager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Jesper Helbo Storgaard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sz="4500" dirty="0"/>
              <a:t>Odense </a:t>
            </a:r>
            <a:r>
              <a:rPr lang="da-DK" sz="4500" dirty="0" err="1"/>
              <a:t>University</a:t>
            </a:r>
            <a:r>
              <a:rPr lang="da-DK" sz="4500" dirty="0"/>
              <a:t> Hospital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Redi Pecini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Axel C. P. Diederichsen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John Bonde Knudsen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endParaRPr lang="da-DK" sz="3333"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endParaRPr lang="da-DK" sz="3333"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Eva Simonsen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Jane Simonsen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Svend Hvidsten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500" dirty="0">
                <a:cs typeface="Arial" panose="020B0604020202020204" pitchFamily="34" charset="0"/>
              </a:rPr>
              <a:t>Oslo University Hospital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333" dirty="0"/>
              <a:t>Helena Andersson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333" dirty="0" err="1"/>
              <a:t>Øjvind</a:t>
            </a:r>
            <a:r>
              <a:rPr lang="en-US" sz="3333" dirty="0"/>
              <a:t> </a:t>
            </a:r>
            <a:r>
              <a:rPr lang="en-US" sz="3333" dirty="0" err="1"/>
              <a:t>Molberg</a:t>
            </a:r>
            <a:endParaRPr lang="en-US" sz="3333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sz="4500" dirty="0" err="1"/>
              <a:t>Other</a:t>
            </a:r>
            <a:r>
              <a:rPr lang="da-DK" sz="4500" dirty="0"/>
              <a:t> </a:t>
            </a:r>
            <a:r>
              <a:rPr lang="da-DK" sz="4500" dirty="0" err="1"/>
              <a:t>Collaborators</a:t>
            </a:r>
            <a:endParaRPr lang="da-DK" sz="45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sz="4500" dirty="0"/>
              <a:t>Statens Serum Institut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Tina Friis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sz="4500" dirty="0" err="1"/>
              <a:t>EuroMyositis</a:t>
            </a:r>
            <a:endParaRPr lang="da-DK" sz="4500"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3333" dirty="0"/>
              <a:t>Niels Steen Krogh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sz="4500" dirty="0"/>
              <a:t>Funds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sz="4500" dirty="0"/>
              <a:t>The Danish </a:t>
            </a:r>
            <a:r>
              <a:rPr lang="da-DK" sz="4500" dirty="0" err="1"/>
              <a:t>Rheumatism</a:t>
            </a:r>
            <a:r>
              <a:rPr lang="da-DK" sz="4500" dirty="0"/>
              <a:t> Association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sz="4500" dirty="0"/>
              <a:t>King Christian X’s Fund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sz="4500" dirty="0"/>
              <a:t>Lysgaard Foundation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500" dirty="0"/>
              <a:t>Research Funds of Committee of Chief Physicians, Odense University Hospital (OUH)</a:t>
            </a:r>
            <a:endParaRPr lang="da-DK" sz="45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sz="4500" dirty="0"/>
              <a:t>OUH </a:t>
            </a:r>
            <a:r>
              <a:rPr lang="da-DK" sz="4500" dirty="0" err="1"/>
              <a:t>Internationalisation</a:t>
            </a:r>
            <a:r>
              <a:rPr lang="da-DK" sz="4500" dirty="0"/>
              <a:t> Fund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sz="4500" dirty="0"/>
              <a:t>OUH </a:t>
            </a:r>
            <a:r>
              <a:rPr lang="da-DK" sz="4500" dirty="0" err="1"/>
              <a:t>Pregraduate</a:t>
            </a:r>
            <a:r>
              <a:rPr lang="da-DK" sz="4500" dirty="0"/>
              <a:t> Fund</a:t>
            </a:r>
          </a:p>
          <a:p>
            <a:endParaRPr lang="da-DK" sz="24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99" y="432872"/>
            <a:ext cx="3215680" cy="46418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DBF9B4D-212C-48DF-BBC0-1C377ADD16C6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da-DK" dirty="0" err="1"/>
              <a:t>Thanks</a:t>
            </a:r>
            <a:r>
              <a:rPr lang="da-DK" dirty="0"/>
              <a:t> to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AEEC043B-7365-4E08-A52D-D3B0F892AE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93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2">
            <a:extLst>
              <a:ext uri="{FF2B5EF4-FFF2-40B4-BE49-F238E27FC236}">
                <a16:creationId xmlns:a16="http://schemas.microsoft.com/office/drawing/2014/main" id="{EE054C2F-11E1-475F-87DB-B89D00630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4526" y="1009854"/>
            <a:ext cx="6089579" cy="135190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Arial" charset="0"/>
                <a:ea typeface="MS PGothic"/>
              </a:rPr>
              <a:t>Louise Pyndt Diederichsen, MD, </a:t>
            </a:r>
            <a:r>
              <a:rPr lang="da-DK" dirty="0" err="1">
                <a:latin typeface="Arial" charset="0"/>
                <a:ea typeface="MS PGothic"/>
              </a:rPr>
              <a:t>PhD</a:t>
            </a:r>
            <a:endParaRPr lang="da-DK" dirty="0">
              <a:latin typeface="Arial" charset="0"/>
              <a:ea typeface="MS PGothic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Center for Rheumatology and Spine Diseases</a:t>
            </a:r>
            <a:endParaRPr lang="da-DK" sz="180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da-DK" sz="1800" dirty="0"/>
              <a:t>Copenhagen University Hospital Rigshospitalet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da-DK" sz="1800" dirty="0"/>
              <a:t>Copenhagen, Denmark</a:t>
            </a:r>
          </a:p>
          <a:p>
            <a:pPr algn="ctr"/>
            <a:endParaRPr lang="da-DK" dirty="0">
              <a:latin typeface="Arial" charset="0"/>
              <a:ea typeface="MS PGothic"/>
            </a:endParaRPr>
          </a:p>
          <a:p>
            <a:pPr algn="ctr"/>
            <a:endParaRPr lang="da-DK" dirty="0">
              <a:latin typeface="Arial" charset="0"/>
              <a:ea typeface="MS PGothic"/>
            </a:endParaRPr>
          </a:p>
          <a:p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ED97E94-2865-4655-A404-85FD5B177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16" r="9772"/>
          <a:stretch/>
        </p:blipFill>
        <p:spPr>
          <a:xfrm>
            <a:off x="846846" y="2547801"/>
            <a:ext cx="4441841" cy="19888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3EE9490-42B0-4909-958D-59CAABB34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049" y="4656041"/>
            <a:ext cx="4441840" cy="2091367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3147F62-7F2A-43B8-BF97-B5FCB9C4021D}"/>
              </a:ext>
            </a:extLst>
          </p:cNvPr>
          <p:cNvSpPr txBox="1">
            <a:spLocks/>
          </p:cNvSpPr>
          <p:nvPr/>
        </p:nvSpPr>
        <p:spPr>
          <a:xfrm>
            <a:off x="911424" y="164638"/>
            <a:ext cx="10363200" cy="1470025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spc="0">
                <a:solidFill>
                  <a:schemeClr val="tx1"/>
                </a:solidFill>
                <a:latin typeface="Calibri Light" panose="020F0302020204030204" pitchFamily="34" charset="0"/>
                <a:ea typeface="Dotum" panose="020B0600000101010101" pitchFamily="34" charset="-127"/>
                <a:cs typeface="+mj-cs"/>
              </a:defRPr>
            </a:lvl1pPr>
          </a:lstStyle>
          <a:p>
            <a:r>
              <a:rPr lang="da-DK" sz="5400" dirty="0" err="1">
                <a:latin typeface="+mj-lt"/>
                <a:cs typeface="Arial" panose="020B0604020202020204" pitchFamily="34" charset="0"/>
              </a:rPr>
              <a:t>Thank</a:t>
            </a:r>
            <a:r>
              <a:rPr lang="da-DK" sz="5400" dirty="0">
                <a:latin typeface="+mj-lt"/>
                <a:cs typeface="Arial" panose="020B0604020202020204" pitchFamily="34" charset="0"/>
              </a:rPr>
              <a:t> </a:t>
            </a:r>
            <a:r>
              <a:rPr lang="da-DK" sz="5400" dirty="0" err="1">
                <a:latin typeface="+mj-lt"/>
                <a:cs typeface="Arial" panose="020B0604020202020204" pitchFamily="34" charset="0"/>
              </a:rPr>
              <a:t>you</a:t>
            </a:r>
            <a:r>
              <a:rPr lang="da-DK" sz="5400" dirty="0">
                <a:latin typeface="+mj-lt"/>
                <a:cs typeface="Arial" panose="020B0604020202020204" pitchFamily="34" charset="0"/>
              </a:rPr>
              <a:t> for </a:t>
            </a:r>
            <a:r>
              <a:rPr lang="da-DK" sz="5400" dirty="0" err="1">
                <a:latin typeface="+mj-lt"/>
                <a:cs typeface="Arial" panose="020B0604020202020204" pitchFamily="34" charset="0"/>
              </a:rPr>
              <a:t>your</a:t>
            </a:r>
            <a:r>
              <a:rPr lang="da-DK" sz="5400" dirty="0">
                <a:latin typeface="+mj-lt"/>
                <a:cs typeface="Arial" panose="020B0604020202020204" pitchFamily="34" charset="0"/>
              </a:rPr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300608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FCBA6-4344-4614-9684-FBCC1C21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5400" dirty="0" err="1"/>
              <a:t>Size</a:t>
            </a:r>
            <a:endParaRPr lang="da-DK" sz="5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59436C-646B-4066-B77F-762216295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62" y="2160589"/>
            <a:ext cx="7962439" cy="3880773"/>
          </a:xfrm>
        </p:spPr>
        <p:txBody>
          <a:bodyPr/>
          <a:lstStyle/>
          <a:p>
            <a:r>
              <a:rPr lang="da-DK" dirty="0"/>
              <a:t>Denmark: 		42.933 km²</a:t>
            </a:r>
          </a:p>
          <a:p>
            <a:r>
              <a:rPr lang="da-DK" dirty="0"/>
              <a:t>Minnesota: 		225.181 km²</a:t>
            </a:r>
          </a:p>
          <a:p>
            <a:r>
              <a:rPr lang="da-DK" dirty="0"/>
              <a:t>USA: 				9.834.000 km²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2BA7BD8-2718-4F30-8904-8CAFB9BC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Kort over Minnesota">
            <a:extLst>
              <a:ext uri="{FF2B5EF4-FFF2-40B4-BE49-F238E27FC236}">
                <a16:creationId xmlns:a16="http://schemas.microsoft.com/office/drawing/2014/main" id="{32EB99A1-6EFA-4085-8D65-80C5F7EBD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88" y="4576084"/>
            <a:ext cx="2357042" cy="15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706E761-1ED9-4B1B-8333-F0B8C482DD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195"/>
          <a:stretch/>
        </p:blipFill>
        <p:spPr>
          <a:xfrm>
            <a:off x="1132690" y="4576084"/>
            <a:ext cx="2529379" cy="150183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D11552-E953-481F-B6B5-9D88379C15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38" r="20525"/>
          <a:stretch/>
        </p:blipFill>
        <p:spPr>
          <a:xfrm>
            <a:off x="6998149" y="4576084"/>
            <a:ext cx="2503055" cy="15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4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3E88B592-5D13-4226-AE05-585579937387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da-DK" dirty="0" err="1"/>
              <a:t>Myositis</a:t>
            </a:r>
            <a:r>
              <a:rPr lang="da-DK" dirty="0"/>
              <a:t> – a </a:t>
            </a:r>
            <a:r>
              <a:rPr lang="da-DK" dirty="0" err="1"/>
              <a:t>systemic</a:t>
            </a:r>
            <a:r>
              <a:rPr lang="da-DK" dirty="0"/>
              <a:t> </a:t>
            </a:r>
            <a:r>
              <a:rPr lang="da-DK" dirty="0" err="1"/>
              <a:t>disease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1" name="Line 4">
            <a:extLst>
              <a:ext uri="{FF2B5EF4-FFF2-40B4-BE49-F238E27FC236}">
                <a16:creationId xmlns:a16="http://schemas.microsoft.com/office/drawing/2014/main" id="{A60327A8-284E-4297-8222-C3EFAA024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3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651110-C161-4D5D-9D5C-CE3171786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8" y="1707227"/>
            <a:ext cx="4184034" cy="3880773"/>
          </a:xfrm>
        </p:spPr>
        <p:txBody>
          <a:bodyPr/>
          <a:lstStyle/>
          <a:p>
            <a:r>
              <a:rPr lang="en-US" dirty="0"/>
              <a:t>Prevalence and type of heart involvement in myositis</a:t>
            </a:r>
          </a:p>
          <a:p>
            <a:r>
              <a:rPr lang="en-US" dirty="0"/>
              <a:t>Cause and treatment</a:t>
            </a:r>
          </a:p>
          <a:p>
            <a:pPr marL="0" indent="0" algn="ctr">
              <a:buNone/>
            </a:pPr>
            <a:r>
              <a:rPr lang="en-US" sz="1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0495-C726-4262-92D9-380EEB5E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6</a:t>
            </a:fld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2FEA90-1F8B-4EF1-BEB9-E52E23CA0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707826"/>
            <a:ext cx="4184035" cy="3880772"/>
          </a:xfrm>
        </p:spPr>
        <p:txBody>
          <a:bodyPr/>
          <a:lstStyle/>
          <a:p>
            <a:r>
              <a:rPr lang="da-DK" dirty="0" err="1"/>
              <a:t>Increased</a:t>
            </a:r>
            <a:r>
              <a:rPr lang="da-DK" dirty="0"/>
              <a:t> </a:t>
            </a:r>
            <a:r>
              <a:rPr lang="da-DK" dirty="0" err="1"/>
              <a:t>mortality</a:t>
            </a:r>
            <a:r>
              <a:rPr lang="da-DK" dirty="0"/>
              <a:t> in </a:t>
            </a:r>
            <a:r>
              <a:rPr lang="da-DK" dirty="0" err="1"/>
              <a:t>myositis</a:t>
            </a:r>
            <a:r>
              <a:rPr lang="da-DK" dirty="0"/>
              <a:t> </a:t>
            </a:r>
            <a:r>
              <a:rPr lang="da-DK" dirty="0" err="1"/>
              <a:t>compared</a:t>
            </a:r>
            <a:r>
              <a:rPr lang="da-DK" dirty="0"/>
              <a:t> to the general population</a:t>
            </a:r>
          </a:p>
          <a:p>
            <a:r>
              <a:rPr lang="en-US" dirty="0"/>
              <a:t>Cardiovascular diseases one of the dominant causes of death</a:t>
            </a:r>
          </a:p>
          <a:p>
            <a:endParaRPr lang="da-DK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8D689BC-411E-49CB-9B44-0A4955697654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US" dirty="0"/>
              <a:t>Background – what do we know?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2D34519E-42BF-4784-9762-7FD09AE35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4376" y="1660132"/>
            <a:ext cx="8162028" cy="5009229"/>
          </a:xfrm>
          <a:noFill/>
        </p:spPr>
        <p:txBody>
          <a:bodyPr vert="horz" lIns="0" tIns="0" rIns="0" bIns="0" rtlCol="0">
            <a:normAutofit/>
          </a:bodyPr>
          <a:lstStyle/>
          <a:p>
            <a:pPr marL="62165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dirty="0">
                <a:cs typeface="Arial" panose="020B0604020202020204" pitchFamily="34" charset="0"/>
              </a:rPr>
              <a:t>Atherosclerosis</a:t>
            </a:r>
          </a:p>
          <a:p>
            <a:pPr marL="0" indent="0" defTabSz="410087">
              <a:spcAft>
                <a:spcPts val="548"/>
              </a:spcAft>
              <a:buSzPct val="69000"/>
              <a:buNone/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endParaRPr lang="en-GB" alt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10087">
              <a:spcAft>
                <a:spcPts val="548"/>
              </a:spcAft>
              <a:buSzPct val="69000"/>
              <a:buNone/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endParaRPr lang="en-GB" alt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10087">
              <a:spcAft>
                <a:spcPts val="548"/>
              </a:spcAft>
              <a:buSzPct val="69000"/>
              <a:buNone/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endParaRPr lang="en-GB" alt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10087">
              <a:spcAft>
                <a:spcPts val="548"/>
              </a:spcAft>
              <a:buSzPct val="69000"/>
              <a:buNone/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endParaRPr lang="en-GB" alt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1651" indent="-621651" defTabSz="410087">
              <a:spcAft>
                <a:spcPts val="548"/>
              </a:spcAft>
              <a:buSzPct val="69000"/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r>
              <a:rPr lang="en-GB" altLang="da-DK" dirty="0">
                <a:cs typeface="Arial" panose="020B0604020202020204" pitchFamily="34" charset="0"/>
              </a:rPr>
              <a:t>Inflammation of the heart muscle</a:t>
            </a:r>
          </a:p>
        </p:txBody>
      </p:sp>
      <p:sp>
        <p:nvSpPr>
          <p:cNvPr id="8202" name="Højrepil 4"/>
          <p:cNvSpPr>
            <a:spLocks noChangeArrowheads="1"/>
          </p:cNvSpPr>
          <p:nvPr/>
        </p:nvSpPr>
        <p:spPr bwMode="auto">
          <a:xfrm>
            <a:off x="5649968" y="5007717"/>
            <a:ext cx="865372" cy="461437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1651" indent="-621651" defTabSz="410087"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1D78388-EFFC-43BE-A1CB-13A30E95BE83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GB" altLang="da-DK" dirty="0">
                <a:ea typeface="ＭＳ Ｐゴシック" pitchFamily="34" charset="-128"/>
                <a:cs typeface="Arial" panose="020B0604020202020204" pitchFamily="34" charset="0"/>
              </a:rPr>
              <a:t>Background – disease mechanisms 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F2C1E85E-2A5E-4754-8100-5A47E0AFA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441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øjrepil 3"/>
          <p:cNvSpPr/>
          <p:nvPr/>
        </p:nvSpPr>
        <p:spPr bwMode="auto">
          <a:xfrm>
            <a:off x="5636348" y="2276872"/>
            <a:ext cx="963709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621651" indent="-621651" defTabSz="410087"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Højrepil 11"/>
          <p:cNvSpPr/>
          <p:nvPr/>
        </p:nvSpPr>
        <p:spPr bwMode="auto">
          <a:xfrm>
            <a:off x="5636348" y="4797152"/>
            <a:ext cx="963709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621651" indent="-621651" defTabSz="410087">
              <a:buBlip>
                <a:blip r:embed="rId3"/>
              </a:buBlip>
              <a:tabLst>
                <a:tab pos="621651" algn="l"/>
                <a:tab pos="717290" algn="l"/>
                <a:tab pos="1127376" algn="l"/>
                <a:tab pos="1537464" algn="l"/>
                <a:tab pos="1947550" algn="l"/>
                <a:tab pos="2357637" algn="l"/>
                <a:tab pos="2767724" algn="l"/>
                <a:tab pos="3177811" algn="l"/>
                <a:tab pos="3587897" algn="l"/>
                <a:tab pos="3997985" algn="l"/>
                <a:tab pos="4408071" algn="l"/>
                <a:tab pos="4818158" algn="l"/>
                <a:tab pos="5228245" algn="l"/>
                <a:tab pos="5638332" algn="l"/>
                <a:tab pos="6048418" algn="l"/>
                <a:tab pos="6458505" algn="l"/>
                <a:tab pos="6868592" algn="l"/>
                <a:tab pos="7278679" algn="l"/>
                <a:tab pos="7688765" algn="l"/>
                <a:tab pos="8098853" algn="l"/>
                <a:tab pos="8508939" algn="l"/>
              </a:tabLst>
              <a:defRPr/>
            </a:pP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2423592" y="34290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Atherosclerosis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6600056" y="34290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Heart arteries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6312024" y="615601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Heart artery calcification (HAC)</a:t>
            </a:r>
          </a:p>
        </p:txBody>
      </p:sp>
      <p:sp>
        <p:nvSpPr>
          <p:cNvPr id="16" name="Tekstboks 15"/>
          <p:cNvSpPr txBox="1"/>
          <p:nvPr/>
        </p:nvSpPr>
        <p:spPr>
          <a:xfrm>
            <a:off x="2567608" y="61560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CT scanner</a:t>
            </a:r>
          </a:p>
        </p:txBody>
      </p:sp>
      <p:cxnSp>
        <p:nvCxnSpPr>
          <p:cNvPr id="5" name="Lige pilforbindelse 4"/>
          <p:cNvCxnSpPr/>
          <p:nvPr/>
        </p:nvCxnSpPr>
        <p:spPr>
          <a:xfrm>
            <a:off x="8328248" y="3798332"/>
            <a:ext cx="0" cy="7827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felt 1">
            <a:extLst>
              <a:ext uri="{FF2B5EF4-FFF2-40B4-BE49-F238E27FC236}">
                <a16:creationId xmlns:a16="http://schemas.microsoft.com/office/drawing/2014/main" id="{720B314E-1423-4FCD-AD17-36716E3525DB}"/>
              </a:ext>
            </a:extLst>
          </p:cNvPr>
          <p:cNvSpPr txBox="1"/>
          <p:nvPr/>
        </p:nvSpPr>
        <p:spPr>
          <a:xfrm>
            <a:off x="1740024" y="1668998"/>
            <a:ext cx="172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Vessel - </a:t>
            </a:r>
            <a:r>
              <a:rPr lang="da-DK" dirty="0" err="1"/>
              <a:t>artery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992D8A8-6336-443B-B38F-05AF56940B0C}"/>
              </a:ext>
            </a:extLst>
          </p:cNvPr>
          <p:cNvSpPr txBox="1"/>
          <p:nvPr/>
        </p:nvSpPr>
        <p:spPr>
          <a:xfrm>
            <a:off x="2058623" y="2796459"/>
            <a:ext cx="120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Plaque</a:t>
            </a:r>
            <a:endParaRPr lang="da-DK" dirty="0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DAF7919A-FE78-44AB-BA04-2894C2444795}"/>
              </a:ext>
            </a:extLst>
          </p:cNvPr>
          <p:cNvCxnSpPr/>
          <p:nvPr/>
        </p:nvCxnSpPr>
        <p:spPr>
          <a:xfrm>
            <a:off x="2999321" y="3018408"/>
            <a:ext cx="7016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2">
            <a:extLst>
              <a:ext uri="{FF2B5EF4-FFF2-40B4-BE49-F238E27FC236}">
                <a16:creationId xmlns:a16="http://schemas.microsoft.com/office/drawing/2014/main" id="{874C2803-C2F3-49FB-A70A-9D3F37CF02D2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GB" dirty="0">
                <a:ea typeface="ＭＳ Ｐゴシック" pitchFamily="34" charset="-128"/>
                <a:cs typeface="Arial" panose="020B0604020202020204" pitchFamily="34" charset="0"/>
              </a:rPr>
              <a:t>A</a:t>
            </a:r>
            <a:r>
              <a:rPr lang="en-GB" dirty="0">
                <a:cs typeface="Arial" panose="020B0604020202020204" pitchFamily="34" charset="0"/>
              </a:rPr>
              <a:t>therosclerosis - imaging</a:t>
            </a:r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141E2C0D-F8FE-4F8C-9156-2BCA86C2E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089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886B6A4-6F11-42B2-A241-FB9B6011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260" y="1622307"/>
            <a:ext cx="8596668" cy="3880773"/>
          </a:xfrm>
        </p:spPr>
        <p:txBody>
          <a:bodyPr/>
          <a:lstStyle/>
          <a:p>
            <a:r>
              <a:rPr lang="en-US" dirty="0"/>
              <a:t>The main symptoms of CHD are:</a:t>
            </a:r>
          </a:p>
          <a:p>
            <a:r>
              <a:rPr lang="en-US" dirty="0"/>
              <a:t>chest pain </a:t>
            </a:r>
            <a:r>
              <a:rPr lang="en-US" dirty="0">
                <a:hlinkClick r:id="rId3"/>
              </a:rPr>
              <a:t>(angina)</a:t>
            </a:r>
            <a:endParaRPr lang="en-US" dirty="0"/>
          </a:p>
          <a:p>
            <a:r>
              <a:rPr lang="en-US" dirty="0"/>
              <a:t>heart attacks</a:t>
            </a:r>
          </a:p>
          <a:p>
            <a:r>
              <a:rPr lang="en-US" dirty="0">
                <a:hlinkClick r:id="rId4"/>
              </a:rPr>
              <a:t>heart failure</a:t>
            </a:r>
            <a:endParaRPr lang="en-US" dirty="0"/>
          </a:p>
          <a:p>
            <a:r>
              <a:rPr lang="en-US" dirty="0"/>
              <a:t>You can also experience other symptoms, such as heart palpitations and unusual breathlessness</a:t>
            </a:r>
          </a:p>
          <a:p>
            <a:r>
              <a:rPr lang="en-US" dirty="0"/>
              <a:t>But not everyone has the same symptoms and some people may not have any before CHD is diagnosed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643C351-FBF9-4143-BFB9-957B200F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9</a:t>
            </a:fld>
            <a:endParaRPr lang="en-US"/>
          </a:p>
        </p:txBody>
      </p:sp>
      <p:sp>
        <p:nvSpPr>
          <p:cNvPr id="6" name="Tekstboks 1">
            <a:extLst>
              <a:ext uri="{FF2B5EF4-FFF2-40B4-BE49-F238E27FC236}">
                <a16:creationId xmlns:a16="http://schemas.microsoft.com/office/drawing/2014/main" id="{181EC377-D216-4371-BE03-58B98BC26081}"/>
              </a:ext>
            </a:extLst>
          </p:cNvPr>
          <p:cNvSpPr txBox="1"/>
          <p:nvPr/>
        </p:nvSpPr>
        <p:spPr>
          <a:xfrm>
            <a:off x="6095298" y="6165304"/>
            <a:ext cx="4249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American Heart Association, </a:t>
            </a:r>
            <a:r>
              <a:rPr lang="da-DK" sz="1600" dirty="0">
                <a:hlinkClick r:id="rId5"/>
              </a:rPr>
              <a:t>https://www.heart.org</a:t>
            </a:r>
            <a:endParaRPr lang="en-GB" sz="16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D67611B-9257-41A3-B619-3893A3B8256C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en-US" dirty="0"/>
              <a:t>Symptoms of coronary heart disease -CHD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FF8A0C18-C060-40B2-8478-973D6D592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853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91E539606CF14194B4B0E0C116744C" ma:contentTypeVersion="12" ma:contentTypeDescription="Create a new document." ma:contentTypeScope="" ma:versionID="36b9e46f9b568f2059d64b3e2a42aed9">
  <xsd:schema xmlns:xsd="http://www.w3.org/2001/XMLSchema" xmlns:xs="http://www.w3.org/2001/XMLSchema" xmlns:p="http://schemas.microsoft.com/office/2006/metadata/properties" xmlns:ns2="e7d4bfaf-b893-4a43-a061-5cee8f15146e" xmlns:ns3="f2439734-bbbe-4349-9c3f-57542072b79f" targetNamespace="http://schemas.microsoft.com/office/2006/metadata/properties" ma:root="true" ma:fieldsID="136db6e544f8512accac6ab8cfec9bfe" ns2:_="" ns3:_="">
    <xsd:import namespace="e7d4bfaf-b893-4a43-a061-5cee8f15146e"/>
    <xsd:import namespace="f2439734-bbbe-4349-9c3f-57542072b7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4bfaf-b893-4a43-a061-5cee8f1514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39734-bbbe-4349-9c3f-57542072b79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194CB9-664D-476C-8618-D69B357193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CD4EE0-8DE8-4A58-9F3A-90CFA3B8C1E5}">
  <ds:schemaRefs>
    <ds:schemaRef ds:uri="f2439734-bbbe-4349-9c3f-57542072b79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e7d4bfaf-b893-4a43-a061-5cee8f15146e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8BD4D45-C7B0-49C5-8BB8-5AA5087E87C2}"/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1991</Words>
  <Application>Microsoft Office PowerPoint</Application>
  <PresentationFormat>Widescreen</PresentationFormat>
  <Paragraphs>391</Paragraphs>
  <Slides>33</Slides>
  <Notes>32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33</vt:i4>
      </vt:variant>
    </vt:vector>
  </HeadingPairs>
  <TitlesOfParts>
    <vt:vector size="40" baseType="lpstr">
      <vt:lpstr>Arial</vt:lpstr>
      <vt:lpstr>Calibri</vt:lpstr>
      <vt:lpstr>Trebuchet MS</vt:lpstr>
      <vt:lpstr>Verdana</vt:lpstr>
      <vt:lpstr>Wingdings</vt:lpstr>
      <vt:lpstr>Wingdings 3</vt:lpstr>
      <vt:lpstr>Facet</vt:lpstr>
      <vt:lpstr>PowerPoint-præsentation</vt:lpstr>
      <vt:lpstr>PowerPoint-præsentation</vt:lpstr>
      <vt:lpstr>PowerPoint-præsentation</vt:lpstr>
      <vt:lpstr>Size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Treatment - and Your Risks to Prevent a Heart Disease</vt:lpstr>
      <vt:lpstr>PowerPoint-præsentation</vt:lpstr>
      <vt:lpstr>PowerPoint-præsentation</vt:lpstr>
      <vt:lpstr>PowerPoint-præsentation</vt:lpstr>
      <vt:lpstr>Heart function</vt:lpstr>
      <vt:lpstr>Heart function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PROJECT MYOSCL Heart Involvement and Autoantibody Profile in Myositis</vt:lpstr>
      <vt:lpstr>Primary aim</vt:lpstr>
      <vt:lpstr>PowerPoint-præsentation</vt:lpstr>
      <vt:lpstr>Hypotheses 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Louise</dc:creator>
  <cp:lastModifiedBy>Louise Diederichsen</cp:lastModifiedBy>
  <cp:revision>114</cp:revision>
  <dcterms:created xsi:type="dcterms:W3CDTF">2019-08-31T13:13:23Z</dcterms:created>
  <dcterms:modified xsi:type="dcterms:W3CDTF">2019-09-10T11:47:29Z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0x0101001591E539606CF14194B4B0E0C116744C</vt:lpwstr>
  </property>
</Properties>
</file>