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7" r:id="rId4"/>
  </p:sldMasterIdLst>
  <p:notesMasterIdLst>
    <p:notesMasterId r:id="rId42"/>
  </p:notesMasterIdLst>
  <p:handoutMasterIdLst>
    <p:handoutMasterId r:id="rId43"/>
  </p:handoutMasterIdLst>
  <p:sldIdLst>
    <p:sldId id="274" r:id="rId5"/>
    <p:sldId id="276" r:id="rId6"/>
    <p:sldId id="291" r:id="rId7"/>
    <p:sldId id="293" r:id="rId8"/>
    <p:sldId id="275" r:id="rId9"/>
    <p:sldId id="294" r:id="rId10"/>
    <p:sldId id="295" r:id="rId11"/>
    <p:sldId id="296" r:id="rId12"/>
    <p:sldId id="281" r:id="rId13"/>
    <p:sldId id="283" r:id="rId14"/>
    <p:sldId id="284" r:id="rId15"/>
    <p:sldId id="297" r:id="rId16"/>
    <p:sldId id="298" r:id="rId17"/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99" r:id="rId31"/>
    <p:sldId id="277" r:id="rId32"/>
    <p:sldId id="278" r:id="rId33"/>
    <p:sldId id="280" r:id="rId34"/>
    <p:sldId id="285" r:id="rId35"/>
    <p:sldId id="286" r:id="rId36"/>
    <p:sldId id="287" r:id="rId37"/>
    <p:sldId id="288" r:id="rId38"/>
    <p:sldId id="289" r:id="rId39"/>
    <p:sldId id="290" r:id="rId40"/>
    <p:sldId id="279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7EE4F6-9CFC-4143-9A60-2A8044EB70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AA7AA1-E593-4020-A0F9-950DBF1EF6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09A0D9-791C-4DEA-89CE-5FA81261E99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53DC1B-539F-4968-91FB-CC873D54B8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B246C-B052-40BE-94DC-5F0DBC2836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9FC0E-FE43-444A-8C06-8AF10941F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7062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A5FDFF-6EA8-443E-9260-110C1CCA917D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ECDA0-0A25-4517-ABC8-30C737734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63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Think about that for a minute and let it sink 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ECDA0-0A25-4517-ABC8-30C737734B1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z="2400" dirty="0"/>
              <a:t>Time for Question and Answer later.  Also I have a business card available if you want to contact me at another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ECDA0-0A25-4517-ABC8-30C737734B1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14409176-9D27-4E75-B38B-4CA18D704CF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863452-1E36-4F2D-97B7-DF11AF8A68D9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7409" name="Rectangle 1">
            <a:extLst>
              <a:ext uri="{FF2B5EF4-FFF2-40B4-BE49-F238E27FC236}">
                <a16:creationId xmlns:a16="http://schemas.microsoft.com/office/drawing/2014/main" id="{6C82026F-981D-421D-9454-295B5FEBAB60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A4F43963-7C81-40C6-9BE6-7F57722FB92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55069A2C-5C18-4D65-A06B-C7B17109568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FA1745-4232-4DD0-AC9C-3D3D2262DA83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8433" name="Rectangle 1">
            <a:extLst>
              <a:ext uri="{FF2B5EF4-FFF2-40B4-BE49-F238E27FC236}">
                <a16:creationId xmlns:a16="http://schemas.microsoft.com/office/drawing/2014/main" id="{57F775E1-7519-47D5-9CFC-44E09AB8220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24EC497-8A67-4B7C-A30D-19189DB7414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563D5C97-1A3B-40F1-99ED-BB786C3686E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BB0480-2D4D-4F87-B396-6805976E4E06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9457" name="Rectangle 1">
            <a:extLst>
              <a:ext uri="{FF2B5EF4-FFF2-40B4-BE49-F238E27FC236}">
                <a16:creationId xmlns:a16="http://schemas.microsoft.com/office/drawing/2014/main" id="{F88F6389-D73C-4D3B-82DA-BBDB9CCE7C45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BC407349-C099-4179-8AF5-7C91E9F23E7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ABE29737-31DF-4113-A525-20C7D4CBC7E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6D60DF-EC69-4827-AE71-FD5B31F5BC12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20481" name="Rectangle 1">
            <a:extLst>
              <a:ext uri="{FF2B5EF4-FFF2-40B4-BE49-F238E27FC236}">
                <a16:creationId xmlns:a16="http://schemas.microsoft.com/office/drawing/2014/main" id="{DE0A201A-E00E-42FF-9130-56E800E5EEB1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02764F90-F6CB-407E-A704-52F82CEA77E8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04A1D918-4A12-4CDC-9822-B744364251A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C24BD6-BD5A-46B8-B953-363E1C40E39B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21505" name="Rectangle 1">
            <a:extLst>
              <a:ext uri="{FF2B5EF4-FFF2-40B4-BE49-F238E27FC236}">
                <a16:creationId xmlns:a16="http://schemas.microsoft.com/office/drawing/2014/main" id="{DAF67703-8536-4858-9FD9-07BDB25A813A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8CDE493A-BB98-45DA-BA4C-445633531A0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E1424A15-1C35-444B-922C-88B6C92596A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B5BB29-2C46-4885-A6E9-B838676B0515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22529" name="Rectangle 1">
            <a:extLst>
              <a:ext uri="{FF2B5EF4-FFF2-40B4-BE49-F238E27FC236}">
                <a16:creationId xmlns:a16="http://schemas.microsoft.com/office/drawing/2014/main" id="{C1A4CC78-F4E4-43D7-AC69-2165569755E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24795C49-3A3C-4163-B114-703D0A01DF1E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C42BFF74-5FA8-49E1-86A6-512E3024595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76FBAB-1137-45D3-B431-2C4EC4196B7C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23553" name="Rectangle 1">
            <a:extLst>
              <a:ext uri="{FF2B5EF4-FFF2-40B4-BE49-F238E27FC236}">
                <a16:creationId xmlns:a16="http://schemas.microsoft.com/office/drawing/2014/main" id="{29151D21-7710-4B0D-9368-8550BC98DE12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AF05E3DD-3566-4688-96A4-F558A71DBA9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ACDF8DCD-0ADD-4A4B-B84D-6591A7C3C01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BC7C1E1-8317-42BA-A754-802D34BA964E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24577" name="Rectangle 1">
            <a:extLst>
              <a:ext uri="{FF2B5EF4-FFF2-40B4-BE49-F238E27FC236}">
                <a16:creationId xmlns:a16="http://schemas.microsoft.com/office/drawing/2014/main" id="{4A63F078-9AF0-475E-8196-0FEF4F7C6B3B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DEF4D339-F997-48ED-A984-A6CAA6517C9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BA7668A9-ED2B-4AFB-81CE-0AC4D56DB2A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BD6F9BA-0445-444C-8F07-4D8BC8F15E2A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25601" name="Rectangle 1">
            <a:extLst>
              <a:ext uri="{FF2B5EF4-FFF2-40B4-BE49-F238E27FC236}">
                <a16:creationId xmlns:a16="http://schemas.microsoft.com/office/drawing/2014/main" id="{548B24B7-BB6E-482F-81B0-82D4B7149C8E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DF7FD02B-0E49-41A5-ACEE-C7F0D40DF0C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z="1800" dirty="0"/>
              <a:t>Unless you have a specialist who deals directly with Myositis patients you may  have to explain exactly what Inclusion Body Myositis, Dermatositis or  Polymyositis is.  I use Myositis 101 for physicians.</a:t>
            </a:r>
          </a:p>
          <a:p>
            <a:endParaRPr lang="en-US" sz="1800" dirty="0"/>
          </a:p>
          <a:p>
            <a:r>
              <a:rPr lang="en-US" sz="1800" dirty="0"/>
              <a:t>You don’t have to be without support … that’s why we are here to share our story and maybe it will resonate with someone here.  Take advantage of all the resources available to you the next 4 days.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ECDA0-0A25-4517-ABC8-30C737734B1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59927BE0-0272-4890-B453-F71B0B27133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96C399-59CD-42F7-AF6F-09E2F564B6CF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26625" name="Rectangle 1">
            <a:extLst>
              <a:ext uri="{FF2B5EF4-FFF2-40B4-BE49-F238E27FC236}">
                <a16:creationId xmlns:a16="http://schemas.microsoft.com/office/drawing/2014/main" id="{8D0021B6-C6B5-4AF9-8776-18B6DB572A5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B9EC3358-2E8C-48DE-80BB-235D6D6DF0E7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1DDA89D1-D0D2-4D3A-952B-F3CFE872FB8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69DA42-9C94-4BBD-A0A4-801A84B75C61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27649" name="Rectangle 1">
            <a:extLst>
              <a:ext uri="{FF2B5EF4-FFF2-40B4-BE49-F238E27FC236}">
                <a16:creationId xmlns:a16="http://schemas.microsoft.com/office/drawing/2014/main" id="{AE687916-CAFB-4CFB-BE5C-C8259867CD22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733BBD07-AD35-4D2B-938F-ABCE4FF1AC18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1BF0D9D7-B01E-4A45-808B-24B8971DF6B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CB7C48-93E7-4B24-99A4-BF9AD6F81CAB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28673" name="Rectangle 1">
            <a:extLst>
              <a:ext uri="{FF2B5EF4-FFF2-40B4-BE49-F238E27FC236}">
                <a16:creationId xmlns:a16="http://schemas.microsoft.com/office/drawing/2014/main" id="{0E50633A-AC91-433D-B23C-418032BBEB6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0D564AAC-D480-4AFA-8609-9E0E0ADF3E9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F12CD668-2457-4AB2-A72C-3408975A756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CA9839C-275E-47AA-8D3E-5B27CC941095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29697" name="Rectangle 1">
            <a:extLst>
              <a:ext uri="{FF2B5EF4-FFF2-40B4-BE49-F238E27FC236}">
                <a16:creationId xmlns:a16="http://schemas.microsoft.com/office/drawing/2014/main" id="{4775E78C-A985-427C-B03C-43E62323EF87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E7223684-DDE3-4010-9736-A6C22FB3DFB3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1.  </a:t>
            </a:r>
            <a:r>
              <a:rPr lang="en-US" sz="2000" dirty="0"/>
              <a:t>When you see me coming I want you to see my zest for life, my compassion, the fact I care about you.  Also that I am blessed to be alive enjoying your company and my  super friends and family.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ECDA0-0A25-4517-ABC8-30C737734B1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884238"/>
            <a:ext cx="6018212" cy="3384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That is what we are constantly called to do.  Adapting to the situation.</a:t>
            </a:r>
          </a:p>
          <a:p>
            <a:pPr marL="228600" indent="-228600">
              <a:buAutoNum type="arabicPeriod"/>
            </a:pPr>
            <a:r>
              <a:rPr lang="en-US" sz="2000" dirty="0"/>
              <a:t>In our home, cooking, showering</a:t>
            </a:r>
          </a:p>
          <a:p>
            <a:pPr marL="228600" indent="-228600">
              <a:buAutoNum type="arabicPeriod"/>
            </a:pPr>
            <a:r>
              <a:rPr lang="en-US" sz="2000" dirty="0"/>
              <a:t>How we drive</a:t>
            </a:r>
          </a:p>
          <a:p>
            <a:pPr marL="228600" indent="-228600">
              <a:buAutoNum type="arabicPeriod"/>
            </a:pPr>
            <a:r>
              <a:rPr lang="en-US" sz="2000" dirty="0"/>
              <a:t>How we travel</a:t>
            </a:r>
          </a:p>
          <a:p>
            <a:pPr marL="228600" indent="-228600">
              <a:buAutoNum type="arabicPeriod"/>
            </a:pPr>
            <a:r>
              <a:rPr lang="en-US" sz="2000" dirty="0"/>
              <a:t>How we entertain</a:t>
            </a:r>
          </a:p>
          <a:p>
            <a:pPr marL="228600" indent="-228600">
              <a:buAutoNum type="arabicPeriod"/>
            </a:pPr>
            <a:r>
              <a:rPr lang="en-US" sz="2000" dirty="0"/>
              <a:t>Going out with friends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ECDA0-0A25-4517-ABC8-30C737734B1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8963" y="781050"/>
            <a:ext cx="6016625" cy="3384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7708" y="4335375"/>
            <a:ext cx="5661660" cy="4062651"/>
          </a:xfrm>
        </p:spPr>
        <p:txBody>
          <a:bodyPr>
            <a:normAutofit fontScale="40000" lnSpcReduction="20000"/>
          </a:bodyPr>
          <a:lstStyle/>
          <a:p>
            <a:endParaRPr lang="en-US" dirty="0"/>
          </a:p>
          <a:p>
            <a:pPr>
              <a:lnSpc>
                <a:spcPct val="120000"/>
              </a:lnSpc>
            </a:pPr>
            <a:r>
              <a:rPr lang="en-US" sz="2600" dirty="0"/>
              <a:t>There are five types of people that are enjoyable to be with </a:t>
            </a:r>
          </a:p>
          <a:p>
            <a:pPr>
              <a:lnSpc>
                <a:spcPct val="120000"/>
              </a:lnSpc>
            </a:pPr>
            <a:endParaRPr lang="en-US" sz="2600" dirty="0"/>
          </a:p>
          <a:p>
            <a:pPr>
              <a:lnSpc>
                <a:spcPct val="120000"/>
              </a:lnSpc>
            </a:pPr>
            <a:r>
              <a:rPr lang="en-US" sz="2600" dirty="0"/>
              <a:t>The ones who care</a:t>
            </a:r>
          </a:p>
          <a:p>
            <a:pPr>
              <a:lnSpc>
                <a:spcPct val="120000"/>
              </a:lnSpc>
            </a:pPr>
            <a:endParaRPr lang="en-US" sz="2600" dirty="0"/>
          </a:p>
          <a:p>
            <a:pPr>
              <a:lnSpc>
                <a:spcPct val="120000"/>
              </a:lnSpc>
            </a:pPr>
            <a:r>
              <a:rPr lang="en-US" sz="2600" dirty="0"/>
              <a:t>The fun loving</a:t>
            </a:r>
          </a:p>
          <a:p>
            <a:pPr>
              <a:lnSpc>
                <a:spcPct val="120000"/>
              </a:lnSpc>
            </a:pPr>
            <a:endParaRPr lang="en-US" sz="2600" dirty="0"/>
          </a:p>
          <a:p>
            <a:pPr>
              <a:lnSpc>
                <a:spcPct val="120000"/>
              </a:lnSpc>
            </a:pPr>
            <a:r>
              <a:rPr lang="en-US" sz="2600" dirty="0"/>
              <a:t>The motivated</a:t>
            </a:r>
          </a:p>
          <a:p>
            <a:pPr>
              <a:lnSpc>
                <a:spcPct val="120000"/>
              </a:lnSpc>
            </a:pPr>
            <a:endParaRPr lang="en-US" sz="2600" dirty="0"/>
          </a:p>
          <a:p>
            <a:pPr>
              <a:lnSpc>
                <a:spcPct val="120000"/>
              </a:lnSpc>
            </a:pPr>
            <a:r>
              <a:rPr lang="en-US" sz="2600" dirty="0"/>
              <a:t>The grateful</a:t>
            </a:r>
          </a:p>
          <a:p>
            <a:pPr>
              <a:lnSpc>
                <a:spcPct val="120000"/>
              </a:lnSpc>
            </a:pPr>
            <a:endParaRPr lang="en-US" sz="2600" dirty="0"/>
          </a:p>
          <a:p>
            <a:pPr>
              <a:lnSpc>
                <a:spcPct val="120000"/>
              </a:lnSpc>
            </a:pPr>
            <a:r>
              <a:rPr lang="en-US" sz="2600" dirty="0"/>
              <a:t>And the open minded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These people present a nurturing environment.  </a:t>
            </a:r>
          </a:p>
          <a:p>
            <a:endParaRPr lang="en-US" sz="2600" dirty="0"/>
          </a:p>
          <a:p>
            <a:r>
              <a:rPr lang="en-US" sz="3800" dirty="0"/>
              <a:t>Always learning … history local as well as national.</a:t>
            </a:r>
          </a:p>
          <a:p>
            <a:r>
              <a:rPr lang="en-US" sz="3800" dirty="0"/>
              <a:t>Loved the class on cultural influence within the United States.</a:t>
            </a:r>
          </a:p>
          <a:p>
            <a:r>
              <a:rPr lang="en-US" sz="3800" dirty="0"/>
              <a:t>Apple Watch</a:t>
            </a:r>
          </a:p>
          <a:p>
            <a:r>
              <a:rPr lang="en-US" sz="3800" dirty="0"/>
              <a:t>Our Church has a variety show and I did a dance routine as a nun with  We Are Family by Sister Sledge.  Only to be topped by the next year’s moon walk with Billie Jean by Michael Jackson.</a:t>
            </a:r>
          </a:p>
          <a:p>
            <a:r>
              <a:rPr lang="en-US" sz="3800" dirty="0"/>
              <a:t>I’ve embarrassed my kids more than once</a:t>
            </a:r>
          </a:p>
          <a:p>
            <a:endParaRPr lang="en-US" sz="3800" dirty="0"/>
          </a:p>
          <a:p>
            <a:r>
              <a:rPr lang="en-US" sz="3800" dirty="0"/>
              <a:t>Grand kids love it!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ECDA0-0A25-4517-ABC8-30C737734B1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Yes, it has to be accessible but things are changing and becoming easier.</a:t>
            </a:r>
          </a:p>
          <a:p>
            <a:endParaRPr lang="en-US" sz="1600" dirty="0"/>
          </a:p>
          <a:p>
            <a:r>
              <a:rPr lang="en-US" sz="1600" dirty="0"/>
              <a:t>MDA’s Accessible Air Travel Resource Center helps you find important information about airports, airlines and your rights as a traveler.  Visit cqrcengage.com/</a:t>
            </a:r>
            <a:r>
              <a:rPr lang="en-US" sz="1600" dirty="0" err="1"/>
              <a:t>mda</a:t>
            </a:r>
            <a:r>
              <a:rPr lang="en-US" sz="1600" dirty="0"/>
              <a:t>/</a:t>
            </a:r>
            <a:r>
              <a:rPr lang="en-US" sz="1600" dirty="0" err="1"/>
              <a:t>accessibleairtravel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Since my diagnoses we’ve been to Belgium, Holland bike trip, South America Cruise, Hawaii, South Dakota, The Holy Land and Marco Island, FL in the winters</a:t>
            </a:r>
          </a:p>
          <a:p>
            <a:r>
              <a:rPr lang="en-US" sz="1600" dirty="0"/>
              <a:t>Jewelry </a:t>
            </a:r>
          </a:p>
          <a:p>
            <a:r>
              <a:rPr lang="en-US" sz="1600" dirty="0"/>
              <a:t>Some things I can’t do now but there is a  lot I can do.</a:t>
            </a:r>
          </a:p>
          <a:p>
            <a:r>
              <a:rPr lang="en-US" sz="1600" dirty="0"/>
              <a:t>Walk, I Love making jewelry, greeting cards, riding stationery bike, sight seeing etc</a:t>
            </a:r>
          </a:p>
          <a:p>
            <a:endParaRPr lang="en-US" sz="1600" dirty="0"/>
          </a:p>
          <a:p>
            <a:r>
              <a:rPr lang="en-US" sz="1600" dirty="0"/>
              <a:t>I want a cure so I invest time in raising money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ECDA0-0A25-4517-ABC8-30C737734B1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6100" y="733425"/>
            <a:ext cx="6021388" cy="3386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One of my easy attempts.  Everybody has to eat.</a:t>
            </a:r>
          </a:p>
          <a:p>
            <a:endParaRPr lang="en-US" sz="1600" dirty="0"/>
          </a:p>
          <a:p>
            <a:r>
              <a:rPr lang="en-US" sz="1600" dirty="0"/>
              <a:t>Went to the local Chipotle and talked to the manager.</a:t>
            </a:r>
          </a:p>
          <a:p>
            <a:r>
              <a:rPr lang="en-US" sz="1600" dirty="0"/>
              <a:t>Filled out the application and was approved.</a:t>
            </a:r>
          </a:p>
          <a:p>
            <a:endParaRPr lang="en-US" sz="1600" dirty="0"/>
          </a:p>
          <a:p>
            <a:r>
              <a:rPr lang="en-US" sz="1600" dirty="0"/>
              <a:t>I only had to advertise for the specific evening  </a:t>
            </a:r>
          </a:p>
          <a:p>
            <a:endParaRPr lang="en-US" sz="1600" dirty="0"/>
          </a:p>
          <a:p>
            <a:r>
              <a:rPr lang="en-US" sz="1600" dirty="0"/>
              <a:t>Chipotle gave me ads and coupons to send out.</a:t>
            </a:r>
          </a:p>
          <a:p>
            <a:endParaRPr lang="en-US" sz="1600" dirty="0"/>
          </a:p>
          <a:p>
            <a:r>
              <a:rPr lang="en-US" sz="1600" dirty="0"/>
              <a:t>TMA received 50% of the proceeds brought in by those who </a:t>
            </a:r>
          </a:p>
          <a:p>
            <a:r>
              <a:rPr lang="en-US" sz="1600" dirty="0"/>
              <a:t>stated they were there to support TMA or brought in a flyer.</a:t>
            </a:r>
          </a:p>
          <a:p>
            <a:endParaRPr lang="en-US" sz="1600" dirty="0"/>
          </a:p>
          <a:p>
            <a:r>
              <a:rPr lang="en-US" sz="1600" dirty="0"/>
              <a:t>We sent TMA $600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ECDA0-0A25-4517-ABC8-30C737734B1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7708" y="4288353"/>
            <a:ext cx="5661660" cy="4250737"/>
          </a:xfrm>
        </p:spPr>
        <p:txBody>
          <a:bodyPr>
            <a:normAutofit/>
          </a:bodyPr>
          <a:lstStyle/>
          <a:p>
            <a:r>
              <a:rPr lang="en-US" dirty="0"/>
              <a:t>Originally used a library … problem was we only found out at the last minute if it was available.</a:t>
            </a:r>
          </a:p>
          <a:p>
            <a:endParaRPr lang="en-US" dirty="0"/>
          </a:p>
          <a:p>
            <a:r>
              <a:rPr lang="en-US" dirty="0"/>
              <a:t>Moved to our church classrooms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Accessible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Plenty of parking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Allowed to bring in food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Audio visual set up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Can reserve the room a year in advance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/>
            <a:r>
              <a:rPr lang="en-US" dirty="0"/>
              <a:t>We meet 4 times a year on the 3rd Saturday of February, May, August, November.</a:t>
            </a:r>
          </a:p>
          <a:p>
            <a:pPr marL="228600" indent="-228600"/>
            <a:r>
              <a:rPr lang="en-US" dirty="0"/>
              <a:t>We have a time we share where we are on the journey today.  Our speakers have been</a:t>
            </a:r>
          </a:p>
          <a:p>
            <a:pPr marL="228600" indent="-228600"/>
            <a:r>
              <a:rPr lang="en-US" dirty="0"/>
              <a:t>Dr. Tae Chung , professor of Physical Medicine and rehabilitation with expert ties in Neuromuscular disorders.</a:t>
            </a:r>
          </a:p>
          <a:p>
            <a:pPr marL="228600" indent="-228600"/>
            <a:r>
              <a:rPr lang="en-US" dirty="0"/>
              <a:t>Dr. </a:t>
            </a:r>
            <a:r>
              <a:rPr lang="en-US" dirty="0" err="1"/>
              <a:t>Schifenbauer</a:t>
            </a:r>
            <a:r>
              <a:rPr lang="en-US" dirty="0"/>
              <a:t> with NIH who attended the Global conference on Myositis in Berlin, </a:t>
            </a:r>
          </a:p>
          <a:p>
            <a:pPr marL="228600" indent="-228600"/>
            <a:r>
              <a:rPr lang="en-US" dirty="0"/>
              <a:t>Germany.  We heard first hand </a:t>
            </a:r>
          </a:p>
          <a:p>
            <a:pPr marL="228600" indent="-228600"/>
            <a:r>
              <a:rPr lang="en-US" dirty="0"/>
              <a:t>Vickie Starr, RN Clinical Specialist with </a:t>
            </a:r>
            <a:r>
              <a:rPr lang="en-US" dirty="0" err="1"/>
              <a:t>Medpro</a:t>
            </a:r>
            <a:r>
              <a:rPr lang="en-US" dirty="0"/>
              <a:t> who walked us through the process of getting treatments and accessible items covered by insurance.</a:t>
            </a:r>
          </a:p>
          <a:p>
            <a:pPr marL="228600" indent="-228600"/>
            <a:r>
              <a:rPr lang="en-US" dirty="0"/>
              <a:t>August we had Mary Chaput with the department of aging and disabilities helping us deal with living with a chronic disease.</a:t>
            </a:r>
          </a:p>
          <a:p>
            <a:pPr marL="228600" indent="-228600"/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Someone registers with TMA and </a:t>
            </a:r>
            <a:r>
              <a:rPr lang="en-US" dirty="0" err="1"/>
              <a:t>LaDonna</a:t>
            </a:r>
            <a:r>
              <a:rPr lang="en-US" dirty="0"/>
              <a:t> sends their name to me and I contact them.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ECDA0-0A25-4517-ABC8-30C737734B1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/>
              <a:t>This is our 10 Anniversary</a:t>
            </a:r>
          </a:p>
          <a:p>
            <a:endParaRPr lang="en-US" sz="2000" dirty="0"/>
          </a:p>
          <a:p>
            <a:r>
              <a:rPr lang="en-US" sz="2000" dirty="0"/>
              <a:t>Started as a walk held at Centennial Park in Ellicott City, beautiful lake, leaves changing  rainbow of color surrounds the lake.</a:t>
            </a:r>
          </a:p>
          <a:p>
            <a:r>
              <a:rPr lang="en-US" sz="2000" dirty="0"/>
              <a:t>Great playground</a:t>
            </a:r>
          </a:p>
          <a:p>
            <a:r>
              <a:rPr lang="en-US" sz="2000" dirty="0"/>
              <a:t>Friends come from the mountains of N.C., Pittsburg, PA, Manassas, VA to participate.  </a:t>
            </a:r>
          </a:p>
          <a:p>
            <a:r>
              <a:rPr lang="en-US" sz="2000" dirty="0"/>
              <a:t>Now official 5K so times are official </a:t>
            </a:r>
          </a:p>
          <a:p>
            <a:r>
              <a:rPr lang="en-US" sz="2000" dirty="0"/>
              <a:t>Certified route</a:t>
            </a:r>
          </a:p>
          <a:p>
            <a:r>
              <a:rPr lang="en-US" sz="2000" dirty="0"/>
              <a:t>Food, Silent Auction, vendors, massage, this year face painting, lots of laughs and reunions.</a:t>
            </a:r>
          </a:p>
          <a:p>
            <a:endParaRPr lang="en-US" sz="2000" dirty="0"/>
          </a:p>
          <a:p>
            <a:r>
              <a:rPr lang="en-US" sz="2000" dirty="0"/>
              <a:t>Last year over 217 runners/ walkers.</a:t>
            </a:r>
          </a:p>
          <a:p>
            <a:endParaRPr lang="en-US" sz="2000" dirty="0"/>
          </a:p>
          <a:p>
            <a:r>
              <a:rPr lang="en-US" sz="2000" dirty="0"/>
              <a:t>We’ve raised $300,000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ECDA0-0A25-4517-ABC8-30C737734B1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21AC2-7AC4-4479-BFA7-5A3384D9A386}" type="datetime1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85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59D9-98E6-49FD-9D48-5E319C20DC32}" type="datetime1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31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0D1CE-47A6-49FA-BC20-201E15A42858}" type="datetime1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770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A78C-CE71-4FF1-99DA-11392421528C}" type="datetime1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83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DD511-2C1B-4842-92DF-EE5FF14D0A5D}" type="datetime1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7793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B37F-47CC-4991-99B3-876EA3518A08}" type="datetime1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77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88E7F-EAC2-4ACD-A9F0-8ADBBBD131F4}" type="datetime1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93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445B-E9F7-4468-BFFE-F7DDCACC5BA4}" type="datetime1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65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BD9A7-C65E-44DC-9724-450049043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5119" cy="114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8C1AE7-D0CD-4879-99AD-E64A8D77AD7F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96961" y="6247376"/>
            <a:ext cx="2833920" cy="4680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459F6A-374B-40AE-ABCF-C1B86D02DB1C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70241" y="6247376"/>
            <a:ext cx="3859200" cy="4680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E5E11B-027D-4B1A-AAAD-B73710ACFB7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41761" y="6247376"/>
            <a:ext cx="2833920" cy="468050"/>
          </a:xfrm>
        </p:spPr>
        <p:txBody>
          <a:bodyPr/>
          <a:lstStyle>
            <a:lvl1pPr>
              <a:defRPr/>
            </a:lvl1pPr>
          </a:lstStyle>
          <a:p>
            <a:fld id="{D775812A-442E-41DC-B85D-1F3C52BEA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5450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4491-6B0B-4630-90A2-77D96ABE1103}" type="datetime1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71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B1A0-851A-4AF0-8087-9C9712299DE2}" type="datetime1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975F-F6B4-4B98-AC33-7F1615ED2E39}" type="datetime1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50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F24E-6B62-46C7-9671-E9F4CF1B6644}" type="datetime1">
              <a:rPr lang="en-US" smtClean="0"/>
              <a:t>8/28/2019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24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0162-7ACC-4F8B-BAE0-EB4149A092E3}" type="datetime1">
              <a:rPr lang="en-US" smtClean="0"/>
              <a:t>8/28/2019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8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43B4-0129-4223-BD4D-D54EDC277EE4}" type="datetime1">
              <a:rPr lang="en-US" smtClean="0"/>
              <a:t>8/28/2019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27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FC68-CE93-4B19-87B5-B9456D7262B0}" type="datetime1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C829-77E3-47E1-A8A0-520A59994B2B}" type="datetime1">
              <a:rPr lang="en-US" smtClean="0"/>
              <a:t>8/28/2019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76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46306-2869-4D84-B7A8-4E14823D36AA}" type="datetime1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  <p:pic>
        <p:nvPicPr>
          <p:cNvPr id="29" name="Picture 3" descr="C:\Users\Tricha Shivas\AppData\Local\Microsoft\Windows\Temporary Internet Files\Content.Outlook\U5H813D3\Myositis logo.png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266" y="5788240"/>
            <a:ext cx="1635831" cy="86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54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600" y="1337117"/>
            <a:ext cx="5237826" cy="277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458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9988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Brings  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614" y="1364343"/>
            <a:ext cx="4184035" cy="4692258"/>
          </a:xfrm>
        </p:spPr>
        <p:txBody>
          <a:bodyPr/>
          <a:lstStyle/>
          <a:p>
            <a:pPr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/>
              <a:t>PFAC (Patient Family Advisory Council) For Johns Hopkins Neurosciences Department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400" dirty="0"/>
              <a:t>Chipotle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Content Placeholder 8" descr="chipotle log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63676" y="4235767"/>
            <a:ext cx="2012633" cy="2012633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0891" y="1600926"/>
            <a:ext cx="4870923" cy="326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580394" cy="13208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Brings  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371600"/>
            <a:ext cx="4184035" cy="466976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500" dirty="0"/>
              <a:t>Support Group Leader</a:t>
            </a:r>
          </a:p>
          <a:p>
            <a:endParaRPr lang="en-US" sz="25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Support Group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30444" y="409422"/>
            <a:ext cx="4359812" cy="326986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 descr="20170907_1848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9257" y="2771503"/>
            <a:ext cx="4359811" cy="3269858"/>
          </a:xfrm>
          <a:prstGeom prst="rect">
            <a:avLst/>
          </a:prstGeom>
        </p:spPr>
      </p:pic>
      <p:pic>
        <p:nvPicPr>
          <p:cNvPr id="9" name="Picture 8" descr="Cak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0444" y="3903071"/>
            <a:ext cx="3584110" cy="26880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71031" y="1930400"/>
            <a:ext cx="152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/>
              <a:t>Education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91632" y="2751207"/>
            <a:ext cx="159657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/>
              <a:t>Friendship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73399" y="4291829"/>
            <a:ext cx="123371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/>
              <a:t>Food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37219" y="6221821"/>
            <a:ext cx="242388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/>
              <a:t>Support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698723" cy="13208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Brings 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69143"/>
            <a:ext cx="4184035" cy="505822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600" dirty="0"/>
              <a:t>Coordinating a Myositis 5K Run, Walk, and Roll to raise money for Johns Hopkins' and The Myositis Association’s  research projects.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My Faith and Terry my biggest supporter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 descr="20181013_0908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46841" y="279746"/>
            <a:ext cx="2887433" cy="2165574"/>
          </a:xfrm>
          <a:prstGeom prst="rect">
            <a:avLst/>
          </a:prstGeom>
        </p:spPr>
      </p:pic>
      <p:pic>
        <p:nvPicPr>
          <p:cNvPr id="9" name="Picture 8" descr="20181013_0908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1108" y="279746"/>
            <a:ext cx="2887432" cy="2165574"/>
          </a:xfrm>
          <a:prstGeom prst="rect">
            <a:avLst/>
          </a:prstGeom>
        </p:spPr>
      </p:pic>
      <p:pic>
        <p:nvPicPr>
          <p:cNvPr id="15" name="Picture 14" descr="Bertuccis post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30633" y="2647110"/>
            <a:ext cx="2289217" cy="1719941"/>
          </a:xfrm>
          <a:prstGeom prst="rect">
            <a:avLst/>
          </a:prstGeom>
        </p:spPr>
      </p:pic>
      <p:pic>
        <p:nvPicPr>
          <p:cNvPr id="17" name="Picture 16" descr="DSC_08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2788" y="3258403"/>
            <a:ext cx="3698723" cy="2482844"/>
          </a:xfrm>
          <a:prstGeom prst="rect">
            <a:avLst/>
          </a:prstGeom>
        </p:spPr>
      </p:pic>
      <p:pic>
        <p:nvPicPr>
          <p:cNvPr id="21" name="Picture 20" descr="DSC_0132.JPG"/>
          <p:cNvPicPr>
            <a:picLocks noChangeAspect="1"/>
          </p:cNvPicPr>
          <p:nvPr/>
        </p:nvPicPr>
        <p:blipFill>
          <a:blip r:embed="rId7" cstate="print"/>
          <a:srcRect l="42135" t="19133" r="19644"/>
          <a:stretch>
            <a:fillRect/>
          </a:stretch>
        </p:blipFill>
        <p:spPr>
          <a:xfrm>
            <a:off x="4715692" y="2630183"/>
            <a:ext cx="2489158" cy="3739285"/>
          </a:xfrm>
          <a:prstGeom prst="rect">
            <a:avLst/>
          </a:prstGeom>
        </p:spPr>
      </p:pic>
      <p:pic>
        <p:nvPicPr>
          <p:cNvPr id="23" name="Picture 22" descr="DSC_007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16538" y="4412681"/>
            <a:ext cx="2915048" cy="19567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374" y="2453640"/>
            <a:ext cx="8596668" cy="13208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Everyday holds the possibility of a Miracle!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26F1833-512E-4BA5-9F81-54F00D4EC232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2319684" y="590735"/>
            <a:ext cx="5469942" cy="432045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25474" rIns="0" bIns="0" rtlCol="0" anchor="ctr">
            <a:normAutofit/>
          </a:bodyPr>
          <a:lstStyle/>
          <a:p>
            <a:pPr marL="0" indent="0" algn="ctr">
              <a:spcAft>
                <a:spcPct val="0"/>
              </a:spcAft>
              <a:buClrTx/>
              <a:buNone/>
              <a:tabLst>
                <a:tab pos="0" algn="l"/>
                <a:tab pos="102253" algn="l"/>
                <a:tab pos="517025" algn="l"/>
                <a:tab pos="931797" algn="l"/>
                <a:tab pos="1346569" algn="l"/>
                <a:tab pos="1761341" algn="l"/>
                <a:tab pos="2176112" algn="l"/>
                <a:tab pos="2590884" algn="l"/>
                <a:tab pos="3005656" algn="l"/>
                <a:tab pos="3420428" algn="l"/>
                <a:tab pos="3835200" algn="l"/>
                <a:tab pos="4249972" algn="l"/>
                <a:tab pos="4664743" algn="l"/>
                <a:tab pos="5079515" algn="l"/>
                <a:tab pos="5494287" algn="l"/>
                <a:tab pos="5909059" algn="l"/>
                <a:tab pos="6323831" algn="l"/>
                <a:tab pos="6738603" algn="l"/>
                <a:tab pos="7153375" algn="l"/>
                <a:tab pos="7568146" algn="l"/>
                <a:tab pos="7982918" algn="l"/>
              </a:tabLst>
            </a:pPr>
            <a:r>
              <a:rPr lang="en-US" altLang="en-US" sz="4000" dirty="0">
                <a:solidFill>
                  <a:srgbClr val="002060"/>
                </a:solidFill>
              </a:rPr>
              <a:t>John </a:t>
            </a:r>
            <a:r>
              <a:rPr lang="en-US" altLang="en-US" sz="4000" dirty="0" err="1">
                <a:solidFill>
                  <a:srgbClr val="002060"/>
                </a:solidFill>
              </a:rPr>
              <a:t>McClun’s</a:t>
            </a:r>
            <a:r>
              <a:rPr lang="en-US" altLang="en-US" sz="4000" dirty="0">
                <a:solidFill>
                  <a:srgbClr val="002060"/>
                </a:solidFill>
              </a:rPr>
              <a:t> Journey</a:t>
            </a:r>
          </a:p>
          <a:p>
            <a:pPr marL="0" indent="0" algn="ctr">
              <a:spcAft>
                <a:spcPct val="0"/>
              </a:spcAft>
              <a:buClrTx/>
              <a:buNone/>
              <a:tabLst>
                <a:tab pos="0" algn="l"/>
                <a:tab pos="102253" algn="l"/>
                <a:tab pos="517025" algn="l"/>
                <a:tab pos="931797" algn="l"/>
                <a:tab pos="1346569" algn="l"/>
                <a:tab pos="1761341" algn="l"/>
                <a:tab pos="2176112" algn="l"/>
                <a:tab pos="2590884" algn="l"/>
                <a:tab pos="3005656" algn="l"/>
                <a:tab pos="3420428" algn="l"/>
                <a:tab pos="3835200" algn="l"/>
                <a:tab pos="4249972" algn="l"/>
                <a:tab pos="4664743" algn="l"/>
                <a:tab pos="5079515" algn="l"/>
                <a:tab pos="5494287" algn="l"/>
                <a:tab pos="5909059" algn="l"/>
                <a:tab pos="6323831" algn="l"/>
                <a:tab pos="6738603" algn="l"/>
                <a:tab pos="7153375" algn="l"/>
                <a:tab pos="7568146" algn="l"/>
                <a:tab pos="7982918" algn="l"/>
              </a:tabLst>
            </a:pPr>
            <a:r>
              <a:rPr lang="en-US" altLang="en-US" sz="4000" dirty="0"/>
              <a:t>1993 to Present</a:t>
            </a:r>
            <a:endParaRPr lang="en-US" altLang="en-US" sz="4000" dirty="0">
              <a:solidFill>
                <a:srgbClr val="002060"/>
              </a:solidFill>
            </a:endParaRPr>
          </a:p>
          <a:p>
            <a:pPr marL="0" indent="0" algn="ctr">
              <a:spcAft>
                <a:spcPct val="0"/>
              </a:spcAft>
              <a:buClrTx/>
              <a:buNone/>
              <a:tabLst>
                <a:tab pos="0" algn="l"/>
                <a:tab pos="102253" algn="l"/>
                <a:tab pos="517025" algn="l"/>
                <a:tab pos="931797" algn="l"/>
                <a:tab pos="1346569" algn="l"/>
                <a:tab pos="1761341" algn="l"/>
                <a:tab pos="2176112" algn="l"/>
                <a:tab pos="2590884" algn="l"/>
                <a:tab pos="3005656" algn="l"/>
                <a:tab pos="3420428" algn="l"/>
                <a:tab pos="3835200" algn="l"/>
                <a:tab pos="4249972" algn="l"/>
                <a:tab pos="4664743" algn="l"/>
                <a:tab pos="5079515" algn="l"/>
                <a:tab pos="5494287" algn="l"/>
                <a:tab pos="5909059" algn="l"/>
                <a:tab pos="6323831" algn="l"/>
                <a:tab pos="6738603" algn="l"/>
                <a:tab pos="7153375" algn="l"/>
                <a:tab pos="7568146" algn="l"/>
                <a:tab pos="7982918" algn="l"/>
              </a:tabLst>
            </a:pPr>
            <a:endParaRPr lang="en-US" altLang="en-US" dirty="0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5B5A889-1685-4E70-AD13-BAA6A8386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772" y="410037"/>
            <a:ext cx="5764067" cy="603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D8D77CD-4881-4365-81F7-498B6594F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857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AF2FA66E-53AC-4741-A6D5-ED20AB1BC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300" y="0"/>
            <a:ext cx="683593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84035015-6EA0-4594-9B90-1F6DFF47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949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A6DCE0C-0849-4A13-A354-E4C37D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438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265B80C-DE3B-4136-AF5B-1850909B8B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673014"/>
            <a:ext cx="7766936" cy="164630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Myositis Doesn’t Stop My Life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1962E372-CCCA-4D35-914D-AE20B5F64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568081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Bitsy Anderson</a:t>
            </a:r>
          </a:p>
          <a:p>
            <a:pPr algn="ctr"/>
            <a:r>
              <a:rPr lang="en-US" sz="2500" dirty="0">
                <a:solidFill>
                  <a:schemeClr val="tx1"/>
                </a:solidFill>
              </a:rPr>
              <a:t>John McClun</a:t>
            </a:r>
          </a:p>
          <a:p>
            <a:pPr algn="ctr"/>
            <a:r>
              <a:rPr lang="en-US" sz="2500" dirty="0">
                <a:solidFill>
                  <a:schemeClr val="tx1"/>
                </a:solidFill>
              </a:rPr>
              <a:t>Chris Dotur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TMA Annual Patient Conference 2019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Minneapolis, MN</a:t>
            </a:r>
          </a:p>
        </p:txBody>
      </p:sp>
    </p:spTree>
    <p:extLst>
      <p:ext uri="{BB962C8B-B14F-4D97-AF65-F5344CB8AC3E}">
        <p14:creationId xmlns:p14="http://schemas.microsoft.com/office/powerpoint/2010/main" val="3984580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778D16DA-2F4C-4A95-B697-A6BA0AD7A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3D8AA0DC-9652-4B89-8365-D222828BC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39803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8C889F44-C7B3-4079-BCC0-8C1E0DA8D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89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7334E5FE-D62E-4DF1-8B86-C27AC7F20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8672" cy="685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0E13A533-2A29-4364-A48C-4A9844FD2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633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5A057F87-CF1D-4036-AA52-3BE1BC15E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57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FA50E5D1-89F1-4A12-96DF-1F9E9F22C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282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8CF84-2CBB-45FB-A55B-651A0F9C2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1677" y="2160589"/>
            <a:ext cx="2784323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070C0"/>
                </a:solidFill>
              </a:rPr>
              <a:t>Chris Dotur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A6FF1-8DC8-49DE-B014-412A13776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8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89272-4D9F-4F50-889D-BAA052DF6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Chris Dotur - Machu Picchu Climb, Peru</a:t>
            </a:r>
          </a:p>
        </p:txBody>
      </p:sp>
      <p:pic>
        <p:nvPicPr>
          <p:cNvPr id="6" name="Content Placeholder 5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5D6D229A-4A46-4061-8F1B-896D6203F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3"/>
          <a:stretch/>
        </p:blipFill>
        <p:spPr>
          <a:xfrm>
            <a:off x="1113589" y="1266918"/>
            <a:ext cx="7513198" cy="5519776"/>
          </a:xfrm>
        </p:spPr>
      </p:pic>
    </p:spTree>
    <p:extLst>
      <p:ext uri="{BB962C8B-B14F-4D97-AF65-F5344CB8AC3E}">
        <p14:creationId xmlns:p14="http://schemas.microsoft.com/office/powerpoint/2010/main" val="294813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iew of a mountain&#10;&#10;Description automatically generated">
            <a:extLst>
              <a:ext uri="{FF2B5EF4-FFF2-40B4-BE49-F238E27FC236}">
                <a16:creationId xmlns:a16="http://schemas.microsoft.com/office/drawing/2014/main" id="{FCD59D30-C1C1-4133-9AA6-59B17D684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382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1DE2B-5A64-4B0F-9CA1-0E2F26A15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3456" y="4206020"/>
            <a:ext cx="7380546" cy="2526145"/>
          </a:xfrm>
        </p:spPr>
        <p:txBody>
          <a:bodyPr>
            <a:normAutofit/>
          </a:bodyPr>
          <a:lstStyle/>
          <a:p>
            <a:r>
              <a:rPr lang="en-US" sz="2400" dirty="0"/>
              <a:t>Too many steps?  Too expensive?</a:t>
            </a:r>
          </a:p>
          <a:p>
            <a:r>
              <a:rPr lang="en-US" sz="2400" dirty="0"/>
              <a:t>Determination!</a:t>
            </a:r>
          </a:p>
          <a:p>
            <a:r>
              <a:rPr lang="en-US" sz="2400" dirty="0"/>
              <a:t>Trekking poles--Not just for hiking</a:t>
            </a:r>
            <a:endParaRPr lang="en-US" sz="2000" dirty="0"/>
          </a:p>
          <a:p>
            <a:r>
              <a:rPr lang="en-US" sz="2400" dirty="0"/>
              <a:t>Slow and steady pace</a:t>
            </a:r>
          </a:p>
          <a:p>
            <a:r>
              <a:rPr lang="en-US" sz="2400" dirty="0"/>
              <a:t>One step at a time!</a:t>
            </a:r>
          </a:p>
        </p:txBody>
      </p:sp>
    </p:spTree>
    <p:extLst>
      <p:ext uri="{BB962C8B-B14F-4D97-AF65-F5344CB8AC3E}">
        <p14:creationId xmlns:p14="http://schemas.microsoft.com/office/powerpoint/2010/main" val="2351333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27669-EDA4-4710-BFC9-86532B6AD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E2F0A-A046-4B6A-9809-5A7E33A93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rgbClr val="002060"/>
                </a:solidFill>
              </a:rPr>
              <a:t>Bitsy Anderson </a:t>
            </a:r>
          </a:p>
        </p:txBody>
      </p:sp>
    </p:spTree>
    <p:extLst>
      <p:ext uri="{BB962C8B-B14F-4D97-AF65-F5344CB8AC3E}">
        <p14:creationId xmlns:p14="http://schemas.microsoft.com/office/powerpoint/2010/main" val="490917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4E247A-E9A0-47B5-8DBE-D35F27949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New 7 Wonders of the World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Petra, Jordan</a:t>
            </a:r>
          </a:p>
        </p:txBody>
      </p:sp>
      <p:pic>
        <p:nvPicPr>
          <p:cNvPr id="12" name="Picture 11" descr="A close up of a rock&#10;&#10;Description automatically generated">
            <a:extLst>
              <a:ext uri="{FF2B5EF4-FFF2-40B4-BE49-F238E27FC236}">
                <a16:creationId xmlns:a16="http://schemas.microsoft.com/office/drawing/2014/main" id="{8C29B816-2861-4266-B906-BA91FB816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4" b="19438"/>
          <a:stretch/>
        </p:blipFill>
        <p:spPr>
          <a:xfrm rot="5400000">
            <a:off x="5219815" y="1689908"/>
            <a:ext cx="6769433" cy="3478186"/>
          </a:xfrm>
          <a:prstGeom prst="rect">
            <a:avLst/>
          </a:prstGeom>
        </p:spPr>
      </p:pic>
      <p:pic>
        <p:nvPicPr>
          <p:cNvPr id="4" name="Picture 3" descr="A person wearing a hat&#10;&#10;Description automatically generated">
            <a:extLst>
              <a:ext uri="{FF2B5EF4-FFF2-40B4-BE49-F238E27FC236}">
                <a16:creationId xmlns:a16="http://schemas.microsoft.com/office/drawing/2014/main" id="{2BEA318D-1597-409F-891F-80C928ECE7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8"/>
          <a:stretch/>
        </p:blipFill>
        <p:spPr>
          <a:xfrm>
            <a:off x="133018" y="2021747"/>
            <a:ext cx="6636898" cy="467463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6B077A-2F73-4B8F-98B5-2703E0140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31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D8E88375-B93B-421C-B9AF-35DC00DCA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337" y="120942"/>
            <a:ext cx="4409020" cy="661611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4E247A-E9A0-47B5-8DBE-D35F27949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7 Wonders –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Roman Colosseum, Italy</a:t>
            </a:r>
          </a:p>
        </p:txBody>
      </p:sp>
      <p:pic>
        <p:nvPicPr>
          <p:cNvPr id="7" name="Content Placeholder 6" descr="A castle like building&#10;&#10;Description automatically generated">
            <a:extLst>
              <a:ext uri="{FF2B5EF4-FFF2-40B4-BE49-F238E27FC236}">
                <a16:creationId xmlns:a16="http://schemas.microsoft.com/office/drawing/2014/main" id="{0A8A0EE0-3C91-442E-8B54-534E8FD77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1" y="1930400"/>
            <a:ext cx="5840406" cy="3881437"/>
          </a:xfrm>
        </p:spPr>
      </p:pic>
    </p:spTree>
    <p:extLst>
      <p:ext uri="{BB962C8B-B14F-4D97-AF65-F5344CB8AC3E}">
        <p14:creationId xmlns:p14="http://schemas.microsoft.com/office/powerpoint/2010/main" val="3650714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, snow, wall&#10;&#10;Description automatically generated">
            <a:extLst>
              <a:ext uri="{FF2B5EF4-FFF2-40B4-BE49-F238E27FC236}">
                <a16:creationId xmlns:a16="http://schemas.microsoft.com/office/drawing/2014/main" id="{E34B09B2-BD18-46DE-A7F6-E849E914A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6740" y="855037"/>
            <a:ext cx="6840297" cy="513022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4E247A-E9A0-47B5-8DBE-D35F27949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7 Wonders – </a:t>
            </a:r>
            <a:r>
              <a:rPr lang="en-US" dirty="0" err="1">
                <a:solidFill>
                  <a:srgbClr val="0070C0"/>
                </a:solidFill>
              </a:rPr>
              <a:t>Cordovado</a:t>
            </a:r>
            <a:r>
              <a:rPr lang="en-US" dirty="0">
                <a:solidFill>
                  <a:srgbClr val="0070C0"/>
                </a:solidFill>
              </a:rPr>
              <a:t> Statue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Rio de </a:t>
            </a:r>
            <a:r>
              <a:rPr lang="en-US" dirty="0" err="1">
                <a:solidFill>
                  <a:srgbClr val="0070C0"/>
                </a:solidFill>
              </a:rPr>
              <a:t>Janiero</a:t>
            </a:r>
            <a:r>
              <a:rPr lang="en-US" dirty="0">
                <a:solidFill>
                  <a:srgbClr val="0070C0"/>
                </a:solidFill>
              </a:rPr>
              <a:t>, Brazil</a:t>
            </a:r>
          </a:p>
        </p:txBody>
      </p:sp>
      <p:pic>
        <p:nvPicPr>
          <p:cNvPr id="6" name="Content Placeholder 5" descr="A person wearing a hat and a mountain in the background&#10;&#10;Description automatically generated">
            <a:extLst>
              <a:ext uri="{FF2B5EF4-FFF2-40B4-BE49-F238E27FC236}">
                <a16:creationId xmlns:a16="http://schemas.microsoft.com/office/drawing/2014/main" id="{16DECAF3-DCAD-4244-B15C-B0572C8E6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14" y="2659310"/>
            <a:ext cx="5574649" cy="4180987"/>
          </a:xfrm>
        </p:spPr>
      </p:pic>
      <p:pic>
        <p:nvPicPr>
          <p:cNvPr id="10" name="Picture 9" descr="A large mountain in the background&#10;&#10;Description automatically generated">
            <a:extLst>
              <a:ext uri="{FF2B5EF4-FFF2-40B4-BE49-F238E27FC236}">
                <a16:creationId xmlns:a16="http://schemas.microsoft.com/office/drawing/2014/main" id="{07610C3D-6354-4A22-8978-95D81ED014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4" t="19797" r="31554" b="20175"/>
          <a:stretch/>
        </p:blipFill>
        <p:spPr>
          <a:xfrm>
            <a:off x="427839" y="1853967"/>
            <a:ext cx="2072080" cy="202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66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4E247A-E9A0-47B5-8DBE-D35F27949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7 Wonders – </a:t>
            </a:r>
            <a:r>
              <a:rPr lang="en-US" dirty="0" err="1">
                <a:solidFill>
                  <a:srgbClr val="0070C0"/>
                </a:solidFill>
              </a:rPr>
              <a:t>Chichen</a:t>
            </a:r>
            <a:r>
              <a:rPr lang="en-US" dirty="0">
                <a:solidFill>
                  <a:srgbClr val="0070C0"/>
                </a:solidFill>
              </a:rPr>
              <a:t> Itza, Mexico</a:t>
            </a:r>
          </a:p>
        </p:txBody>
      </p:sp>
      <p:pic>
        <p:nvPicPr>
          <p:cNvPr id="6" name="Content Placeholder 5" descr="A large stone building with a grassy field&#10;&#10;Description automatically generated">
            <a:extLst>
              <a:ext uri="{FF2B5EF4-FFF2-40B4-BE49-F238E27FC236}">
                <a16:creationId xmlns:a16="http://schemas.microsoft.com/office/drawing/2014/main" id="{BBCD122A-083B-47A5-B7B8-BB3B25969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88" y="1330644"/>
            <a:ext cx="8496759" cy="5310475"/>
          </a:xfrm>
        </p:spPr>
      </p:pic>
    </p:spTree>
    <p:extLst>
      <p:ext uri="{BB962C8B-B14F-4D97-AF65-F5344CB8AC3E}">
        <p14:creationId xmlns:p14="http://schemas.microsoft.com/office/powerpoint/2010/main" val="1286389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4E247A-E9A0-47B5-8DBE-D35F27949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7 Wonders – Great Wall of China</a:t>
            </a:r>
          </a:p>
        </p:txBody>
      </p:sp>
      <p:pic>
        <p:nvPicPr>
          <p:cNvPr id="6" name="Content Placeholder 5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C3813972-A151-495F-B889-BE54C678C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3" y="1205813"/>
            <a:ext cx="7424023" cy="5568018"/>
          </a:xfrm>
        </p:spPr>
      </p:pic>
      <p:pic>
        <p:nvPicPr>
          <p:cNvPr id="4" name="Picture 3" descr="A castle on top of a stone building&#10;&#10;Description automatically generated">
            <a:extLst>
              <a:ext uri="{FF2B5EF4-FFF2-40B4-BE49-F238E27FC236}">
                <a16:creationId xmlns:a16="http://schemas.microsoft.com/office/drawing/2014/main" id="{E9A5EE93-7006-415F-A0B9-C4F8671553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3" r="26853"/>
          <a:stretch/>
        </p:blipFill>
        <p:spPr>
          <a:xfrm>
            <a:off x="7659148" y="0"/>
            <a:ext cx="4532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230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wall, building, man&#10;&#10;Description automatically generated">
            <a:extLst>
              <a:ext uri="{FF2B5EF4-FFF2-40B4-BE49-F238E27FC236}">
                <a16:creationId xmlns:a16="http://schemas.microsoft.com/office/drawing/2014/main" id="{CBE3A883-DF5D-4EDF-BE1D-CDB5F9046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8998" y="856143"/>
            <a:ext cx="6849145" cy="513685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4E247A-E9A0-47B5-8DBE-D35F27949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7 Wonders –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Taj Mahal, India</a:t>
            </a:r>
          </a:p>
        </p:txBody>
      </p:sp>
      <p:pic>
        <p:nvPicPr>
          <p:cNvPr id="6" name="Content Placeholder 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4C13DCB6-0CEA-4C7F-831E-42728AD70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3" y="1815686"/>
            <a:ext cx="6580835" cy="4944151"/>
          </a:xfrm>
        </p:spPr>
      </p:pic>
    </p:spTree>
    <p:extLst>
      <p:ext uri="{BB962C8B-B14F-4D97-AF65-F5344CB8AC3E}">
        <p14:creationId xmlns:p14="http://schemas.microsoft.com/office/powerpoint/2010/main" val="14824381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lane flying over a snow covered mountain&#10;&#10;Description automatically generated">
            <a:extLst>
              <a:ext uri="{FF2B5EF4-FFF2-40B4-BE49-F238E27FC236}">
                <a16:creationId xmlns:a16="http://schemas.microsoft.com/office/drawing/2014/main" id="{2FF1ECDE-9386-4B09-9DEF-730FE8444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4E247A-E9A0-47B5-8DBE-D35F27949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FAF6CA-5EAE-4515-BBCE-A4A596841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I ever wanted to be was a pilot,</a:t>
            </a:r>
          </a:p>
          <a:p>
            <a:pPr marL="457200" lvl="1" indent="0">
              <a:buNone/>
            </a:pPr>
            <a:r>
              <a:rPr lang="en-US" sz="1800" dirty="0"/>
              <a:t> Air Force officer</a:t>
            </a:r>
          </a:p>
          <a:p>
            <a:r>
              <a:rPr lang="en-US" dirty="0"/>
              <a:t>End of career—identity?</a:t>
            </a:r>
          </a:p>
          <a:p>
            <a:r>
              <a:rPr lang="en-US" dirty="0"/>
              <a:t>Redefine identity</a:t>
            </a:r>
          </a:p>
          <a:p>
            <a:pPr lvl="1"/>
            <a:r>
              <a:rPr lang="en-US" dirty="0"/>
              <a:t>What is really important?</a:t>
            </a:r>
          </a:p>
          <a:p>
            <a:r>
              <a:rPr lang="en-US" dirty="0"/>
              <a:t>Find alternate activity as Flight Instructor</a:t>
            </a:r>
          </a:p>
          <a:p>
            <a:r>
              <a:rPr lang="en-US" dirty="0"/>
              <a:t>“Do what I can, while I can do it”</a:t>
            </a:r>
          </a:p>
        </p:txBody>
      </p:sp>
      <p:pic>
        <p:nvPicPr>
          <p:cNvPr id="5" name="Picture 4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F89ED269-FD62-4FA1-A9C2-A39FE0B75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314" y="1187100"/>
            <a:ext cx="2989200" cy="2241900"/>
          </a:xfrm>
          <a:prstGeom prst="rect">
            <a:avLst/>
          </a:prstGeom>
        </p:spPr>
      </p:pic>
      <p:pic>
        <p:nvPicPr>
          <p:cNvPr id="9" name="Picture 8" descr="A bright light in front of a sunset&#10;&#10;Description automatically generated">
            <a:extLst>
              <a:ext uri="{FF2B5EF4-FFF2-40B4-BE49-F238E27FC236}">
                <a16:creationId xmlns:a16="http://schemas.microsoft.com/office/drawing/2014/main" id="{B85D86D4-DBAF-4562-B4FF-5EAE9D6BA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314" y="4612712"/>
            <a:ext cx="2989199" cy="2116376"/>
          </a:xfrm>
          <a:prstGeom prst="rect">
            <a:avLst/>
          </a:prstGeom>
        </p:spPr>
      </p:pic>
      <p:pic>
        <p:nvPicPr>
          <p:cNvPr id="11" name="Picture 10" descr="A person wearing a hat and a mountain in the background&#10;&#10;Description automatically generated">
            <a:extLst>
              <a:ext uri="{FF2B5EF4-FFF2-40B4-BE49-F238E27FC236}">
                <a16:creationId xmlns:a16="http://schemas.microsoft.com/office/drawing/2014/main" id="{B40F99EB-E194-4F0B-9E44-39E80E091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73" y="5117284"/>
            <a:ext cx="2320954" cy="174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743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earing a hat and a mountain in the background&#10;&#10;Description automatically generated">
            <a:extLst>
              <a:ext uri="{FF2B5EF4-FFF2-40B4-BE49-F238E27FC236}">
                <a16:creationId xmlns:a16="http://schemas.microsoft.com/office/drawing/2014/main" id="{1922BC8C-B9C6-41A0-9056-13067E61B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45" y="0"/>
            <a:ext cx="9144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D65ACE6-0436-4A08-A39A-718264AD5E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451513"/>
            <a:ext cx="7766936" cy="3599323"/>
          </a:xfrm>
        </p:spPr>
        <p:txBody>
          <a:bodyPr anchor="t"/>
          <a:lstStyle/>
          <a:p>
            <a:pPr algn="ctr"/>
            <a:r>
              <a:rPr lang="en-US" sz="8000" b="1" dirty="0">
                <a:solidFill>
                  <a:srgbClr val="FFFF0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3253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Food For Thought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2"/>
          </p:nvPr>
        </p:nvSpPr>
        <p:spPr>
          <a:xfrm>
            <a:off x="502920" y="1520508"/>
            <a:ext cx="8664575" cy="3881437"/>
          </a:xfrm>
        </p:spPr>
        <p:txBody>
          <a:bodyPr/>
          <a:lstStyle/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Our Happiness is not Set in Stone</a:t>
            </a:r>
            <a:endParaRPr lang="en-US" sz="2400" dirty="0"/>
          </a:p>
          <a:p>
            <a:r>
              <a:rPr lang="en-US" sz="2400" dirty="0"/>
              <a:t>Our genes influence 50% of our happiness</a:t>
            </a:r>
          </a:p>
          <a:p>
            <a:r>
              <a:rPr lang="en-US" sz="2400" dirty="0"/>
              <a:t>Circumstances like income, environment, etc.10%</a:t>
            </a:r>
          </a:p>
          <a:p>
            <a:r>
              <a:rPr lang="en-US" sz="2400" dirty="0"/>
              <a:t>Our daily activities and the conscious </a:t>
            </a:r>
          </a:p>
          <a:p>
            <a:pPr>
              <a:buNone/>
            </a:pPr>
            <a:r>
              <a:rPr lang="en-US" sz="2400" dirty="0"/>
              <a:t>  				choices we make account for 40%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Therefore our thoughts and actions make a difference</a:t>
            </a:r>
          </a:p>
          <a:p>
            <a:endParaRPr lang="en-US" sz="2800" dirty="0"/>
          </a:p>
        </p:txBody>
      </p:sp>
      <p:pic>
        <p:nvPicPr>
          <p:cNvPr id="5122" name="Picture 2" descr="C:\Users\Bitsy\AppData\Local\Microsoft\Windows\INetCache\IE\BGUF3XF2\Sunshine-smil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714" y="301679"/>
            <a:ext cx="4014444" cy="33922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7B92FD-A378-404C-ADFC-3D90156E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Elite Group of people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6DD0CF-C08A-4835-9586-1F676431FB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614" y="1310640"/>
            <a:ext cx="4184035" cy="5151120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sz="3100" dirty="0"/>
              <a:t>IBM = 5 to 9 cases per one million</a:t>
            </a:r>
          </a:p>
          <a:p>
            <a:r>
              <a:rPr lang="en-US" sz="3100" dirty="0"/>
              <a:t>The male-to-female ratio is 3:1</a:t>
            </a:r>
          </a:p>
          <a:p>
            <a:r>
              <a:rPr lang="en-US" sz="3100" dirty="0"/>
              <a:t>DM and PM, 2 per 100,000 per year in general public</a:t>
            </a:r>
          </a:p>
          <a:p>
            <a:r>
              <a:rPr lang="en-US" sz="3100" dirty="0"/>
              <a:t>Female-to-male predominance of 2:1</a:t>
            </a:r>
          </a:p>
          <a:p>
            <a:r>
              <a:rPr lang="en-US" sz="3100" dirty="0"/>
              <a:t>You have to educate your doctor more times than not</a:t>
            </a:r>
          </a:p>
          <a:p>
            <a:r>
              <a:rPr lang="en-US" sz="3100" dirty="0"/>
              <a:t>Everyone seems to be different as to how the disease progresses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A651110-C161-4D5D-9D5C-CE3171786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68" y="2160589"/>
            <a:ext cx="4184034" cy="3880773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2400" b="1" dirty="0"/>
              <a:t>WE ARE NOT MEANT TO WALK THIS JOURNEY ALONE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C0495-C726-4262-92D9-380EEB5E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7" name="Picture 3" descr="C:\Users\Bitsy\AppData\Local\Microsoft\Windows\INetCache\IE\BGUF3XF2\Super_Friends_0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199" y="3110999"/>
            <a:ext cx="2801258" cy="2922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5591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HOW I WANT YOU TO SEE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5414" y="1920240"/>
            <a:ext cx="4184035" cy="443484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See the heart not the chart</a:t>
            </a:r>
          </a:p>
          <a:p>
            <a:r>
              <a:rPr lang="en-US" sz="2400" dirty="0"/>
              <a:t>IBM does not mean my life is over</a:t>
            </a:r>
          </a:p>
          <a:p>
            <a:r>
              <a:rPr lang="en-US" sz="2400" dirty="0"/>
              <a:t>It is totally my responsibility to create my happiness </a:t>
            </a:r>
          </a:p>
          <a:p>
            <a:r>
              <a:rPr lang="en-US" sz="2400" dirty="0"/>
              <a:t>I am determined to stay as active and positive as possible, by setting reasonable goals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Yes, at times my body experiences technical difficulties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7" name="Picture 9" descr="C:\Users\Bitsy\AppData\Local\Microsoft\Windows\INetCache\IE\E8DEXR6Q\technical_difficulties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7536" y="3521256"/>
            <a:ext cx="3147060" cy="22744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4009230" cy="77724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 CAN’T GIVE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038682"/>
            <a:ext cx="4184035" cy="388077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latin typeface="Lucida Handwriting" pitchFamily="66" charset="0"/>
              </a:rPr>
              <a:t>“She stood in the storm and when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latin typeface="Lucida Handwriting" pitchFamily="66" charset="0"/>
            </a:endParaRPr>
          </a:p>
          <a:p>
            <a:pPr>
              <a:spcBef>
                <a:spcPts val="0"/>
              </a:spcBef>
              <a:buNone/>
            </a:pPr>
            <a:r>
              <a:rPr lang="en-US" sz="2400" dirty="0">
                <a:latin typeface="Lucida Handwriting" pitchFamily="66" charset="0"/>
              </a:rPr>
              <a:t>    The wind did not blow her way, </a:t>
            </a:r>
          </a:p>
          <a:p>
            <a:pPr>
              <a:spcBef>
                <a:spcPts val="0"/>
              </a:spcBef>
              <a:buNone/>
            </a:pPr>
            <a:endParaRPr lang="en-US" sz="2400" dirty="0">
              <a:latin typeface="Lucida Handwriting" pitchFamily="66" charset="0"/>
            </a:endParaRPr>
          </a:p>
          <a:p>
            <a:pPr>
              <a:spcBef>
                <a:spcPts val="0"/>
              </a:spcBef>
              <a:buNone/>
            </a:pPr>
            <a:r>
              <a:rPr lang="en-US" sz="2400" dirty="0">
                <a:latin typeface="Lucida Handwriting" pitchFamily="66" charset="0"/>
              </a:rPr>
              <a:t>    she adjusted her sails.”</a:t>
            </a:r>
          </a:p>
          <a:p>
            <a:pPr>
              <a:spcBef>
                <a:spcPts val="0"/>
              </a:spcBef>
              <a:buNone/>
            </a:pPr>
            <a:endParaRPr lang="en-US" sz="2400" dirty="0"/>
          </a:p>
          <a:p>
            <a:pPr>
              <a:spcBef>
                <a:spcPts val="0"/>
              </a:spcBef>
              <a:buNone/>
            </a:pPr>
            <a:r>
              <a:rPr lang="en-US" sz="1100" dirty="0"/>
              <a:t>Elizabeth Edwards, American Attorney, Author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050" name="Picture 2" descr="C:\Users\Bitsy\AppData\Local\Microsoft\Windows\INetCache\IE\E8DEXR6Q\1081-1265078957dNw9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0073" y="0"/>
            <a:ext cx="4572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How  Do I Find Enjoyment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614" y="1371600"/>
            <a:ext cx="4184035" cy="434972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600" i="1" u="sng" dirty="0"/>
              <a:t>People</a:t>
            </a:r>
            <a:r>
              <a:rPr lang="en-US" sz="2600" u="sng" dirty="0"/>
              <a:t> </a:t>
            </a:r>
          </a:p>
          <a:p>
            <a:pPr>
              <a:buFont typeface="+mj-lt"/>
              <a:buAutoNum type="arabicPeriod"/>
            </a:pPr>
            <a:r>
              <a:rPr lang="en-US" sz="2600" dirty="0"/>
              <a:t>Book Clubs</a:t>
            </a:r>
          </a:p>
          <a:p>
            <a:pPr>
              <a:buAutoNum type="arabicPeriod" startAt="2"/>
            </a:pPr>
            <a:r>
              <a:rPr lang="en-US" sz="2600" dirty="0"/>
              <a:t>Social gatherings</a:t>
            </a:r>
          </a:p>
          <a:p>
            <a:pPr>
              <a:buAutoNum type="arabicPeriod" startAt="2"/>
            </a:pPr>
            <a:r>
              <a:rPr lang="en-US" sz="2600" dirty="0"/>
              <a:t>Plays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600" i="1" u="sng" dirty="0"/>
              <a:t>Classes from the Community College </a:t>
            </a:r>
          </a:p>
          <a:p>
            <a:pPr>
              <a:buAutoNum type="arabicPeriod"/>
            </a:pPr>
            <a:r>
              <a:rPr lang="en-US" sz="2600" dirty="0"/>
              <a:t>Alternative PE</a:t>
            </a:r>
          </a:p>
          <a:p>
            <a:pPr>
              <a:buAutoNum type="arabicPeriod"/>
            </a:pPr>
            <a:r>
              <a:rPr lang="en-US" sz="2600" dirty="0"/>
              <a:t>Wheelchair Yoga</a:t>
            </a:r>
          </a:p>
          <a:p>
            <a:pPr>
              <a:buAutoNum type="arabicPeriod"/>
            </a:pPr>
            <a:r>
              <a:rPr lang="en-US" sz="2600" dirty="0"/>
              <a:t>Computer Classes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092" name="Picture 20" descr="C:\Users\Bitsy\AppData\Local\Microsoft\Windows\INetCache\IE\0EKWIRVE\6025345693_8f31ea3caa_z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1764" y="4151376"/>
            <a:ext cx="3157871" cy="2097024"/>
          </a:xfrm>
          <a:prstGeom prst="rect">
            <a:avLst/>
          </a:prstGeom>
          <a:noFill/>
        </p:spPr>
      </p:pic>
      <p:pic>
        <p:nvPicPr>
          <p:cNvPr id="10" name="Picture 9" descr="New yea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0356" y="1313256"/>
            <a:ext cx="3099279" cy="2324459"/>
          </a:xfrm>
          <a:prstGeom prst="rect">
            <a:avLst/>
          </a:prstGeom>
        </p:spPr>
      </p:pic>
      <p:pic>
        <p:nvPicPr>
          <p:cNvPr id="11" name="Picture 10" descr="Play with Friend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82935" y="1270634"/>
            <a:ext cx="3415455" cy="2561591"/>
          </a:xfrm>
          <a:prstGeom prst="rect">
            <a:avLst/>
          </a:prstGeom>
        </p:spPr>
      </p:pic>
      <p:pic>
        <p:nvPicPr>
          <p:cNvPr id="12" name="Picture 11" descr="3 Nun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82935" y="4049486"/>
            <a:ext cx="3415455" cy="256159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551543"/>
            <a:ext cx="2719008" cy="13208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Finding Enjoyment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750423"/>
            <a:ext cx="3176209" cy="4872446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endParaRPr lang="en-US" dirty="0"/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Content Placeholder 5" descr="40026370_10211161918155917_6994922414169653248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077" y="3292649"/>
            <a:ext cx="4018409" cy="3013808"/>
          </a:xfrm>
        </p:spPr>
      </p:pic>
      <p:pic>
        <p:nvPicPr>
          <p:cNvPr id="7" name="Picture 6" descr="With Maya.jpg"/>
          <p:cNvPicPr>
            <a:picLocks noChangeAspect="1"/>
          </p:cNvPicPr>
          <p:nvPr/>
        </p:nvPicPr>
        <p:blipFill>
          <a:blip r:embed="rId4" cstate="print"/>
          <a:srcRect t="16195"/>
          <a:stretch>
            <a:fillRect/>
          </a:stretch>
        </p:blipFill>
        <p:spPr>
          <a:xfrm>
            <a:off x="4114133" y="5101315"/>
            <a:ext cx="3646012" cy="2069597"/>
          </a:xfrm>
          <a:prstGeom prst="rect">
            <a:avLst/>
          </a:prstGeom>
        </p:spPr>
      </p:pic>
      <p:pic>
        <p:nvPicPr>
          <p:cNvPr id="8" name="Picture 7" descr="argenti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24492" y="27417"/>
            <a:ext cx="4025295" cy="2683145"/>
          </a:xfrm>
          <a:prstGeom prst="rect">
            <a:avLst/>
          </a:prstGeom>
        </p:spPr>
      </p:pic>
      <p:pic>
        <p:nvPicPr>
          <p:cNvPr id="10" name="Picture 9" descr="brugg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49787" y="8787"/>
            <a:ext cx="4025295" cy="2683177"/>
          </a:xfrm>
          <a:prstGeom prst="rect">
            <a:avLst/>
          </a:prstGeom>
        </p:spPr>
      </p:pic>
      <p:pic>
        <p:nvPicPr>
          <p:cNvPr id="9" name="Picture 8" descr="jewelry making.JPG"/>
          <p:cNvPicPr>
            <a:picLocks noChangeAspect="1"/>
          </p:cNvPicPr>
          <p:nvPr/>
        </p:nvPicPr>
        <p:blipFill>
          <a:blip r:embed="rId7" cstate="print"/>
          <a:srcRect t="8864"/>
          <a:stretch>
            <a:fillRect/>
          </a:stretch>
        </p:blipFill>
        <p:spPr>
          <a:xfrm>
            <a:off x="7219529" y="2787064"/>
            <a:ext cx="2460645" cy="2242540"/>
          </a:xfrm>
          <a:prstGeom prst="rect">
            <a:avLst/>
          </a:prstGeom>
        </p:spPr>
      </p:pic>
      <p:pic>
        <p:nvPicPr>
          <p:cNvPr id="12" name="Picture 11" descr="birthday wishes.JPG"/>
          <p:cNvPicPr>
            <a:picLocks noChangeAspect="1"/>
          </p:cNvPicPr>
          <p:nvPr/>
        </p:nvPicPr>
        <p:blipFill>
          <a:blip r:embed="rId8" cstate="print"/>
          <a:srcRect l="10562" t="15220" r="7692" b="3459"/>
          <a:stretch>
            <a:fillRect/>
          </a:stretch>
        </p:blipFill>
        <p:spPr>
          <a:xfrm rot="5400000">
            <a:off x="9417230" y="3058764"/>
            <a:ext cx="2242540" cy="16731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3D46FC-A67C-4713-937A-00375FC6C640}"/>
              </a:ext>
            </a:extLst>
          </p:cNvPr>
          <p:cNvSpPr txBox="1"/>
          <p:nvPr/>
        </p:nvSpPr>
        <p:spPr>
          <a:xfrm>
            <a:off x="1489165" y="2179679"/>
            <a:ext cx="16126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Travel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A6451A-5B0B-4AA4-B602-D732ADB47A5C}"/>
              </a:ext>
            </a:extLst>
          </p:cNvPr>
          <p:cNvSpPr txBox="1"/>
          <p:nvPr/>
        </p:nvSpPr>
        <p:spPr>
          <a:xfrm>
            <a:off x="4361787" y="3488225"/>
            <a:ext cx="28810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Making Jewelry &amp; Greeting Cards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00EEB1-30D4-44F3-B154-A6703DB42E9C}"/>
              </a:ext>
            </a:extLst>
          </p:cNvPr>
          <p:cNvSpPr txBox="1"/>
          <p:nvPr/>
        </p:nvSpPr>
        <p:spPr>
          <a:xfrm>
            <a:off x="7972342" y="5363165"/>
            <a:ext cx="30977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Training for a service  dog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91E539606CF14194B4B0E0C116744C" ma:contentTypeVersion="12" ma:contentTypeDescription="Create a new document." ma:contentTypeScope="" ma:versionID="36b9e46f9b568f2059d64b3e2a42aed9">
  <xsd:schema xmlns:xsd="http://www.w3.org/2001/XMLSchema" xmlns:xs="http://www.w3.org/2001/XMLSchema" xmlns:p="http://schemas.microsoft.com/office/2006/metadata/properties" xmlns:ns2="e7d4bfaf-b893-4a43-a061-5cee8f15146e" xmlns:ns3="f2439734-bbbe-4349-9c3f-57542072b79f" targetNamespace="http://schemas.microsoft.com/office/2006/metadata/properties" ma:root="true" ma:fieldsID="136db6e544f8512accac6ab8cfec9bfe" ns2:_="" ns3:_="">
    <xsd:import namespace="e7d4bfaf-b893-4a43-a061-5cee8f15146e"/>
    <xsd:import namespace="f2439734-bbbe-4349-9c3f-57542072b7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d4bfaf-b893-4a43-a061-5cee8f1514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439734-bbbe-4349-9c3f-57542072b79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CD4EE0-8DE8-4A58-9F3A-90CFA3B8C1E5}">
  <ds:schemaRefs>
    <ds:schemaRef ds:uri="http://purl.org/dc/elements/1.1/"/>
    <ds:schemaRef ds:uri="http://schemas.microsoft.com/office/2006/metadata/properties"/>
    <ds:schemaRef ds:uri="f2439734-bbbe-4349-9c3f-57542072b79f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e7d4bfaf-b893-4a43-a061-5cee8f15146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9194CB9-664D-476C-8618-D69B357193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0681D2-066A-46AD-BD23-67A94E2719E9}"/>
</file>

<file path=docProps/app.xml><?xml version="1.0" encoding="utf-8"?>
<Properties xmlns="http://schemas.openxmlformats.org/officeDocument/2006/extended-properties" xmlns:vt="http://schemas.openxmlformats.org/officeDocument/2006/docPropsVTypes">
  <TotalTime>6289</TotalTime>
  <Words>1241</Words>
  <Application>Microsoft Office PowerPoint</Application>
  <PresentationFormat>Widescreen</PresentationFormat>
  <Paragraphs>240</Paragraphs>
  <Slides>37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Lucida Handwriting</vt:lpstr>
      <vt:lpstr>Trebuchet MS</vt:lpstr>
      <vt:lpstr>Wingdings 3</vt:lpstr>
      <vt:lpstr>Facet</vt:lpstr>
      <vt:lpstr>PowerPoint Presentation</vt:lpstr>
      <vt:lpstr>Myositis Doesn’t Stop My Life</vt:lpstr>
      <vt:lpstr> </vt:lpstr>
      <vt:lpstr>Food For Thought</vt:lpstr>
      <vt:lpstr>Elite Group of people </vt:lpstr>
      <vt:lpstr>HOW I WANT YOU TO SEE ME</vt:lpstr>
      <vt:lpstr>I CAN’T GIVE UP</vt:lpstr>
      <vt:lpstr>How  Do I Find Enjoyment</vt:lpstr>
      <vt:lpstr>Finding Enjoyment</vt:lpstr>
      <vt:lpstr>Brings  Purpose</vt:lpstr>
      <vt:lpstr>Brings  Purpose</vt:lpstr>
      <vt:lpstr> Brings Purpose</vt:lpstr>
      <vt:lpstr>Everyday holds the possibility of a Miracle!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Chris Dotur - Machu Picchu Climb, Peru</vt:lpstr>
      <vt:lpstr>PowerPoint Presentation</vt:lpstr>
      <vt:lpstr>New 7 Wonders of the World  Petra, Jordan</vt:lpstr>
      <vt:lpstr>7 Wonders –  Roman Colosseum, Italy</vt:lpstr>
      <vt:lpstr>7 Wonders – Cordovado Statue Rio de Janiero, Brazil</vt:lpstr>
      <vt:lpstr>7 Wonders – Chichen Itza, Mexico</vt:lpstr>
      <vt:lpstr>7 Wonders – Great Wall of China</vt:lpstr>
      <vt:lpstr>7 Wonders –  Taj Mahal, India</vt:lpstr>
      <vt:lpstr>Summary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Position Your Grant for Success     a webinar by TMA medical advisor and research committee chair</dc:title>
  <dc:creator>Linda Kobert</dc:creator>
  <cp:lastModifiedBy>Linda Kobert</cp:lastModifiedBy>
  <cp:revision>96</cp:revision>
  <dcterms:created xsi:type="dcterms:W3CDTF">2019-03-06T15:03:04Z</dcterms:created>
  <dcterms:modified xsi:type="dcterms:W3CDTF">2019-08-29T16:42:05Z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0x0101001591E539606CF14194B4B0E0C116744C</vt:lpwstr>
  </property>
</Properties>
</file>