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698" r:id="rId6"/>
    <p:sldMasterId id="2147483710" r:id="rId7"/>
  </p:sldMasterIdLst>
  <p:notesMasterIdLst>
    <p:notesMasterId r:id="rId27"/>
  </p:notesMasterIdLst>
  <p:sldIdLst>
    <p:sldId id="265" r:id="rId8"/>
    <p:sldId id="748" r:id="rId9"/>
    <p:sldId id="745" r:id="rId10"/>
    <p:sldId id="747" r:id="rId11"/>
    <p:sldId id="774" r:id="rId12"/>
    <p:sldId id="750" r:id="rId13"/>
    <p:sldId id="758" r:id="rId14"/>
    <p:sldId id="775" r:id="rId15"/>
    <p:sldId id="257" r:id="rId16"/>
    <p:sldId id="766" r:id="rId17"/>
    <p:sldId id="767" r:id="rId18"/>
    <p:sldId id="764" r:id="rId19"/>
    <p:sldId id="771" r:id="rId20"/>
    <p:sldId id="769" r:id="rId21"/>
    <p:sldId id="770" r:id="rId22"/>
    <p:sldId id="762" r:id="rId23"/>
    <p:sldId id="768" r:id="rId24"/>
    <p:sldId id="772" r:id="rId25"/>
    <p:sldId id="749"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64376"/>
    <a:srgbClr val="239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AAB95-E080-33DC-FAFD-360561792A3C}" v="1" dt="2019-06-27T16:17:27.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8D067512-A27A-4FBD-98EC-11D8FE0387E6}" type="datetimeFigureOut">
              <a:rPr lang="en-US" smtClean="0"/>
              <a:t>8/29/2019</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E2920F6-9081-418C-A4DD-44F5EFB21DD7}" type="slidenum">
              <a:rPr lang="en-US" smtClean="0"/>
              <a:t>‹#›</a:t>
            </a:fld>
            <a:endParaRPr lang="en-US"/>
          </a:p>
        </p:txBody>
      </p:sp>
    </p:spTree>
    <p:extLst>
      <p:ext uri="{BB962C8B-B14F-4D97-AF65-F5344CB8AC3E}">
        <p14:creationId xmlns:p14="http://schemas.microsoft.com/office/powerpoint/2010/main" val="415794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regiveraction.org/foru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my.brainshark.com/Saturing-Communicating-Effectively-With-Healthcare-Professionals-962681677" TargetMode="External"/><Relationship Id="rId5" Type="http://schemas.openxmlformats.org/officeDocument/2006/relationships/hyperlink" Target="http://www.caregiveraction.org/profiles/tools/defining-help-you-need/" TargetMode="External"/><Relationship Id="rId4" Type="http://schemas.openxmlformats.org/officeDocument/2006/relationships/hyperlink" Target="http://nfca.typepad.com/pluggedin_caregiving/staying-strong-yourself.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aregiveraction.org/profiles/tools/respite-time-ou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nfca.typepad.com/pluggedin_caregiving/" TargetMode="External"/><Relationship Id="rId4" Type="http://schemas.openxmlformats.org/officeDocument/2006/relationships/hyperlink" Target="http://caregiveraction.org/resources/ten-tips/depre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aregiveraction.org/profiles/tools/patient-file-checklis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nfca.typepad.com/financial_plann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761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08D32-9074-432E-9099-85FEF6451E21}" type="slidenum">
              <a:rPr lang="en-US" smtClean="0"/>
              <a:t>12</a:t>
            </a:fld>
            <a:endParaRPr lang="en-US"/>
          </a:p>
        </p:txBody>
      </p:sp>
    </p:spTree>
    <p:extLst>
      <p:ext uri="{BB962C8B-B14F-4D97-AF65-F5344CB8AC3E}">
        <p14:creationId xmlns:p14="http://schemas.microsoft.com/office/powerpoint/2010/main" val="215869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6878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1721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1655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08D32-9074-432E-9099-85FEF6451E21}" type="slidenum">
              <a:rPr lang="en-US" smtClean="0"/>
              <a:t>16</a:t>
            </a:fld>
            <a:endParaRPr lang="en-US"/>
          </a:p>
        </p:txBody>
      </p:sp>
    </p:spTree>
    <p:extLst>
      <p:ext uri="{BB962C8B-B14F-4D97-AF65-F5344CB8AC3E}">
        <p14:creationId xmlns:p14="http://schemas.microsoft.com/office/powerpoint/2010/main" val="136506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8689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5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9942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7733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to</a:t>
            </a:r>
            <a:r>
              <a:rPr lang="en-US" baseline="0" dirty="0"/>
              <a:t> RareCaregivers.org and take a look.</a:t>
            </a:r>
          </a:p>
          <a:p>
            <a:r>
              <a:rPr lang="en-US" baseline="0" dirty="0"/>
              <a:t>This is what the homepage of the website looks like.</a:t>
            </a:r>
          </a:p>
          <a:p>
            <a:r>
              <a:rPr lang="en-US" baseline="0" dirty="0"/>
              <a:t>We couldn’t capture the whole front page here, but you get the idea.</a:t>
            </a:r>
          </a:p>
          <a:p>
            <a:r>
              <a:rPr lang="en-US" baseline="0" dirty="0"/>
              <a:t>Lots of different languages.  This is actually available internationally.</a:t>
            </a:r>
          </a:p>
          <a:p>
            <a:r>
              <a:rPr lang="en-US" baseline="0" dirty="0"/>
              <a:t>Lots of different features along the top and the side based on what you might need.  We’ll look at some of these in greater depth.</a:t>
            </a:r>
          </a:p>
        </p:txBody>
      </p:sp>
      <p:sp>
        <p:nvSpPr>
          <p:cNvPr id="4" name="Slide Number Placeholder 3"/>
          <p:cNvSpPr>
            <a:spLocks noGrp="1"/>
          </p:cNvSpPr>
          <p:nvPr>
            <p:ph type="sldNum" sz="quarter" idx="10"/>
          </p:nvPr>
        </p:nvSpPr>
        <p:spPr/>
        <p:txBody>
          <a:bodyPr/>
          <a:lstStyle/>
          <a:p>
            <a:fld id="{5F008D32-9074-432E-9099-85FEF6451E21}" type="slidenum">
              <a:rPr lang="en-US" smtClean="0"/>
              <a:t>6</a:t>
            </a:fld>
            <a:endParaRPr lang="en-US"/>
          </a:p>
        </p:txBody>
      </p:sp>
    </p:spTree>
    <p:extLst>
      <p:ext uri="{BB962C8B-B14F-4D97-AF65-F5344CB8AC3E}">
        <p14:creationId xmlns:p14="http://schemas.microsoft.com/office/powerpoint/2010/main" val="106660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6" y="4497522"/>
            <a:ext cx="5863488" cy="3649861"/>
          </a:xfrm>
        </p:spPr>
        <p:txBody>
          <a:bodyPr/>
          <a:lstStyle/>
          <a:p>
            <a:endParaRPr lang="en-US" dirty="0"/>
          </a:p>
        </p:txBody>
      </p:sp>
      <p:sp>
        <p:nvSpPr>
          <p:cNvPr id="4" name="Slide Number Placeholder 3"/>
          <p:cNvSpPr>
            <a:spLocks noGrp="1"/>
          </p:cNvSpPr>
          <p:nvPr>
            <p:ph type="sldNum" sz="quarter" idx="10"/>
          </p:nvPr>
        </p:nvSpPr>
        <p:spPr/>
        <p:txBody>
          <a:bodyPr/>
          <a:lstStyle/>
          <a:p>
            <a:fld id="{1909F230-FAFB-4051-8DE4-0EB90E210F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2709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20F6-9081-418C-A4DD-44F5EFB21DD7}" type="slidenum">
              <a:rPr lang="en-US" smtClean="0"/>
              <a:t>8</a:t>
            </a:fld>
            <a:endParaRPr lang="en-US"/>
          </a:p>
        </p:txBody>
      </p:sp>
    </p:spTree>
    <p:extLst>
      <p:ext uri="{BB962C8B-B14F-4D97-AF65-F5344CB8AC3E}">
        <p14:creationId xmlns:p14="http://schemas.microsoft.com/office/powerpoint/2010/main" val="174578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dirty="0">
                <a:hlinkClick r:id="rId3"/>
              </a:rPr>
              <a:t>Seek support</a:t>
            </a:r>
            <a:r>
              <a:rPr lang="en-US" sz="1200" dirty="0"/>
              <a:t> from other caregivers.  You are not alone! </a:t>
            </a:r>
          </a:p>
          <a:p>
            <a:pPr lvl="0"/>
            <a:r>
              <a:rPr lang="en-US" sz="1200" u="sng" dirty="0">
                <a:hlinkClick r:id="rId4"/>
              </a:rPr>
              <a:t>Take care of your own health</a:t>
            </a:r>
            <a:r>
              <a:rPr lang="en-US" sz="1200" dirty="0"/>
              <a:t> so that you can be strong enough to take care of your loved one.</a:t>
            </a:r>
          </a:p>
          <a:p>
            <a:pPr lvl="0"/>
            <a:r>
              <a:rPr lang="en-US" sz="1200" u="sng" dirty="0">
                <a:hlinkClick r:id="rId5"/>
              </a:rPr>
              <a:t>Accept offers of help</a:t>
            </a:r>
            <a:r>
              <a:rPr lang="en-US" sz="1200" dirty="0"/>
              <a:t> and suggest specific things people can do to help you.  </a:t>
            </a:r>
          </a:p>
          <a:p>
            <a:pPr lvl="0"/>
            <a:r>
              <a:rPr lang="en-US" sz="1200" dirty="0"/>
              <a:t>Learn how to </a:t>
            </a:r>
            <a:r>
              <a:rPr lang="en-US" sz="1200" u="sng" dirty="0">
                <a:hlinkClick r:id="rId6"/>
              </a:rPr>
              <a:t>communicate effectively</a:t>
            </a:r>
            <a:r>
              <a:rPr lang="en-US" sz="1200" dirty="0"/>
              <a:t> with doctors.  </a:t>
            </a:r>
          </a:p>
        </p:txBody>
      </p:sp>
      <p:sp>
        <p:nvSpPr>
          <p:cNvPr id="4" name="Slide Number Placeholder 3"/>
          <p:cNvSpPr>
            <a:spLocks noGrp="1"/>
          </p:cNvSpPr>
          <p:nvPr>
            <p:ph type="sldNum" sz="quarter" idx="10"/>
          </p:nvPr>
        </p:nvSpPr>
        <p:spPr/>
        <p:txBody>
          <a:bodyPr/>
          <a:lstStyle/>
          <a:p>
            <a:fld id="{2E2920F6-9081-418C-A4DD-44F5EFB21DD7}" type="slidenum">
              <a:rPr lang="en-US" smtClean="0"/>
              <a:t>9</a:t>
            </a:fld>
            <a:endParaRPr lang="en-US"/>
          </a:p>
        </p:txBody>
      </p:sp>
    </p:spTree>
    <p:extLst>
      <p:ext uri="{BB962C8B-B14F-4D97-AF65-F5344CB8AC3E}">
        <p14:creationId xmlns:p14="http://schemas.microsoft.com/office/powerpoint/2010/main" val="44714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a:t>Caregiving is hard work so </a:t>
            </a:r>
            <a:r>
              <a:rPr lang="en-US" sz="2000" u="sng" dirty="0">
                <a:hlinkClick r:id="rId3"/>
              </a:rPr>
              <a:t>take respite breaks</a:t>
            </a:r>
            <a:r>
              <a:rPr lang="en-US" sz="2000" dirty="0"/>
              <a:t> often. </a:t>
            </a:r>
          </a:p>
          <a:p>
            <a:pPr lvl="0"/>
            <a:r>
              <a:rPr lang="en-US" sz="2000" u="sng" dirty="0">
                <a:hlinkClick r:id="rId4"/>
              </a:rPr>
              <a:t>Watch out</a:t>
            </a:r>
            <a:r>
              <a:rPr lang="en-US" sz="2000" dirty="0"/>
              <a:t> for signs of depression and don't delay in getting professional help when you need it.  </a:t>
            </a:r>
          </a:p>
          <a:p>
            <a:pPr lvl="0"/>
            <a:r>
              <a:rPr lang="en-US" sz="2000" u="sng" dirty="0">
                <a:hlinkClick r:id="rId5"/>
              </a:rPr>
              <a:t>Be open</a:t>
            </a:r>
            <a:r>
              <a:rPr lang="en-US" sz="2000" dirty="0"/>
              <a:t> to new technologies that can help you care for your loved one.  </a:t>
            </a:r>
          </a:p>
        </p:txBody>
      </p:sp>
      <p:sp>
        <p:nvSpPr>
          <p:cNvPr id="4" name="Slide Number Placeholder 3"/>
          <p:cNvSpPr>
            <a:spLocks noGrp="1"/>
          </p:cNvSpPr>
          <p:nvPr>
            <p:ph type="sldNum" sz="quarter" idx="10"/>
          </p:nvPr>
        </p:nvSpPr>
        <p:spPr/>
        <p:txBody>
          <a:bodyPr/>
          <a:lstStyle/>
          <a:p>
            <a:fld id="{2E2920F6-9081-418C-A4DD-44F5EFB21DD7}" type="slidenum">
              <a:rPr lang="en-US" smtClean="0"/>
              <a:t>10</a:t>
            </a:fld>
            <a:endParaRPr lang="en-US"/>
          </a:p>
        </p:txBody>
      </p:sp>
    </p:spTree>
    <p:extLst>
      <p:ext uri="{BB962C8B-B14F-4D97-AF65-F5344CB8AC3E}">
        <p14:creationId xmlns:p14="http://schemas.microsoft.com/office/powerpoint/2010/main" val="120768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u="sng" dirty="0">
                <a:hlinkClick r:id="rId3"/>
              </a:rPr>
              <a:t>Organize</a:t>
            </a:r>
            <a:r>
              <a:rPr lang="en-US" sz="2000" dirty="0"/>
              <a:t> medical information so it's up to date and easy to find. </a:t>
            </a:r>
          </a:p>
          <a:p>
            <a:pPr lvl="0"/>
            <a:r>
              <a:rPr lang="en-US" sz="2000" u="sng" dirty="0">
                <a:hlinkClick r:id="rId4"/>
              </a:rPr>
              <a:t>Make </a:t>
            </a:r>
            <a:r>
              <a:rPr lang="en-US" sz="2000" u="sng" dirty="0">
                <a:solidFill>
                  <a:schemeClr val="accent6">
                    <a:lumMod val="75000"/>
                  </a:schemeClr>
                </a:solidFill>
                <a:hlinkClick r:id="rId4"/>
              </a:rPr>
              <a:t>sure</a:t>
            </a:r>
            <a:r>
              <a:rPr lang="en-US" sz="2000" dirty="0"/>
              <a:t> legal documents are in order. </a:t>
            </a:r>
          </a:p>
          <a:p>
            <a:pPr lvl="0"/>
            <a:r>
              <a:rPr lang="en-US" sz="2000" dirty="0"/>
              <a:t>Give yourself credit for doing the best you can in one of the toughest jobs there is!</a:t>
            </a:r>
          </a:p>
          <a:p>
            <a:endParaRPr lang="en-US" dirty="0"/>
          </a:p>
        </p:txBody>
      </p:sp>
      <p:sp>
        <p:nvSpPr>
          <p:cNvPr id="4" name="Slide Number Placeholder 3"/>
          <p:cNvSpPr>
            <a:spLocks noGrp="1"/>
          </p:cNvSpPr>
          <p:nvPr>
            <p:ph type="sldNum" sz="quarter" idx="10"/>
          </p:nvPr>
        </p:nvSpPr>
        <p:spPr/>
        <p:txBody>
          <a:bodyPr/>
          <a:lstStyle/>
          <a:p>
            <a:fld id="{2E2920F6-9081-418C-A4DD-44F5EFB21DD7}" type="slidenum">
              <a:rPr lang="en-US" smtClean="0"/>
              <a:t>11</a:t>
            </a:fld>
            <a:endParaRPr lang="en-US"/>
          </a:p>
        </p:txBody>
      </p:sp>
    </p:spTree>
    <p:extLst>
      <p:ext uri="{BB962C8B-B14F-4D97-AF65-F5344CB8AC3E}">
        <p14:creationId xmlns:p14="http://schemas.microsoft.com/office/powerpoint/2010/main" val="2568445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90256"/>
            <a:ext cx="6858000" cy="2387600"/>
          </a:xfrm>
        </p:spPr>
        <p:txBody>
          <a:bodyPr anchor="b">
            <a:normAutofit/>
          </a:bodyPr>
          <a:lstStyle>
            <a:lvl1pPr algn="ctr">
              <a:defRPr sz="4050">
                <a:latin typeface="+mn-lt"/>
              </a:defRPr>
            </a:lvl1pPr>
          </a:lstStyle>
          <a:p>
            <a:r>
              <a:rPr lang="en-US"/>
              <a:t>Click to edit Master title style</a:t>
            </a:r>
          </a:p>
        </p:txBody>
      </p:sp>
      <p:sp>
        <p:nvSpPr>
          <p:cNvPr id="3" name="Subtitle 2"/>
          <p:cNvSpPr>
            <a:spLocks noGrp="1"/>
          </p:cNvSpPr>
          <p:nvPr>
            <p:ph type="subTitle" idx="1"/>
          </p:nvPr>
        </p:nvSpPr>
        <p:spPr>
          <a:xfrm>
            <a:off x="1143000" y="4169931"/>
            <a:ext cx="6858000" cy="1655762"/>
          </a:xfrm>
        </p:spPr>
        <p:txBody>
          <a:bodyPr>
            <a:normAutofit/>
          </a:bodyPr>
          <a:lstStyle>
            <a:lvl1pPr marL="0" indent="0" algn="ctr">
              <a:buNone/>
              <a:defRPr sz="21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8366" y="0"/>
            <a:ext cx="1165634"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 y="4"/>
            <a:ext cx="2114550" cy="1647825"/>
          </a:xfrm>
          <a:prstGeom prst="rect">
            <a:avLst/>
          </a:prstGeom>
        </p:spPr>
      </p:pic>
    </p:spTree>
    <p:extLst>
      <p:ext uri="{BB962C8B-B14F-4D97-AF65-F5344CB8AC3E}">
        <p14:creationId xmlns:p14="http://schemas.microsoft.com/office/powerpoint/2010/main" val="181474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082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073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72974397-3577-4062-850A-0A5F4273CAC4}" type="datetimeFigureOut">
              <a:rPr lang="en-US" smtClean="0">
                <a:solidFill>
                  <a:prstClr val="black"/>
                </a:solidFill>
              </a:rPr>
              <a:pPr/>
              <a:t>8/29/2019</a:t>
            </a:fld>
            <a:endParaRPr lang="en-US">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FAD4702F-D04C-436A-B35C-332FDAA06CE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70392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p:spPr>
        <p:txBody>
          <a:bodyPr/>
          <a:lstStyle/>
          <a:p>
            <a:fld id="{CDC4D569-7ECC-4DA3-981D-8D049BB60C12}"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134647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4D569-7ECC-4DA3-981D-8D049BB60C12}"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131395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D569-7ECC-4DA3-981D-8D049BB60C12}"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14835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C4D569-7ECC-4DA3-981D-8D049BB60C12}"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29680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C4D569-7ECC-4DA3-981D-8D049BB60C12}"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3261023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C4D569-7ECC-4DA3-981D-8D049BB60C12}"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360816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4D569-7ECC-4DA3-981D-8D049BB60C12}"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261438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0417" y="-629"/>
            <a:ext cx="7292941" cy="1325563"/>
          </a:xfrm>
        </p:spPr>
        <p:txBody>
          <a:bodyPr>
            <a:normAutofit/>
          </a:bodyPr>
          <a:lstStyle>
            <a:lvl1pPr algn="ctr">
              <a:defRPr sz="3000">
                <a:latin typeface="+mn-lt"/>
              </a:defRPr>
            </a:lvl1pPr>
          </a:lstStyle>
          <a:p>
            <a:r>
              <a:rPr lang="en-US"/>
              <a:t>Click to edit Master title style</a:t>
            </a:r>
          </a:p>
        </p:txBody>
      </p:sp>
      <p:sp>
        <p:nvSpPr>
          <p:cNvPr id="3" name="Content Placeholder 2"/>
          <p:cNvSpPr>
            <a:spLocks noGrp="1"/>
          </p:cNvSpPr>
          <p:nvPr>
            <p:ph idx="1"/>
          </p:nvPr>
        </p:nvSpPr>
        <p:spPr>
          <a:xfrm>
            <a:off x="936656" y="1604250"/>
            <a:ext cx="7886700" cy="4351338"/>
          </a:xfrm>
        </p:spPr>
        <p:txBody>
          <a:bodyPr>
            <a:normAutofit/>
          </a:bodyPr>
          <a:lstStyle>
            <a:lvl1pPr marL="128588" indent="-128588">
              <a:buClr>
                <a:srgbClr val="FF6600"/>
              </a:buClr>
              <a:buSzPct val="110000"/>
              <a:buFont typeface="Wingdings" panose="05000000000000000000" pitchFamily="2" charset="2"/>
              <a:buChar char="ü"/>
              <a:defRPr sz="2100"/>
            </a:lvl1pPr>
            <a:lvl2pPr marL="385763" indent="-128588">
              <a:buClr>
                <a:srgbClr val="FF6600"/>
              </a:buClr>
              <a:buFont typeface="Wingdings" panose="05000000000000000000" pitchFamily="2" charset="2"/>
              <a:buChar char="§"/>
              <a:defRPr sz="1800"/>
            </a:lvl2pPr>
            <a:lvl3pPr>
              <a:defRPr sz="1350"/>
            </a:lvl3pPr>
            <a:lvl4pPr marL="900113" indent="-128588">
              <a:buFont typeface="Calibri" panose="020F0502020204030204" pitchFamily="34" charset="0"/>
              <a:buChar cha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3970420" y="5807842"/>
            <a:ext cx="5173580" cy="1050158"/>
            <a:chOff x="3970420" y="5807842"/>
            <a:chExt cx="5173580" cy="1050158"/>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0420" y="5807842"/>
              <a:ext cx="5173580" cy="1050158"/>
            </a:xfrm>
            <a:prstGeom prst="rect">
              <a:avLst/>
            </a:prstGeom>
          </p:spPr>
        </p:pic>
        <p:sp>
          <p:nvSpPr>
            <p:cNvPr id="8" name="TextBox 7"/>
            <p:cNvSpPr txBox="1"/>
            <p:nvPr userDrawn="1"/>
          </p:nvSpPr>
          <p:spPr>
            <a:xfrm>
              <a:off x="3970420" y="6255921"/>
              <a:ext cx="4718187" cy="300082"/>
            </a:xfrm>
            <a:prstGeom prst="rect">
              <a:avLst/>
            </a:prstGeom>
            <a:noFill/>
          </p:spPr>
          <p:txBody>
            <a:bodyPr wrap="square" rtlCol="0">
              <a:spAutoFit/>
            </a:bodyPr>
            <a:lstStyle/>
            <a:p>
              <a:pPr algn="r"/>
              <a:r>
                <a:rPr lang="en-US" sz="1350">
                  <a:solidFill>
                    <a:prstClr val="white"/>
                  </a:solidFill>
                </a:rPr>
                <a:t>CaregiverAction.org</a:t>
              </a:r>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73" y="0"/>
            <a:ext cx="1520792" cy="1185120"/>
          </a:xfrm>
          <a:prstGeom prst="rect">
            <a:avLst/>
          </a:prstGeom>
        </p:spPr>
      </p:pic>
    </p:spTree>
    <p:extLst>
      <p:ext uri="{BB962C8B-B14F-4D97-AF65-F5344CB8AC3E}">
        <p14:creationId xmlns:p14="http://schemas.microsoft.com/office/powerpoint/2010/main" val="75646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4D569-7ECC-4DA3-981D-8D049BB60C12}"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2410351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C4D569-7ECC-4DA3-981D-8D049BB60C12}"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2982823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4D569-7ECC-4DA3-981D-8D049BB60C12}"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90837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4D569-7ECC-4DA3-981D-8D049BB60C12}"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1CC7D-4F87-40D3-842F-35BAD60C7946}" type="slidenum">
              <a:rPr lang="en-US" smtClean="0"/>
              <a:t>‹#›</a:t>
            </a:fld>
            <a:endParaRPr lang="en-US"/>
          </a:p>
        </p:txBody>
      </p:sp>
    </p:spTree>
    <p:extLst>
      <p:ext uri="{BB962C8B-B14F-4D97-AF65-F5344CB8AC3E}">
        <p14:creationId xmlns:p14="http://schemas.microsoft.com/office/powerpoint/2010/main" val="1708996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b="0">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spc="-113"/>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7960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4208095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b="0" spc="-113">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2318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369888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232170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498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8" y="4"/>
            <a:ext cx="2114550" cy="1647825"/>
          </a:xfrm>
          <a:prstGeom prst="rect">
            <a:avLst/>
          </a:prstGeom>
        </p:spPr>
      </p:pic>
    </p:spTree>
    <p:extLst>
      <p:ext uri="{BB962C8B-B14F-4D97-AF65-F5344CB8AC3E}">
        <p14:creationId xmlns:p14="http://schemas.microsoft.com/office/powerpoint/2010/main" val="172760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1721851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3383767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2747694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4014690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C889D54D-BE4A-4E09-A934-51AE35DC1427}" type="datetimeFigureOut">
              <a:rPr lang="en-US" smtClean="0">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45EE0F6E-C81C-4529-8305-AE0E3EEC2590}" type="slidenum">
              <a:rPr lang="en-US" smtClean="0">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1602570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0">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spc="-15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3925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1213355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b="0" spc="-151">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8585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2173853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157451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3107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33590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599607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764905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3650545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2108577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C889D54D-BE4A-4E09-A934-51AE35DC1427}" type="datetimeFigureOut">
              <a:rPr lang="en-US">
                <a:solidFill>
                  <a:srgbClr val="064376"/>
                </a:solidFill>
              </a:rPr>
              <a:pPr/>
              <a:t>8/29/2019</a:t>
            </a:fld>
            <a:endParaRPr lang="en-US">
              <a:solidFill>
                <a:srgbClr val="064376"/>
              </a:solidFill>
            </a:endParaRPr>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solidFill>
                <a:srgbClr val="064376"/>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45EE0F6E-C81C-4529-8305-AE0E3EEC2590}" type="slidenum">
              <a:rPr lang="en-US">
                <a:solidFill>
                  <a:srgbClr val="064376"/>
                </a:solidFill>
              </a:rPr>
              <a:pPr/>
              <a:t>‹#›</a:t>
            </a:fld>
            <a:endParaRPr lang="en-US">
              <a:solidFill>
                <a:srgbClr val="064376"/>
              </a:solidFill>
            </a:endParaRPr>
          </a:p>
        </p:txBody>
      </p:sp>
    </p:spTree>
    <p:extLst>
      <p:ext uri="{BB962C8B-B14F-4D97-AF65-F5344CB8AC3E}">
        <p14:creationId xmlns:p14="http://schemas.microsoft.com/office/powerpoint/2010/main" val="360534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98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9924" y="6247"/>
            <a:ext cx="6126480" cy="1243584"/>
          </a:xfrm>
          <a:prstGeom prst="rect">
            <a:avLst/>
          </a:prstGeom>
        </p:spPr>
      </p:pic>
      <p:sp>
        <p:nvSpPr>
          <p:cNvPr id="2" name="Title 1"/>
          <p:cNvSpPr>
            <a:spLocks noGrp="1"/>
          </p:cNvSpPr>
          <p:nvPr>
            <p:ph type="title"/>
          </p:nvPr>
        </p:nvSpPr>
        <p:spPr>
          <a:xfrm>
            <a:off x="1259704" y="105248"/>
            <a:ext cx="7287530" cy="1325563"/>
          </a:xfrm>
        </p:spPr>
        <p:txBody>
          <a:bodyPr>
            <a:normAutofit/>
          </a:bodyPr>
          <a:lstStyle>
            <a:lvl1pPr algn="r">
              <a:defRPr sz="2700">
                <a:solidFill>
                  <a:schemeClr val="bg1"/>
                </a:solidFill>
              </a:defRPr>
            </a:lvl1pPr>
          </a:lstStyle>
          <a:p>
            <a:r>
              <a:rPr lang="en-US"/>
              <a:t>Click to edit Master title style</a:t>
            </a:r>
          </a:p>
        </p:txBody>
      </p:sp>
      <p:sp>
        <p:nvSpPr>
          <p:cNvPr id="7" name="Content Placeholder 2"/>
          <p:cNvSpPr>
            <a:spLocks noGrp="1"/>
          </p:cNvSpPr>
          <p:nvPr>
            <p:ph idx="1"/>
          </p:nvPr>
        </p:nvSpPr>
        <p:spPr>
          <a:xfrm>
            <a:off x="936656" y="1604250"/>
            <a:ext cx="7886700" cy="4351338"/>
          </a:xfrm>
        </p:spPr>
        <p:txBody>
          <a:bodyPr>
            <a:normAutofit/>
          </a:bodyPr>
          <a:lstStyle>
            <a:lvl1pPr marL="128588" indent="-128588">
              <a:buClr>
                <a:srgbClr val="FF6600"/>
              </a:buClr>
              <a:buSzPct val="110000"/>
              <a:buFont typeface="Wingdings" panose="05000000000000000000" pitchFamily="2" charset="2"/>
              <a:buChar char="ü"/>
              <a:defRPr sz="2100"/>
            </a:lvl1pPr>
            <a:lvl2pPr marL="385763" indent="-128588">
              <a:buClr>
                <a:srgbClr val="FF6600"/>
              </a:buClr>
              <a:buFont typeface="Wingdings" panose="05000000000000000000" pitchFamily="2" charset="2"/>
              <a:buChar char="§"/>
              <a:defRPr sz="1800"/>
            </a:lvl2pPr>
            <a:lvl3pPr>
              <a:defRPr sz="1350"/>
            </a:lvl3pPr>
            <a:lvl4pPr marL="900113" indent="-128588">
              <a:buFont typeface="Calibri" panose="020F0502020204030204" pitchFamily="34" charset="0"/>
              <a:buChar cha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48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68049" y="5801908"/>
            <a:ext cx="5175953" cy="1048603"/>
          </a:xfrm>
          <a:prstGeom prst="rect">
            <a:avLst/>
          </a:prstGeom>
        </p:spPr>
      </p:pic>
    </p:spTree>
    <p:extLst>
      <p:ext uri="{BB962C8B-B14F-4D97-AF65-F5344CB8AC3E}">
        <p14:creationId xmlns:p14="http://schemas.microsoft.com/office/powerpoint/2010/main" val="302568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774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99B896F-9F50-448B-B0DC-A1F12360A73D}" type="datetimeFigureOut">
              <a:rPr lang="en-US">
                <a:solidFill>
                  <a:prstClr val="black"/>
                </a:solidFill>
              </a:rPr>
              <a:pPr/>
              <a:t>8/29/2019</a:t>
            </a:fld>
            <a:endParaRPr lang="en-US">
              <a:solidFill>
                <a:prstClr val="black"/>
              </a:solidFill>
            </a:endParaRPr>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FF405EB5-6888-4253-A9EE-F774BAD40A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22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706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51435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28588" indent="-128588" algn="l" defTabSz="514350" rtl="0" eaLnBrk="1" latinLnBrk="0" hangingPunct="1">
        <a:lnSpc>
          <a:spcPct val="90000"/>
        </a:lnSpc>
        <a:spcBef>
          <a:spcPts val="563"/>
        </a:spcBef>
        <a:buClr>
          <a:srgbClr val="FF6600"/>
        </a:buClr>
        <a:buSzPct val="110000"/>
        <a:buFont typeface="Wingdings" panose="05000000000000000000" pitchFamily="2" charset="2"/>
        <a:buChar char="ü"/>
        <a:defRPr sz="21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Clr>
          <a:srgbClr val="FF6600"/>
        </a:buClr>
        <a:buFont typeface="Wingdings" panose="05000000000000000000" pitchFamily="2" charset="2"/>
        <a:buChar char="§"/>
        <a:defRPr sz="18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Calibri" panose="020F0502020204030204" pitchFamily="34" charset="0"/>
        <a:buChar char="−"/>
        <a:defRPr sz="12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2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4D569-7ECC-4DA3-981D-8D049BB60C12}" type="datetimeFigureOut">
              <a:rPr lang="en-US" smtClean="0"/>
              <a:t>8/29/2019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1CC7D-4F87-40D3-842F-35BAD60C7946}" type="slidenum">
              <a:rPr lang="en-US" smtClean="0"/>
              <a:t>‹#›</a:t>
            </a:fld>
            <a:endParaRPr lang="en-US"/>
          </a:p>
        </p:txBody>
      </p:sp>
      <p:pic>
        <p:nvPicPr>
          <p:cNvPr id="7" name="Picture 3" descr="C:\Users\Tricha Shivas\AppData\Local\Microsoft\Windows\Temporary Internet Files\Content.Outlook\U5H813D3\Myositis logo.png">
            <a:extLst>
              <a:ext uri="{FF2B5EF4-FFF2-40B4-BE49-F238E27FC236}">
                <a16:creationId xmlns:a16="http://schemas.microsoft.com/office/drawing/2014/main" id="{DA92D306-300F-401C-9E07-966414513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7629" y="5488965"/>
            <a:ext cx="1635831" cy="86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878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35086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accent2"/>
        </a:buClr>
        <a:buFont typeface="Wingdings" panose="05000000000000000000" pitchFamily="2" charset="2"/>
        <a:buChar char="ü"/>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7046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377" rtl="0" eaLnBrk="1" latinLnBrk="0" hangingPunct="1">
        <a:lnSpc>
          <a:spcPct val="90000"/>
        </a:lnSpc>
        <a:spcBef>
          <a:spcPct val="0"/>
        </a:spcBef>
        <a:buNone/>
        <a:defRPr sz="4800" kern="1200">
          <a:solidFill>
            <a:schemeClr val="accent2"/>
          </a:solidFill>
          <a:latin typeface="+mn-lt"/>
          <a:ea typeface="+mj-ea"/>
          <a:cs typeface="+mj-cs"/>
        </a:defRPr>
      </a:lvl1pPr>
    </p:titleStyle>
    <p:bodyStyle>
      <a:lvl1pPr marL="228594" indent="-228594" algn="l" defTabSz="914377" rtl="0" eaLnBrk="1" latinLnBrk="0" hangingPunct="1">
        <a:lnSpc>
          <a:spcPct val="90000"/>
        </a:lnSpc>
        <a:spcBef>
          <a:spcPts val="10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caregiveraction.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8C2B01-E143-4421-877B-BB6B14FCE948}"/>
              </a:ext>
            </a:extLst>
          </p:cNvPr>
          <p:cNvSpPr/>
          <p:nvPr/>
        </p:nvSpPr>
        <p:spPr>
          <a:xfrm>
            <a:off x="3107579" y="1009278"/>
            <a:ext cx="4944034" cy="955169"/>
          </a:xfrm>
          <a:prstGeom prst="rect">
            <a:avLst/>
          </a:prstGeom>
          <a:solidFill>
            <a:srgbClr val="239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698C5DB-453B-4631-9083-D5131594DB63}"/>
              </a:ext>
            </a:extLst>
          </p:cNvPr>
          <p:cNvSpPr/>
          <p:nvPr/>
        </p:nvSpPr>
        <p:spPr>
          <a:xfrm>
            <a:off x="709189" y="3085406"/>
            <a:ext cx="7689307" cy="105047"/>
          </a:xfrm>
          <a:prstGeom prst="rect">
            <a:avLst/>
          </a:prstGeom>
          <a:solidFill>
            <a:srgbClr val="064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97635573-EC26-4AA4-B4DF-88AC1A04537C}"/>
              </a:ext>
            </a:extLst>
          </p:cNvPr>
          <p:cNvSpPr/>
          <p:nvPr/>
        </p:nvSpPr>
        <p:spPr>
          <a:xfrm>
            <a:off x="727346" y="5304193"/>
            <a:ext cx="7689307" cy="105047"/>
          </a:xfrm>
          <a:prstGeom prst="rect">
            <a:avLst/>
          </a:prstGeom>
          <a:solidFill>
            <a:srgbClr val="064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0AE7CCD1-1A61-42E1-833A-A9792628D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705" y="1244904"/>
            <a:ext cx="1829990" cy="1417269"/>
          </a:xfrm>
          <a:prstGeom prst="rect">
            <a:avLst/>
          </a:prstGeom>
        </p:spPr>
      </p:pic>
      <p:sp>
        <p:nvSpPr>
          <p:cNvPr id="23" name="TextBox 22">
            <a:extLst>
              <a:ext uri="{FF2B5EF4-FFF2-40B4-BE49-F238E27FC236}">
                <a16:creationId xmlns:a16="http://schemas.microsoft.com/office/drawing/2014/main" id="{05DB4E18-C2E6-4E91-82F2-2EDEEC88DB83}"/>
              </a:ext>
            </a:extLst>
          </p:cNvPr>
          <p:cNvSpPr txBox="1"/>
          <p:nvPr/>
        </p:nvSpPr>
        <p:spPr>
          <a:xfrm>
            <a:off x="2757546" y="1186780"/>
            <a:ext cx="5640952" cy="600164"/>
          </a:xfrm>
          <a:prstGeom prst="rect">
            <a:avLst/>
          </a:prstGeom>
          <a:noFill/>
        </p:spPr>
        <p:txBody>
          <a:bodyPr wrap="square" rtlCol="0">
            <a:spAutoFit/>
          </a:bodyPr>
          <a:lstStyle/>
          <a:p>
            <a:pPr algn="ctr"/>
            <a:r>
              <a:rPr lang="en-US" sz="3300" b="1" dirty="0">
                <a:solidFill>
                  <a:schemeClr val="bg1"/>
                </a:solidFill>
              </a:rPr>
              <a:t>Caring for the Care Partners</a:t>
            </a:r>
          </a:p>
        </p:txBody>
      </p:sp>
      <p:pic>
        <p:nvPicPr>
          <p:cNvPr id="13" name="Picture 12">
            <a:extLst>
              <a:ext uri="{FF2B5EF4-FFF2-40B4-BE49-F238E27FC236}">
                <a16:creationId xmlns:a16="http://schemas.microsoft.com/office/drawing/2014/main" id="{D39CF86A-C4FB-41EC-AA4A-620AD01D7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84" y="3699614"/>
            <a:ext cx="1846194" cy="1846194"/>
          </a:xfrm>
          <a:prstGeom prst="rect">
            <a:avLst/>
          </a:prstGeom>
        </p:spPr>
      </p:pic>
      <p:sp>
        <p:nvSpPr>
          <p:cNvPr id="9" name="TextBox 8"/>
          <p:cNvSpPr txBox="1"/>
          <p:nvPr/>
        </p:nvSpPr>
        <p:spPr>
          <a:xfrm>
            <a:off x="1746487" y="2175815"/>
            <a:ext cx="7663070" cy="707886"/>
          </a:xfrm>
          <a:prstGeom prst="rect">
            <a:avLst/>
          </a:prstGeom>
          <a:noFill/>
        </p:spPr>
        <p:txBody>
          <a:bodyPr wrap="square" rtlCol="0">
            <a:spAutoFit/>
          </a:bodyPr>
          <a:lstStyle/>
          <a:p>
            <a:pPr algn="ctr"/>
            <a:r>
              <a:rPr lang="en-US" sz="2000" dirty="0"/>
              <a:t>The Myositis Association Annual Patient Conference</a:t>
            </a:r>
          </a:p>
          <a:p>
            <a:pPr algn="ctr"/>
            <a:r>
              <a:rPr lang="en-US" sz="2000" dirty="0"/>
              <a:t>September 6, 2019</a:t>
            </a:r>
          </a:p>
        </p:txBody>
      </p:sp>
      <p:sp>
        <p:nvSpPr>
          <p:cNvPr id="10" name="Subtitle 2"/>
          <p:cNvSpPr>
            <a:spLocks noGrp="1"/>
          </p:cNvSpPr>
          <p:nvPr>
            <p:ph type="subTitle" idx="1"/>
          </p:nvPr>
        </p:nvSpPr>
        <p:spPr>
          <a:xfrm>
            <a:off x="2640568" y="3404283"/>
            <a:ext cx="5261303" cy="1998073"/>
          </a:xfrm>
        </p:spPr>
        <p:txBody>
          <a:bodyPr>
            <a:noAutofit/>
          </a:bodyPr>
          <a:lstStyle/>
          <a:p>
            <a:r>
              <a:rPr lang="en-US" b="1" dirty="0"/>
              <a:t>Nichole Goble </a:t>
            </a:r>
          </a:p>
          <a:p>
            <a:r>
              <a:rPr lang="en-US" b="1" dirty="0"/>
              <a:t>Program Coordinator, CAN</a:t>
            </a:r>
          </a:p>
          <a:p>
            <a:r>
              <a:rPr lang="en-US" b="1" dirty="0"/>
              <a:t>(202) 454-3965</a:t>
            </a:r>
          </a:p>
          <a:p>
            <a:r>
              <a:rPr lang="en-US" b="1" u="sng" dirty="0">
                <a:solidFill>
                  <a:schemeClr val="accent5"/>
                </a:solidFill>
              </a:rPr>
              <a:t>NGoble@CaregiverAction.org</a:t>
            </a:r>
            <a:endParaRPr lang="en-US" dirty="0"/>
          </a:p>
        </p:txBody>
      </p:sp>
    </p:spTree>
    <p:extLst>
      <p:ext uri="{BB962C8B-B14F-4D97-AF65-F5344CB8AC3E}">
        <p14:creationId xmlns:p14="http://schemas.microsoft.com/office/powerpoint/2010/main" val="151344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C3F184F-7302-48B1-8D94-7457C926D85A}"/>
              </a:ext>
            </a:extLst>
          </p:cNvPr>
          <p:cNvPicPr>
            <a:picLocks noChangeAspect="1"/>
          </p:cNvPicPr>
          <p:nvPr/>
        </p:nvPicPr>
        <p:blipFill rotWithShape="1">
          <a:blip r:embed="rId3">
            <a:extLst>
              <a:ext uri="{28A0092B-C50C-407E-A947-70E740481C1C}">
                <a14:useLocalDpi xmlns:a14="http://schemas.microsoft.com/office/drawing/2010/main" val="0"/>
              </a:ext>
            </a:extLst>
          </a:blip>
          <a:srcRect b="73968"/>
          <a:stretch/>
        </p:blipFill>
        <p:spPr>
          <a:xfrm>
            <a:off x="0" y="-243840"/>
            <a:ext cx="9144000" cy="30792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BD6251F-8713-4FA5-B4F8-3E9AE89CF6BB}"/>
              </a:ext>
            </a:extLst>
          </p:cNvPr>
          <p:cNvPicPr>
            <a:picLocks noChangeAspect="1"/>
          </p:cNvPicPr>
          <p:nvPr/>
        </p:nvPicPr>
        <p:blipFill rotWithShape="1">
          <a:blip r:embed="rId3">
            <a:extLst>
              <a:ext uri="{28A0092B-C50C-407E-A947-70E740481C1C}">
                <a14:useLocalDpi xmlns:a14="http://schemas.microsoft.com/office/drawing/2010/main" val="0"/>
              </a:ext>
            </a:extLst>
          </a:blip>
          <a:srcRect l="285" t="51292" r="-285" b="25667"/>
          <a:stretch/>
        </p:blipFill>
        <p:spPr>
          <a:xfrm>
            <a:off x="109942" y="3100250"/>
            <a:ext cx="9144822" cy="2725783"/>
          </a:xfrm>
          <a:prstGeom prst="rect">
            <a:avLst/>
          </a:prstGeom>
        </p:spPr>
      </p:pic>
    </p:spTree>
    <p:extLst>
      <p:ext uri="{BB962C8B-B14F-4D97-AF65-F5344CB8AC3E}">
        <p14:creationId xmlns:p14="http://schemas.microsoft.com/office/powerpoint/2010/main" val="297779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C3F184F-7302-48B1-8D94-7457C926D85A}"/>
              </a:ext>
            </a:extLst>
          </p:cNvPr>
          <p:cNvPicPr>
            <a:picLocks noChangeAspect="1"/>
          </p:cNvPicPr>
          <p:nvPr/>
        </p:nvPicPr>
        <p:blipFill rotWithShape="1">
          <a:blip r:embed="rId3">
            <a:extLst>
              <a:ext uri="{28A0092B-C50C-407E-A947-70E740481C1C}">
                <a14:useLocalDpi xmlns:a14="http://schemas.microsoft.com/office/drawing/2010/main" val="0"/>
              </a:ext>
            </a:extLst>
          </a:blip>
          <a:srcRect b="73968"/>
          <a:stretch/>
        </p:blipFill>
        <p:spPr>
          <a:xfrm>
            <a:off x="0" y="-243840"/>
            <a:ext cx="9144000" cy="30792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BD6251F-8713-4FA5-B4F8-3E9AE89CF6BB}"/>
              </a:ext>
            </a:extLst>
          </p:cNvPr>
          <p:cNvPicPr>
            <a:picLocks noChangeAspect="1"/>
          </p:cNvPicPr>
          <p:nvPr/>
        </p:nvPicPr>
        <p:blipFill rotWithShape="1">
          <a:blip r:embed="rId3">
            <a:extLst>
              <a:ext uri="{28A0092B-C50C-407E-A947-70E740481C1C}">
                <a14:useLocalDpi xmlns:a14="http://schemas.microsoft.com/office/drawing/2010/main" val="0"/>
              </a:ext>
            </a:extLst>
          </a:blip>
          <a:srcRect l="12856" t="74332" r="20674" b="3068"/>
          <a:stretch/>
        </p:blipFill>
        <p:spPr>
          <a:xfrm>
            <a:off x="1706880" y="3204756"/>
            <a:ext cx="6078583" cy="2673530"/>
          </a:xfrm>
          <a:prstGeom prst="rect">
            <a:avLst/>
          </a:prstGeom>
        </p:spPr>
      </p:pic>
    </p:spTree>
    <p:extLst>
      <p:ext uri="{BB962C8B-B14F-4D97-AF65-F5344CB8AC3E}">
        <p14:creationId xmlns:p14="http://schemas.microsoft.com/office/powerpoint/2010/main" val="251038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123946"/>
            <a:ext cx="8382000" cy="646331"/>
          </a:xfrm>
          <a:prstGeom prst="rect">
            <a:avLst/>
          </a:prstGeom>
          <a:noFill/>
        </p:spPr>
        <p:txBody>
          <a:bodyPr wrap="square" rtlCol="0">
            <a:spAutoFit/>
          </a:bodyPr>
          <a:lstStyle/>
          <a:p>
            <a:pPr algn="ctr"/>
            <a:r>
              <a:rPr lang="en-US" sz="3600" dirty="0">
                <a:solidFill>
                  <a:schemeClr val="bg1"/>
                </a:solidFill>
              </a:rPr>
              <a:t>Ten Tips</a:t>
            </a:r>
          </a:p>
        </p:txBody>
      </p:sp>
      <p:sp>
        <p:nvSpPr>
          <p:cNvPr id="2" name="Cloud Callout 1"/>
          <p:cNvSpPr/>
          <p:nvPr/>
        </p:nvSpPr>
        <p:spPr>
          <a:xfrm>
            <a:off x="1081637" y="433953"/>
            <a:ext cx="7340468" cy="5256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84883" y="2339051"/>
            <a:ext cx="5933976" cy="830997"/>
          </a:xfrm>
          <a:prstGeom prst="rect">
            <a:avLst/>
          </a:prstGeom>
          <a:noFill/>
        </p:spPr>
        <p:txBody>
          <a:bodyPr wrap="square" rtlCol="0">
            <a:spAutoFit/>
          </a:bodyPr>
          <a:lstStyle/>
          <a:p>
            <a:r>
              <a:rPr lang="en-US" sz="4800" b="1" dirty="0">
                <a:solidFill>
                  <a:schemeClr val="bg1"/>
                </a:solidFill>
              </a:rPr>
              <a:t>How do I ask for help?</a:t>
            </a:r>
          </a:p>
        </p:txBody>
      </p:sp>
    </p:spTree>
    <p:extLst>
      <p:ext uri="{BB962C8B-B14F-4D97-AF65-F5344CB8AC3E}">
        <p14:creationId xmlns:p14="http://schemas.microsoft.com/office/powerpoint/2010/main" val="9687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437" y="108283"/>
            <a:ext cx="5946255" cy="830997"/>
          </a:xfrm>
          <a:prstGeom prst="rect">
            <a:avLst/>
          </a:prstGeom>
        </p:spPr>
        <p:txBody>
          <a:bodyPr wrap="square">
            <a:spAutoFit/>
          </a:bodyPr>
          <a:lstStyle/>
          <a:p>
            <a:pPr defTabSz="685800"/>
            <a:r>
              <a:rPr lang="en-US" sz="4800" kern="0" dirty="0">
                <a:solidFill>
                  <a:srgbClr val="064376"/>
                </a:solidFill>
                <a:latin typeface="Segoe UI" panose="020B0502040204020203" pitchFamily="34" charset="0"/>
                <a:ea typeface="Times New Roman" panose="02020603050405020304" pitchFamily="18" charset="0"/>
              </a:rPr>
              <a:t>Try These Tips</a:t>
            </a:r>
            <a:endParaRPr lang="en-US" sz="4800" kern="0" dirty="0">
              <a:solidFill>
                <a:srgbClr val="064376"/>
              </a:solidFill>
            </a:endParaRPr>
          </a:p>
        </p:txBody>
      </p:sp>
      <p:sp>
        <p:nvSpPr>
          <p:cNvPr id="5" name="TextBox 4"/>
          <p:cNvSpPr txBox="1"/>
          <p:nvPr/>
        </p:nvSpPr>
        <p:spPr>
          <a:xfrm>
            <a:off x="1357163" y="1636295"/>
            <a:ext cx="7016152" cy="4401205"/>
          </a:xfrm>
          <a:prstGeom prst="rect">
            <a:avLst/>
          </a:prstGeom>
          <a:noFill/>
        </p:spPr>
        <p:txBody>
          <a:bodyPr wrap="square" rtlCol="0">
            <a:spAutoFit/>
          </a:bodyPr>
          <a:lstStyle/>
          <a:p>
            <a:pPr marL="214313" lvl="0" indent="-214313">
              <a:buClr>
                <a:srgbClr val="FF6600"/>
              </a:buClr>
              <a:buFont typeface="Wingdings" panose="05000000000000000000" pitchFamily="2" charset="2"/>
              <a:buChar char="ü"/>
              <a:defRPr/>
            </a:pPr>
            <a:r>
              <a:rPr lang="en-US" sz="2800" b="1" kern="0" spc="-75" dirty="0">
                <a:solidFill>
                  <a:srgbClr val="0A7594"/>
                </a:solidFill>
              </a:rPr>
              <a:t>Recognize that caregiving is far too big a task to undertake alone!</a:t>
            </a:r>
          </a:p>
          <a:p>
            <a:pPr marL="214313" lvl="0" indent="-214313">
              <a:buClr>
                <a:srgbClr val="FF6600"/>
              </a:buClr>
              <a:buFont typeface="Wingdings" panose="05000000000000000000" pitchFamily="2" charset="2"/>
              <a:buChar char="ü"/>
              <a:defRPr/>
            </a:pPr>
            <a:endParaRPr lang="en-US" sz="2800" b="1" kern="0" spc="-75" dirty="0">
              <a:solidFill>
                <a:srgbClr val="0A7594"/>
              </a:solidFill>
            </a:endParaRPr>
          </a:p>
          <a:p>
            <a:pPr marL="214313" lvl="0" indent="-214313">
              <a:buClr>
                <a:srgbClr val="FF6600"/>
              </a:buClr>
              <a:buFont typeface="Wingdings" panose="05000000000000000000" pitchFamily="2" charset="2"/>
              <a:buChar char="ü"/>
              <a:defRPr/>
            </a:pPr>
            <a:r>
              <a:rPr lang="en-US" sz="2800" b="1" kern="0" spc="-75" dirty="0">
                <a:solidFill>
                  <a:srgbClr val="0A7594"/>
                </a:solidFill>
              </a:rPr>
              <a:t>List of all of the things that need to get done and categorize them.</a:t>
            </a:r>
          </a:p>
          <a:p>
            <a:pPr lvl="0">
              <a:buClr>
                <a:srgbClr val="FF6600"/>
              </a:buClr>
              <a:defRPr/>
            </a:pPr>
            <a:r>
              <a:rPr lang="en-US" sz="2800" b="1" kern="0" spc="-75" dirty="0">
                <a:solidFill>
                  <a:srgbClr val="0A7594"/>
                </a:solidFill>
              </a:rPr>
              <a:t>		Household chores</a:t>
            </a:r>
          </a:p>
          <a:p>
            <a:pPr lvl="0">
              <a:buClr>
                <a:srgbClr val="FF6600"/>
              </a:buClr>
              <a:defRPr/>
            </a:pPr>
            <a:r>
              <a:rPr lang="en-US" sz="2800" b="1" kern="0" spc="-75" dirty="0">
                <a:solidFill>
                  <a:srgbClr val="0A7594"/>
                </a:solidFill>
              </a:rPr>
              <a:t>		</a:t>
            </a:r>
          </a:p>
          <a:p>
            <a:pPr lvl="0">
              <a:buClr>
                <a:srgbClr val="FF6600"/>
              </a:buClr>
              <a:defRPr/>
            </a:pPr>
            <a:r>
              <a:rPr lang="en-US" sz="2800" b="1" kern="0" spc="-75" dirty="0">
                <a:solidFill>
                  <a:srgbClr val="0A7594"/>
                </a:solidFill>
              </a:rPr>
              <a:t>		Medical appointments</a:t>
            </a:r>
          </a:p>
          <a:p>
            <a:pPr lvl="0">
              <a:buClr>
                <a:srgbClr val="FF6600"/>
              </a:buClr>
              <a:defRPr/>
            </a:pPr>
            <a:r>
              <a:rPr lang="en-US" sz="2800" b="1" kern="0" spc="-75" dirty="0">
                <a:solidFill>
                  <a:srgbClr val="0A7594"/>
                </a:solidFill>
              </a:rPr>
              <a:t>		</a:t>
            </a:r>
          </a:p>
          <a:p>
            <a:pPr lvl="0">
              <a:buClr>
                <a:srgbClr val="FF6600"/>
              </a:buClr>
              <a:defRPr/>
            </a:pPr>
            <a:r>
              <a:rPr lang="en-US" sz="2800" b="1" kern="0" spc="-75" dirty="0">
                <a:solidFill>
                  <a:srgbClr val="0A7594"/>
                </a:solidFill>
              </a:rPr>
              <a:t>		Personal care </a:t>
            </a:r>
          </a:p>
        </p:txBody>
      </p:sp>
    </p:spTree>
    <p:extLst>
      <p:ext uri="{BB962C8B-B14F-4D97-AF65-F5344CB8AC3E}">
        <p14:creationId xmlns:p14="http://schemas.microsoft.com/office/powerpoint/2010/main" val="25361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437" y="108283"/>
            <a:ext cx="5946255" cy="830997"/>
          </a:xfrm>
          <a:prstGeom prst="rect">
            <a:avLst/>
          </a:prstGeom>
        </p:spPr>
        <p:txBody>
          <a:bodyPr wrap="square">
            <a:spAutoFit/>
          </a:bodyPr>
          <a:lstStyle/>
          <a:p>
            <a:pPr defTabSz="685800"/>
            <a:r>
              <a:rPr lang="en-US" sz="4800" kern="0" dirty="0">
                <a:solidFill>
                  <a:srgbClr val="064376"/>
                </a:solidFill>
                <a:latin typeface="Segoe UI" panose="020B0502040204020203" pitchFamily="34" charset="0"/>
                <a:ea typeface="Times New Roman" panose="02020603050405020304" pitchFamily="18" charset="0"/>
              </a:rPr>
              <a:t>More Tips</a:t>
            </a:r>
            <a:endParaRPr lang="en-US" sz="4800" kern="0" dirty="0">
              <a:solidFill>
                <a:srgbClr val="064376"/>
              </a:solidFill>
            </a:endParaRPr>
          </a:p>
        </p:txBody>
      </p:sp>
      <p:sp>
        <p:nvSpPr>
          <p:cNvPr id="5" name="TextBox 4"/>
          <p:cNvSpPr txBox="1"/>
          <p:nvPr/>
        </p:nvSpPr>
        <p:spPr>
          <a:xfrm>
            <a:off x="1299411" y="1607419"/>
            <a:ext cx="7016152" cy="3539430"/>
          </a:xfrm>
          <a:prstGeom prst="rect">
            <a:avLst/>
          </a:prstGeom>
          <a:noFill/>
        </p:spPr>
        <p:txBody>
          <a:bodyPr wrap="square" rtlCol="0">
            <a:spAutoFit/>
          </a:bodyPr>
          <a:lstStyle/>
          <a:p>
            <a:pPr marL="214313" lvl="0" indent="-214313">
              <a:buClr>
                <a:srgbClr val="FF6600"/>
              </a:buClr>
              <a:buFont typeface="Wingdings" panose="05000000000000000000" pitchFamily="2" charset="2"/>
              <a:buChar char="ü"/>
              <a:defRPr/>
            </a:pPr>
            <a:r>
              <a:rPr lang="en-US" sz="2800" b="1" kern="0" spc="-75" dirty="0">
                <a:solidFill>
                  <a:srgbClr val="0A7594"/>
                </a:solidFill>
              </a:rPr>
              <a:t>Review your list! </a:t>
            </a:r>
          </a:p>
          <a:p>
            <a:pPr lvl="0">
              <a:buClr>
                <a:srgbClr val="FF6600"/>
              </a:buClr>
              <a:defRPr/>
            </a:pPr>
            <a:r>
              <a:rPr lang="en-US" sz="2800" b="1" kern="0" spc="-75" dirty="0">
                <a:solidFill>
                  <a:srgbClr val="0A7594"/>
                </a:solidFill>
              </a:rPr>
              <a:t>	Which items on it you do you hate doing? </a:t>
            </a:r>
          </a:p>
          <a:p>
            <a:pPr lvl="0">
              <a:buClr>
                <a:srgbClr val="FF6600"/>
              </a:buClr>
              <a:defRPr/>
            </a:pPr>
            <a:endParaRPr lang="en-US" sz="2800" b="1" kern="0" spc="-75" dirty="0">
              <a:solidFill>
                <a:srgbClr val="0A7594"/>
              </a:solidFill>
            </a:endParaRPr>
          </a:p>
          <a:p>
            <a:pPr lvl="0">
              <a:buClr>
                <a:srgbClr val="FF6600"/>
              </a:buClr>
              <a:defRPr/>
            </a:pPr>
            <a:r>
              <a:rPr lang="en-US" sz="2800" b="1" kern="0" spc="-75" dirty="0">
                <a:solidFill>
                  <a:srgbClr val="0A7594"/>
                </a:solidFill>
              </a:rPr>
              <a:t>	Which ones do you enjoy?</a:t>
            </a:r>
          </a:p>
          <a:p>
            <a:pPr lvl="0">
              <a:buClr>
                <a:srgbClr val="FF6600"/>
              </a:buClr>
              <a:defRPr/>
            </a:pPr>
            <a:r>
              <a:rPr lang="en-US" sz="2800" b="1" kern="0" spc="-75" dirty="0">
                <a:solidFill>
                  <a:srgbClr val="0A7594"/>
                </a:solidFill>
              </a:rPr>
              <a:t>	</a:t>
            </a:r>
          </a:p>
          <a:p>
            <a:pPr lvl="0">
              <a:buClr>
                <a:srgbClr val="FF6600"/>
              </a:buClr>
              <a:defRPr/>
            </a:pPr>
            <a:r>
              <a:rPr lang="en-US" sz="2800" b="1" kern="0" spc="-75" dirty="0">
                <a:solidFill>
                  <a:srgbClr val="0A7594"/>
                </a:solidFill>
              </a:rPr>
              <a:t>	Which ones you believe that you really 	must continue to do yourself? </a:t>
            </a:r>
          </a:p>
          <a:p>
            <a:pPr lvl="0">
              <a:buClr>
                <a:srgbClr val="FF6600"/>
              </a:buClr>
              <a:defRPr/>
            </a:pPr>
            <a:endParaRPr lang="en-US" sz="2800" b="1" kern="0" spc="-75" dirty="0">
              <a:solidFill>
                <a:srgbClr val="0A7594"/>
              </a:solidFill>
            </a:endParaRPr>
          </a:p>
        </p:txBody>
      </p:sp>
    </p:spTree>
    <p:extLst>
      <p:ext uri="{BB962C8B-B14F-4D97-AF65-F5344CB8AC3E}">
        <p14:creationId xmlns:p14="http://schemas.microsoft.com/office/powerpoint/2010/main" val="104331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437" y="108283"/>
            <a:ext cx="5946255" cy="830997"/>
          </a:xfrm>
          <a:prstGeom prst="rect">
            <a:avLst/>
          </a:prstGeom>
        </p:spPr>
        <p:txBody>
          <a:bodyPr wrap="square">
            <a:spAutoFit/>
          </a:bodyPr>
          <a:lstStyle/>
          <a:p>
            <a:pPr defTabSz="685800"/>
            <a:r>
              <a:rPr lang="en-US" sz="4800" kern="0" dirty="0">
                <a:solidFill>
                  <a:srgbClr val="064376"/>
                </a:solidFill>
                <a:latin typeface="Segoe UI" panose="020B0502040204020203" pitchFamily="34" charset="0"/>
                <a:ea typeface="Times New Roman" panose="02020603050405020304" pitchFamily="18" charset="0"/>
              </a:rPr>
              <a:t>BEWARE!</a:t>
            </a:r>
            <a:endParaRPr lang="en-US" sz="4800" kern="0" dirty="0">
              <a:solidFill>
                <a:srgbClr val="064376"/>
              </a:solidFill>
            </a:endParaRPr>
          </a:p>
        </p:txBody>
      </p:sp>
      <p:sp>
        <p:nvSpPr>
          <p:cNvPr id="5" name="TextBox 4"/>
          <p:cNvSpPr txBox="1"/>
          <p:nvPr/>
        </p:nvSpPr>
        <p:spPr>
          <a:xfrm>
            <a:off x="1299411" y="1607419"/>
            <a:ext cx="7016152" cy="2677656"/>
          </a:xfrm>
          <a:prstGeom prst="rect">
            <a:avLst/>
          </a:prstGeom>
          <a:noFill/>
        </p:spPr>
        <p:txBody>
          <a:bodyPr wrap="square" rtlCol="0">
            <a:spAutoFit/>
          </a:bodyPr>
          <a:lstStyle/>
          <a:p>
            <a:pPr lvl="0">
              <a:buClr>
                <a:srgbClr val="FF6600"/>
              </a:buClr>
              <a:defRPr/>
            </a:pPr>
            <a:r>
              <a:rPr lang="en-US" sz="2800" b="1" kern="0" spc="-75">
                <a:solidFill>
                  <a:srgbClr val="0A7594"/>
                </a:solidFill>
              </a:rPr>
              <a:t>If you decide that you can't possibly allow someone else to do any of the tasks on the list, then review it again. The idea isn't to prove how indispensable you are, but rather to help you improve the quality of your life, and that of your loved one as well.</a:t>
            </a:r>
            <a:endParaRPr lang="en-US" sz="2800" b="1" kern="0" spc="-75" dirty="0">
              <a:solidFill>
                <a:srgbClr val="0A7594"/>
              </a:solidFill>
            </a:endParaRPr>
          </a:p>
        </p:txBody>
      </p:sp>
    </p:spTree>
    <p:extLst>
      <p:ext uri="{BB962C8B-B14F-4D97-AF65-F5344CB8AC3E}">
        <p14:creationId xmlns:p14="http://schemas.microsoft.com/office/powerpoint/2010/main" val="312100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123946"/>
            <a:ext cx="8382000" cy="646331"/>
          </a:xfrm>
          <a:prstGeom prst="rect">
            <a:avLst/>
          </a:prstGeom>
          <a:noFill/>
        </p:spPr>
        <p:txBody>
          <a:bodyPr wrap="square" rtlCol="0">
            <a:spAutoFit/>
          </a:bodyPr>
          <a:lstStyle/>
          <a:p>
            <a:pPr algn="ctr"/>
            <a:r>
              <a:rPr lang="en-US" sz="3600" dirty="0">
                <a:solidFill>
                  <a:schemeClr val="bg1"/>
                </a:solidFill>
              </a:rPr>
              <a:t>Ten Tips</a:t>
            </a:r>
          </a:p>
        </p:txBody>
      </p:sp>
      <p:sp>
        <p:nvSpPr>
          <p:cNvPr id="2" name="Cloud Callout 1"/>
          <p:cNvSpPr/>
          <p:nvPr/>
        </p:nvSpPr>
        <p:spPr>
          <a:xfrm>
            <a:off x="1081637" y="433953"/>
            <a:ext cx="7340468" cy="5256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93956" y="1643587"/>
            <a:ext cx="5734854" cy="2308324"/>
          </a:xfrm>
          <a:prstGeom prst="rect">
            <a:avLst/>
          </a:prstGeom>
          <a:noFill/>
        </p:spPr>
        <p:txBody>
          <a:bodyPr wrap="square" rtlCol="0">
            <a:spAutoFit/>
          </a:bodyPr>
          <a:lstStyle/>
          <a:p>
            <a:r>
              <a:rPr lang="en-US" sz="4800" b="1" dirty="0">
                <a:solidFill>
                  <a:schemeClr val="bg1"/>
                </a:solidFill>
              </a:rPr>
              <a:t>How Do I Talk to My Loved One About their Disease?</a:t>
            </a:r>
          </a:p>
        </p:txBody>
      </p:sp>
    </p:spTree>
    <p:extLst>
      <p:ext uri="{BB962C8B-B14F-4D97-AF65-F5344CB8AC3E}">
        <p14:creationId xmlns:p14="http://schemas.microsoft.com/office/powerpoint/2010/main" val="265578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676" y="108283"/>
            <a:ext cx="7218947" cy="1938992"/>
          </a:xfrm>
          <a:prstGeom prst="rect">
            <a:avLst/>
          </a:prstGeom>
        </p:spPr>
        <p:txBody>
          <a:bodyPr wrap="square">
            <a:spAutoFit/>
          </a:bodyPr>
          <a:lstStyle/>
          <a:p>
            <a:pPr lvl="0"/>
            <a:r>
              <a:rPr lang="en-US" sz="4000" b="1" dirty="0"/>
              <a:t>Understand that your loved one may have difficulty talking about their feelings.</a:t>
            </a:r>
          </a:p>
        </p:txBody>
      </p:sp>
      <p:sp>
        <p:nvSpPr>
          <p:cNvPr id="5" name="TextBox 4"/>
          <p:cNvSpPr txBox="1"/>
          <p:nvPr/>
        </p:nvSpPr>
        <p:spPr>
          <a:xfrm>
            <a:off x="1386040" y="2047275"/>
            <a:ext cx="7584706" cy="3785652"/>
          </a:xfrm>
          <a:prstGeom prst="rect">
            <a:avLst/>
          </a:prstGeom>
          <a:noFill/>
        </p:spPr>
        <p:txBody>
          <a:bodyPr wrap="square" rtlCol="0">
            <a:spAutoFit/>
          </a:bodyPr>
          <a:lstStyle/>
          <a:p>
            <a:pPr lvl="0">
              <a:buClr>
                <a:srgbClr val="FF6600"/>
              </a:buClr>
              <a:defRPr/>
            </a:pPr>
            <a:r>
              <a:rPr lang="en-US" sz="2800" b="1" kern="0" spc="-75" dirty="0">
                <a:solidFill>
                  <a:srgbClr val="0A7594"/>
                </a:solidFill>
              </a:rPr>
              <a:t>	</a:t>
            </a:r>
            <a:r>
              <a:rPr lang="en-US" sz="2400" b="1" kern="0" spc="-75" dirty="0">
                <a:solidFill>
                  <a:srgbClr val="0A7594"/>
                </a:solidFill>
              </a:rPr>
              <a:t>People express their emotions differently:</a:t>
            </a:r>
            <a:endParaRPr lang="en-US" sz="2800" b="1" kern="0" spc="-75" dirty="0">
              <a:solidFill>
                <a:srgbClr val="0A7594"/>
              </a:solidFill>
            </a:endParaRPr>
          </a:p>
          <a:p>
            <a:pPr lvl="0">
              <a:buClr>
                <a:srgbClr val="FF6600"/>
              </a:buClr>
              <a:defRPr/>
            </a:pPr>
            <a:r>
              <a:rPr lang="en-US" sz="2800" b="1" kern="0" spc="-75" dirty="0">
                <a:solidFill>
                  <a:srgbClr val="0A7594"/>
                </a:solidFill>
              </a:rPr>
              <a:t>			</a:t>
            </a:r>
            <a:r>
              <a:rPr lang="en-US" sz="2300" b="1" i="1" kern="0" spc="-75" dirty="0">
                <a:solidFill>
                  <a:srgbClr val="0A7594"/>
                </a:solidFill>
              </a:rPr>
              <a:t>Some talk things out.</a:t>
            </a:r>
          </a:p>
          <a:p>
            <a:pPr lvl="0">
              <a:buClr>
                <a:srgbClr val="FF6600"/>
              </a:buClr>
              <a:defRPr/>
            </a:pPr>
            <a:r>
              <a:rPr lang="en-US" sz="2300" b="1" i="1" kern="0" spc="-75" dirty="0">
                <a:solidFill>
                  <a:srgbClr val="0A7594"/>
                </a:solidFill>
              </a:rPr>
              <a:t>			</a:t>
            </a:r>
          </a:p>
          <a:p>
            <a:pPr lvl="0">
              <a:buClr>
                <a:srgbClr val="FF6600"/>
              </a:buClr>
              <a:defRPr/>
            </a:pPr>
            <a:r>
              <a:rPr lang="en-US" sz="2300" b="1" i="1" kern="0" spc="-75" dirty="0">
                <a:solidFill>
                  <a:srgbClr val="0A7594"/>
                </a:solidFill>
              </a:rPr>
              <a:t>			Some focus on other things.</a:t>
            </a:r>
          </a:p>
          <a:p>
            <a:pPr lvl="0">
              <a:buClr>
                <a:srgbClr val="FF6600"/>
              </a:buClr>
              <a:defRPr/>
            </a:pPr>
            <a:r>
              <a:rPr lang="en-US" sz="2300" b="1" i="1" kern="0" spc="-75" dirty="0">
                <a:solidFill>
                  <a:srgbClr val="0A7594"/>
                </a:solidFill>
              </a:rPr>
              <a:t>			</a:t>
            </a:r>
          </a:p>
          <a:p>
            <a:pPr lvl="0">
              <a:buClr>
                <a:srgbClr val="FF6600"/>
              </a:buClr>
              <a:defRPr/>
            </a:pPr>
            <a:r>
              <a:rPr lang="en-US" sz="2300" b="1" i="1" kern="0" spc="-75" dirty="0">
                <a:solidFill>
                  <a:srgbClr val="0A7594"/>
                </a:solidFill>
              </a:rPr>
              <a:t>			Some express emotions by 					doing things, such as walking, doing the 				dishes, 	or fixing things.</a:t>
            </a:r>
          </a:p>
          <a:p>
            <a:pPr lvl="0">
              <a:buClr>
                <a:srgbClr val="FF6600"/>
              </a:buClr>
              <a:defRPr/>
            </a:pPr>
            <a:r>
              <a:rPr lang="en-US" sz="2300" b="1" i="1" kern="0" spc="-75" dirty="0">
                <a:solidFill>
                  <a:srgbClr val="0A7594"/>
                </a:solidFill>
              </a:rPr>
              <a:t>			</a:t>
            </a:r>
          </a:p>
          <a:p>
            <a:pPr lvl="0">
              <a:buClr>
                <a:srgbClr val="FF6600"/>
              </a:buClr>
              <a:defRPr/>
            </a:pPr>
            <a:r>
              <a:rPr lang="en-US" sz="2300" b="1" i="1" kern="0" spc="-75" dirty="0">
                <a:solidFill>
                  <a:srgbClr val="0A7594"/>
                </a:solidFill>
              </a:rPr>
              <a:t>			And some focus inward.</a:t>
            </a:r>
          </a:p>
        </p:txBody>
      </p:sp>
    </p:spTree>
    <p:extLst>
      <p:ext uri="{BB962C8B-B14F-4D97-AF65-F5344CB8AC3E}">
        <p14:creationId xmlns:p14="http://schemas.microsoft.com/office/powerpoint/2010/main" val="225761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676" y="108283"/>
            <a:ext cx="7218947" cy="1938992"/>
          </a:xfrm>
          <a:prstGeom prst="rect">
            <a:avLst/>
          </a:prstGeom>
        </p:spPr>
        <p:txBody>
          <a:bodyPr wrap="square">
            <a:spAutoFit/>
          </a:bodyPr>
          <a:lstStyle/>
          <a:p>
            <a:pPr lvl="0"/>
            <a:r>
              <a:rPr lang="en-US" sz="4000" b="1" dirty="0"/>
              <a:t>Recognize the common points of stress that family caregivers experience:</a:t>
            </a:r>
          </a:p>
        </p:txBody>
      </p:sp>
      <p:sp>
        <p:nvSpPr>
          <p:cNvPr id="5" name="TextBox 4"/>
          <p:cNvSpPr txBox="1"/>
          <p:nvPr/>
        </p:nvSpPr>
        <p:spPr>
          <a:xfrm>
            <a:off x="1491917" y="2147100"/>
            <a:ext cx="7584706" cy="4154984"/>
          </a:xfrm>
          <a:prstGeom prst="rect">
            <a:avLst/>
          </a:prstGeom>
          <a:noFill/>
        </p:spPr>
        <p:txBody>
          <a:bodyPr wrap="square" rtlCol="0">
            <a:spAutoFit/>
          </a:bodyPr>
          <a:lstStyle/>
          <a:p>
            <a:pPr marL="342900" lvl="0" indent="-342900">
              <a:buClr>
                <a:srgbClr val="FF6600"/>
              </a:buClr>
              <a:buFont typeface="Arial" panose="020B0604020202020204" pitchFamily="34" charset="0"/>
              <a:buChar char="•"/>
              <a:defRPr/>
            </a:pPr>
            <a:r>
              <a:rPr lang="en-US" sz="2400" b="1" kern="0" spc="-75" dirty="0">
                <a:solidFill>
                  <a:srgbClr val="0A7594"/>
                </a:solidFill>
              </a:rPr>
              <a:t>Knowing how to best support each other.</a:t>
            </a:r>
            <a:br>
              <a:rPr lang="en-US" sz="2400" b="1" kern="0" spc="-75" dirty="0">
                <a:solidFill>
                  <a:srgbClr val="0A7594"/>
                </a:solidFill>
              </a:rPr>
            </a:br>
            <a:endParaRPr lang="en-US" sz="2400" b="1" kern="0" spc="-75" dirty="0">
              <a:solidFill>
                <a:srgbClr val="0A7594"/>
              </a:solidFill>
            </a:endParaRPr>
          </a:p>
          <a:p>
            <a:pPr marL="457200" lvl="0" indent="-457200">
              <a:buClr>
                <a:srgbClr val="FF6600"/>
              </a:buClr>
              <a:buFont typeface="Arial" panose="020B0604020202020204" pitchFamily="34" charset="0"/>
              <a:buChar char="•"/>
              <a:defRPr/>
            </a:pPr>
            <a:r>
              <a:rPr lang="en-US" sz="2400" b="1" kern="0" spc="-75" dirty="0">
                <a:solidFill>
                  <a:srgbClr val="0A7594"/>
                </a:solidFill>
              </a:rPr>
              <a:t>Dealing with new feelings.</a:t>
            </a:r>
          </a:p>
          <a:p>
            <a:pPr marL="914400" lvl="1" indent="-457200">
              <a:buClr>
                <a:srgbClr val="FF6600"/>
              </a:buClr>
              <a:buFont typeface="Arial" panose="020B0604020202020204" pitchFamily="34" charset="0"/>
              <a:buChar char="•"/>
              <a:defRPr/>
            </a:pPr>
            <a:r>
              <a:rPr lang="en-US" sz="2400" b="1" kern="0" spc="-75" dirty="0">
                <a:solidFill>
                  <a:srgbClr val="0A7594"/>
                </a:solidFill>
              </a:rPr>
              <a:t>Dealing with guilt.</a:t>
            </a:r>
          </a:p>
          <a:p>
            <a:pPr marL="914400" lvl="1" indent="-457200">
              <a:buClr>
                <a:srgbClr val="FF6600"/>
              </a:buClr>
              <a:buFont typeface="Arial" panose="020B0604020202020204" pitchFamily="34" charset="0"/>
              <a:buChar char="•"/>
              <a:defRPr/>
            </a:pPr>
            <a:r>
              <a:rPr lang="en-US" sz="2400" b="1" kern="0" spc="-75" dirty="0">
                <a:solidFill>
                  <a:srgbClr val="0A7594"/>
                </a:solidFill>
              </a:rPr>
              <a:t>Talking about their negative feelings.</a:t>
            </a:r>
          </a:p>
          <a:p>
            <a:pPr marL="914400" lvl="1" indent="-457200">
              <a:buClr>
                <a:srgbClr val="FF6600"/>
              </a:buClr>
              <a:buFont typeface="Arial" panose="020B0604020202020204" pitchFamily="34" charset="0"/>
              <a:buChar char="•"/>
              <a:defRPr/>
            </a:pPr>
            <a:r>
              <a:rPr lang="en-US" sz="2400" b="1" kern="0" spc="-75" dirty="0">
                <a:solidFill>
                  <a:srgbClr val="0A7594"/>
                </a:solidFill>
              </a:rPr>
              <a:t>Making decisions about care and treatment.</a:t>
            </a:r>
          </a:p>
          <a:p>
            <a:pPr marL="914400" lvl="1" indent="-457200">
              <a:buClr>
                <a:srgbClr val="FF6600"/>
              </a:buClr>
              <a:buFont typeface="Arial" panose="020B0604020202020204" pitchFamily="34" charset="0"/>
              <a:buChar char="•"/>
              <a:defRPr/>
            </a:pPr>
            <a:r>
              <a:rPr lang="en-US" sz="2400" b="1" kern="0" spc="-75" dirty="0">
                <a:solidFill>
                  <a:srgbClr val="0A7594"/>
                </a:solidFill>
              </a:rPr>
              <a:t>Juggling lots of roles, such as childcare, housekeeping, work, and caregiving.</a:t>
            </a:r>
            <a:br>
              <a:rPr lang="en-US" sz="2400" b="1" kern="0" spc="-75" dirty="0">
                <a:solidFill>
                  <a:srgbClr val="0A7594"/>
                </a:solidFill>
              </a:rPr>
            </a:br>
            <a:endParaRPr lang="en-US" sz="2400" b="1" kern="0" spc="-75" dirty="0">
              <a:solidFill>
                <a:srgbClr val="0A7594"/>
              </a:solidFill>
            </a:endParaRPr>
          </a:p>
          <a:p>
            <a:pPr marL="342900" lvl="0" indent="-342900">
              <a:buClr>
                <a:srgbClr val="FF6600"/>
              </a:buClr>
              <a:buFont typeface="Arial" panose="020B0604020202020204" pitchFamily="34" charset="0"/>
              <a:buChar char="•"/>
              <a:defRPr/>
            </a:pPr>
            <a:r>
              <a:rPr lang="en-US" sz="2400" b="1" kern="0" spc="-75" dirty="0">
                <a:solidFill>
                  <a:srgbClr val="0A7594"/>
                </a:solidFill>
              </a:rPr>
              <a:t>Coming to terms with “new normal.”</a:t>
            </a:r>
          </a:p>
          <a:p>
            <a:pPr marL="914400" lvl="1" indent="-457200">
              <a:buClr>
                <a:srgbClr val="FF6600"/>
              </a:buClr>
              <a:buFont typeface="Arial" panose="020B0604020202020204" pitchFamily="34" charset="0"/>
              <a:buChar char="•"/>
              <a:defRPr/>
            </a:pPr>
            <a:r>
              <a:rPr lang="en-US" sz="2400" b="1" kern="0" spc="-75" dirty="0">
                <a:solidFill>
                  <a:srgbClr val="0A7594"/>
                </a:solidFill>
              </a:rPr>
              <a:t>Changes in the daily routine and social life.</a:t>
            </a:r>
          </a:p>
        </p:txBody>
      </p:sp>
    </p:spTree>
    <p:extLst>
      <p:ext uri="{BB962C8B-B14F-4D97-AF65-F5344CB8AC3E}">
        <p14:creationId xmlns:p14="http://schemas.microsoft.com/office/powerpoint/2010/main" val="78747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EADDAEF1-3217-4313-9BCA-C2A8F0C5C731}"/>
              </a:ext>
            </a:extLst>
          </p:cNvPr>
          <p:cNvSpPr/>
          <p:nvPr/>
        </p:nvSpPr>
        <p:spPr>
          <a:xfrm>
            <a:off x="3710957" y="1783679"/>
            <a:ext cx="5246865" cy="2908489"/>
          </a:xfrm>
          <a:prstGeom prst="rect">
            <a:avLst/>
          </a:prstGeom>
        </p:spPr>
        <p:txBody>
          <a:bodyPr wrap="square">
            <a:spAutoFit/>
          </a:bodyPr>
          <a:lstStyle/>
          <a:p>
            <a:pPr defTabSz="685800">
              <a:defRPr/>
            </a:pPr>
            <a:br>
              <a:rPr lang="en-US" sz="1875" b="1" dirty="0">
                <a:solidFill>
                  <a:srgbClr val="2396BB"/>
                </a:solidFill>
                <a:latin typeface="Calibri Light" panose="020F0302020204030204"/>
              </a:rPr>
            </a:br>
            <a:r>
              <a:rPr lang="en-US" sz="1875" b="1" dirty="0">
                <a:solidFill>
                  <a:srgbClr val="2396BB"/>
                </a:solidFill>
                <a:latin typeface="Calibri Light" panose="020F0302020204030204"/>
              </a:rPr>
              <a:t>Nichole Goble</a:t>
            </a:r>
          </a:p>
          <a:p>
            <a:pPr defTabSz="685800">
              <a:defRPr/>
            </a:pPr>
            <a:r>
              <a:rPr lang="en-US" b="1" dirty="0">
                <a:solidFill>
                  <a:srgbClr val="064376"/>
                </a:solidFill>
                <a:latin typeface="Calibri Light" panose="020F0302020204030204"/>
                <a:hlinkClick r:id="rId2"/>
              </a:rPr>
              <a:t>www.CaregiverAction.org</a:t>
            </a:r>
            <a:endParaRPr lang="en-US" b="1" dirty="0">
              <a:solidFill>
                <a:srgbClr val="064376"/>
              </a:solidFill>
              <a:latin typeface="Calibri Light" panose="020F0302020204030204"/>
            </a:endParaRPr>
          </a:p>
          <a:p>
            <a:pPr defTabSz="685800">
              <a:defRPr/>
            </a:pPr>
            <a:r>
              <a:rPr lang="en-US" b="1" dirty="0">
                <a:solidFill>
                  <a:srgbClr val="064376"/>
                </a:solidFill>
                <a:latin typeface="Calibri Light" panose="020F0302020204030204"/>
              </a:rPr>
              <a:t>CaregiverAction.org/resources/blueprint</a:t>
            </a:r>
          </a:p>
          <a:p>
            <a:pPr defTabSz="685800">
              <a:defRPr/>
            </a:pPr>
            <a:r>
              <a:rPr lang="en-US" b="1" dirty="0">
                <a:solidFill>
                  <a:srgbClr val="064376"/>
                </a:solidFill>
                <a:latin typeface="Calibri Light" panose="020F0302020204030204"/>
              </a:rPr>
              <a:t>Caregiveraction.org/resources/schizophrenia</a:t>
            </a:r>
          </a:p>
          <a:p>
            <a:pPr defTabSz="685800">
              <a:defRPr/>
            </a:pPr>
            <a:br>
              <a:rPr lang="en-US" b="1" dirty="0">
                <a:solidFill>
                  <a:srgbClr val="064376"/>
                </a:solidFill>
                <a:latin typeface="Calibri Light" panose="020F0302020204030204"/>
              </a:rPr>
            </a:br>
            <a:br>
              <a:rPr lang="en-US" sz="1875" b="1" dirty="0">
                <a:solidFill>
                  <a:srgbClr val="064376"/>
                </a:solidFill>
                <a:latin typeface="Calibri Light" panose="020F0302020204030204"/>
              </a:rPr>
            </a:br>
            <a:r>
              <a:rPr lang="en-US" sz="1875" b="1" dirty="0">
                <a:solidFill>
                  <a:srgbClr val="2396BB"/>
                </a:solidFill>
                <a:latin typeface="Calibri" panose="020F0502020204030204"/>
              </a:rPr>
              <a:t>Stay Connected:</a:t>
            </a:r>
          </a:p>
          <a:p>
            <a:pPr defTabSz="685800">
              <a:defRPr/>
            </a:pPr>
            <a:r>
              <a:rPr lang="en-US" b="1" dirty="0">
                <a:solidFill>
                  <a:srgbClr val="064376"/>
                </a:solidFill>
                <a:latin typeface="Calibri Light" panose="020F0302020204030204"/>
              </a:rPr>
              <a:t>Twitter: @</a:t>
            </a:r>
            <a:r>
              <a:rPr lang="en-US" b="1" dirty="0" err="1">
                <a:solidFill>
                  <a:srgbClr val="064376"/>
                </a:solidFill>
                <a:latin typeface="Calibri Light" panose="020F0302020204030204"/>
              </a:rPr>
              <a:t>CaregiverAction</a:t>
            </a:r>
            <a:br>
              <a:rPr lang="en-US" b="1" dirty="0">
                <a:solidFill>
                  <a:srgbClr val="064376"/>
                </a:solidFill>
                <a:latin typeface="Calibri Light" panose="020F0302020204030204"/>
              </a:rPr>
            </a:br>
            <a:r>
              <a:rPr lang="en-US" b="1" dirty="0">
                <a:solidFill>
                  <a:srgbClr val="064376"/>
                </a:solidFill>
                <a:latin typeface="Calibri Light" panose="020F0302020204030204"/>
              </a:rPr>
              <a:t>Facebook.com/</a:t>
            </a:r>
            <a:r>
              <a:rPr lang="en-US" b="1" dirty="0" err="1">
                <a:solidFill>
                  <a:srgbClr val="064376"/>
                </a:solidFill>
                <a:latin typeface="Calibri Light" panose="020F0302020204030204"/>
              </a:rPr>
              <a:t>CaregiverActionNetwork</a:t>
            </a:r>
            <a:r>
              <a:rPr lang="en-US" b="1" dirty="0">
                <a:solidFill>
                  <a:srgbClr val="064376"/>
                </a:solidFill>
                <a:latin typeface="Calibri Light" panose="020F0302020204030204"/>
              </a:rPr>
              <a:t> </a:t>
            </a:r>
          </a:p>
        </p:txBody>
      </p:sp>
      <p:pic>
        <p:nvPicPr>
          <p:cNvPr id="126" name="Picture 125">
            <a:extLst>
              <a:ext uri="{FF2B5EF4-FFF2-40B4-BE49-F238E27FC236}">
                <a16:creationId xmlns:a16="http://schemas.microsoft.com/office/drawing/2014/main" id="{D23FA1FA-FA27-498F-AFA9-6033A8403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29" y="2276762"/>
            <a:ext cx="2406668" cy="1863887"/>
          </a:xfrm>
          <a:prstGeom prst="rect">
            <a:avLst/>
          </a:prstGeom>
        </p:spPr>
      </p:pic>
      <p:sp>
        <p:nvSpPr>
          <p:cNvPr id="6" name="Rectangle 5">
            <a:extLst>
              <a:ext uri="{FF2B5EF4-FFF2-40B4-BE49-F238E27FC236}">
                <a16:creationId xmlns:a16="http://schemas.microsoft.com/office/drawing/2014/main" id="{847441F2-2A89-4724-906F-96A90B4CE515}"/>
              </a:ext>
            </a:extLst>
          </p:cNvPr>
          <p:cNvSpPr/>
          <p:nvPr/>
        </p:nvSpPr>
        <p:spPr>
          <a:xfrm>
            <a:off x="762854" y="4788525"/>
            <a:ext cx="7689307" cy="105047"/>
          </a:xfrm>
          <a:prstGeom prst="rect">
            <a:avLst/>
          </a:prstGeom>
          <a:solidFill>
            <a:srgbClr val="0643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CBCA5335-E476-48EB-9C74-7BBE58389DFE}"/>
              </a:ext>
            </a:extLst>
          </p:cNvPr>
          <p:cNvSpPr/>
          <p:nvPr/>
        </p:nvSpPr>
        <p:spPr>
          <a:xfrm>
            <a:off x="-3810" y="857174"/>
            <a:ext cx="9144000" cy="826107"/>
          </a:xfrm>
          <a:prstGeom prst="rect">
            <a:avLst/>
          </a:prstGeom>
          <a:solidFill>
            <a:srgbClr val="239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 name="Childhood Onset Schizophrenia">
            <a:extLst>
              <a:ext uri="{FF2B5EF4-FFF2-40B4-BE49-F238E27FC236}">
                <a16:creationId xmlns:a16="http://schemas.microsoft.com/office/drawing/2014/main" id="{9A161F11-0BBF-4A18-AF0C-A3D0371B8C50}"/>
              </a:ext>
            </a:extLst>
          </p:cNvPr>
          <p:cNvSpPr txBox="1">
            <a:spLocks/>
          </p:cNvSpPr>
          <p:nvPr/>
        </p:nvSpPr>
        <p:spPr>
          <a:xfrm>
            <a:off x="664157" y="689109"/>
            <a:ext cx="7886700" cy="99417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defRPr/>
            </a:pPr>
            <a:r>
              <a:rPr lang="en-US" sz="3300" b="1">
                <a:solidFill>
                  <a:prstClr val="white"/>
                </a:solidFill>
                <a:latin typeface="Calibri Light" panose="020F0302020204030204"/>
              </a:rPr>
              <a:t>Resources</a:t>
            </a:r>
          </a:p>
        </p:txBody>
      </p:sp>
    </p:spTree>
    <p:extLst>
      <p:ext uri="{BB962C8B-B14F-4D97-AF65-F5344CB8AC3E}">
        <p14:creationId xmlns:p14="http://schemas.microsoft.com/office/powerpoint/2010/main" val="395829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5" name="Title 1"/>
          <p:cNvSpPr txBox="1">
            <a:spLocks/>
          </p:cNvSpPr>
          <p:nvPr/>
        </p:nvSpPr>
        <p:spPr>
          <a:xfrm>
            <a:off x="739842" y="1241257"/>
            <a:ext cx="5394258" cy="3416468"/>
          </a:xfrm>
          <a:prstGeom prst="rect">
            <a:avLst/>
          </a:prstGeom>
        </p:spPr>
        <p:txBody>
          <a:bodyPr>
            <a:noAutofit/>
          </a:bodyPr>
          <a:lstStyle>
            <a:lvl1pPr algn="l" defTabSz="685800" rtl="0" eaLnBrk="1" latinLnBrk="0" hangingPunct="1">
              <a:lnSpc>
                <a:spcPct val="90000"/>
              </a:lnSpc>
              <a:spcBef>
                <a:spcPct val="0"/>
              </a:spcBef>
              <a:buNone/>
              <a:defRPr sz="3600" kern="1200">
                <a:solidFill>
                  <a:schemeClr val="accent2"/>
                </a:solidFill>
                <a:latin typeface="+mn-lt"/>
                <a:ea typeface="+mj-ea"/>
                <a:cs typeface="+mj-cs"/>
              </a:defRPr>
            </a:lvl1pPr>
          </a:lstStyle>
          <a:p>
            <a:pPr>
              <a:tabLst>
                <a:tab pos="3657600" algn="l"/>
              </a:tabLst>
              <a:defRPr/>
            </a:pPr>
            <a:r>
              <a:rPr lang="en-US" sz="5400" dirty="0">
                <a:solidFill>
                  <a:schemeClr val="tx1"/>
                </a:solidFill>
                <a:latin typeface="Segoe UI" panose="020B0502040204020203" pitchFamily="34" charset="0"/>
                <a:ea typeface="Segoe UI" panose="020B0502040204020203" pitchFamily="34" charset="0"/>
                <a:cs typeface="Segoe UI" panose="020B0502040204020203" pitchFamily="34" charset="0"/>
              </a:rPr>
              <a:t>CAN’s Mission is to:</a:t>
            </a:r>
          </a:p>
          <a:p>
            <a:pPr>
              <a:tabLst>
                <a:tab pos="3657600" algn="l"/>
              </a:tabLst>
              <a:defRPr/>
            </a:pPr>
            <a:endParaRPr lang="en-US" sz="5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tabLst>
                <a:tab pos="3657600" algn="l"/>
              </a:tabLst>
              <a:defRPr/>
            </a:pPr>
            <a:endParaRPr lang="en-US" sz="5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p:cNvSpPr/>
          <p:nvPr/>
        </p:nvSpPr>
        <p:spPr>
          <a:xfrm>
            <a:off x="2238843" y="2661921"/>
            <a:ext cx="5114357" cy="2862322"/>
          </a:xfrm>
          <a:prstGeom prst="rect">
            <a:avLst/>
          </a:prstGeom>
          <a:noFill/>
        </p:spPr>
        <p:txBody>
          <a:bodyPr wrap="square">
            <a:spAutoFit/>
          </a:bodyPr>
          <a:lstStyle/>
          <a:p>
            <a:r>
              <a:rPr lang="en-US" sz="3600" dirty="0"/>
              <a:t>promote resourcefulness and respect for the more than 90 million family caregivers across the country. </a:t>
            </a:r>
          </a:p>
        </p:txBody>
      </p:sp>
    </p:spTree>
    <p:extLst>
      <p:ext uri="{BB962C8B-B14F-4D97-AF65-F5344CB8AC3E}">
        <p14:creationId xmlns:p14="http://schemas.microsoft.com/office/powerpoint/2010/main" val="61948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437" y="108283"/>
            <a:ext cx="5946255" cy="830997"/>
          </a:xfrm>
          <a:prstGeom prst="rect">
            <a:avLst/>
          </a:prstGeom>
        </p:spPr>
        <p:txBody>
          <a:bodyPr wrap="square">
            <a:spAutoFit/>
          </a:bodyPr>
          <a:lstStyle/>
          <a:p>
            <a:pPr defTabSz="685800"/>
            <a:r>
              <a:rPr lang="en-US" sz="4800" kern="0" dirty="0">
                <a:solidFill>
                  <a:srgbClr val="064376"/>
                </a:solidFill>
                <a:latin typeface="Segoe UI" panose="020B0502040204020203" pitchFamily="34" charset="0"/>
                <a:ea typeface="Times New Roman" panose="02020603050405020304" pitchFamily="18" charset="0"/>
              </a:rPr>
              <a:t>Who Comes to CAN?</a:t>
            </a:r>
            <a:endParaRPr lang="en-US" sz="4800" kern="0" dirty="0">
              <a:solidFill>
                <a:srgbClr val="064376"/>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3999" b="11860"/>
          <a:stretch/>
        </p:blipFill>
        <p:spPr>
          <a:xfrm>
            <a:off x="1467466" y="739990"/>
            <a:ext cx="6834323" cy="5672841"/>
          </a:xfrm>
          <a:prstGeom prst="rect">
            <a:avLst/>
          </a:prstGeom>
          <a:effectLst>
            <a:softEdge rad="254000"/>
          </a:effectLst>
        </p:spPr>
      </p:pic>
    </p:spTree>
    <p:extLst>
      <p:ext uri="{BB962C8B-B14F-4D97-AF65-F5344CB8AC3E}">
        <p14:creationId xmlns:p14="http://schemas.microsoft.com/office/powerpoint/2010/main" val="157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2489" y="1299412"/>
            <a:ext cx="1667279" cy="4326242"/>
            <a:chOff x="2075790" y="970157"/>
            <a:chExt cx="1749079" cy="521052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103" y="970157"/>
              <a:ext cx="1726766" cy="1150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103" y="2335571"/>
              <a:ext cx="1726766" cy="11507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1170" y="3700985"/>
              <a:ext cx="1700632" cy="11333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790" y="5029931"/>
              <a:ext cx="1736012" cy="1150753"/>
            </a:xfrm>
            <a:prstGeom prst="rect">
              <a:avLst/>
            </a:prstGeom>
          </p:spPr>
        </p:pic>
      </p:grpSp>
      <p:sp>
        <p:nvSpPr>
          <p:cNvPr id="11" name="TextBox 10"/>
          <p:cNvSpPr txBox="1"/>
          <p:nvPr/>
        </p:nvSpPr>
        <p:spPr>
          <a:xfrm>
            <a:off x="2959768" y="1495731"/>
            <a:ext cx="5625302" cy="3785652"/>
          </a:xfrm>
          <a:prstGeom prst="rect">
            <a:avLst/>
          </a:prstGeom>
          <a:noFill/>
        </p:spPr>
        <p:txBody>
          <a:bodyPr wrap="square" rtlCol="0">
            <a:spAutoFit/>
          </a:bodyPr>
          <a:lstStyle/>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r>
              <a:rPr kumimoji="0" lang="en-US" sz="2000" b="1" i="0" u="none" strike="noStrike" kern="0" cap="none" spc="-75" normalizeH="0" baseline="0" noProof="0" dirty="0">
                <a:ln>
                  <a:noFill/>
                </a:ln>
                <a:solidFill>
                  <a:srgbClr val="0A7594"/>
                </a:solidFill>
                <a:effectLst/>
                <a:uLnTx/>
                <a:uFillTx/>
              </a:rPr>
              <a:t>I’m new to caregiving.</a:t>
            </a: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r>
              <a:rPr kumimoji="0" lang="en-US" sz="2000" b="1" i="0" u="none" strike="noStrike" kern="0" cap="none" spc="-75" normalizeH="0" baseline="0" noProof="0" dirty="0">
                <a:ln>
                  <a:noFill/>
                </a:ln>
                <a:solidFill>
                  <a:srgbClr val="0A7594"/>
                </a:solidFill>
                <a:effectLst/>
                <a:uLnTx/>
                <a:uFillTx/>
              </a:rPr>
              <a:t>I’ve been a family caregiver for years.</a:t>
            </a: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r>
              <a:rPr kumimoji="0" lang="en-US" sz="2000" b="1" i="0" u="none" strike="noStrike" kern="0" cap="none" spc="-75" normalizeH="0" baseline="0" noProof="0" dirty="0">
                <a:ln>
                  <a:noFill/>
                </a:ln>
                <a:solidFill>
                  <a:srgbClr val="0A7594"/>
                </a:solidFill>
                <a:effectLst/>
                <a:uLnTx/>
                <a:uFillTx/>
              </a:rPr>
              <a:t>I am a</a:t>
            </a:r>
            <a:r>
              <a:rPr kumimoji="0" lang="en-US" sz="2000" b="1" i="0" u="none" strike="noStrike" kern="0" cap="none" spc="-75" normalizeH="0" noProof="0" dirty="0">
                <a:ln>
                  <a:noFill/>
                </a:ln>
                <a:solidFill>
                  <a:srgbClr val="0A7594"/>
                </a:solidFill>
                <a:effectLst/>
                <a:uLnTx/>
                <a:uFillTx/>
              </a:rPr>
              <a:t> long-distance family caregiver</a:t>
            </a:r>
            <a:r>
              <a:rPr kumimoji="0" lang="en-US" sz="2000" b="1" i="0" u="none" strike="noStrike" kern="0" cap="none" spc="-75" normalizeH="0" baseline="0" noProof="0" dirty="0">
                <a:ln>
                  <a:noFill/>
                </a:ln>
                <a:solidFill>
                  <a:srgbClr val="0A7594"/>
                </a:solidFill>
                <a:effectLst/>
                <a:uLnTx/>
                <a:uFillTx/>
              </a:rPr>
              <a:t>.</a:t>
            </a: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endParaRPr kumimoji="0" lang="en-US" sz="2000" b="1" i="0" u="none" strike="noStrike" kern="0" cap="none" spc="-75" normalizeH="0" baseline="0" noProof="0" dirty="0">
              <a:ln>
                <a:noFill/>
              </a:ln>
              <a:solidFill>
                <a:srgbClr val="0A7594"/>
              </a:solidFill>
              <a:effectLst/>
              <a:uLnTx/>
              <a:uFillTx/>
            </a:endParaRPr>
          </a:p>
          <a:p>
            <a:pPr marR="0" lvl="0" defTabSz="914400" eaLnBrk="1" fontAlgn="auto" latinLnBrk="0" hangingPunct="1">
              <a:lnSpc>
                <a:spcPct val="100000"/>
              </a:lnSpc>
              <a:spcBef>
                <a:spcPts val="0"/>
              </a:spcBef>
              <a:spcAft>
                <a:spcPts val="0"/>
              </a:spcAft>
              <a:buClr>
                <a:srgbClr val="FF6600"/>
              </a:buClr>
              <a:buSzTx/>
              <a:tabLst/>
              <a:defRPr/>
            </a:pPr>
            <a:endParaRPr lang="en-US" sz="2000" b="1" kern="0" spc="-75" dirty="0">
              <a:solidFill>
                <a:srgbClr val="0A7594"/>
              </a:solidFill>
            </a:endParaRPr>
          </a:p>
          <a:p>
            <a:pPr marR="0" lvl="0" defTabSz="914400" eaLnBrk="1" fontAlgn="auto" latinLnBrk="0" hangingPunct="1">
              <a:lnSpc>
                <a:spcPct val="100000"/>
              </a:lnSpc>
              <a:spcBef>
                <a:spcPts val="0"/>
              </a:spcBef>
              <a:spcAft>
                <a:spcPts val="0"/>
              </a:spcAft>
              <a:buClr>
                <a:srgbClr val="FF6600"/>
              </a:buClr>
              <a:buSzTx/>
              <a:tabLst/>
              <a:defRPr/>
            </a:pPr>
            <a:endParaRPr kumimoji="0" lang="en-US" sz="2000" b="1" i="0" u="none" strike="noStrike" kern="0" cap="none" spc="-75" normalizeH="0" baseline="0" noProof="0" dirty="0">
              <a:ln>
                <a:noFill/>
              </a:ln>
              <a:solidFill>
                <a:srgbClr val="0A7594"/>
              </a:solidFill>
              <a:effectLst/>
              <a:uLnTx/>
              <a:uFillTx/>
            </a:endParaRPr>
          </a:p>
          <a:p>
            <a:pPr marL="214313" marR="0" lvl="0" indent="-214313" defTabSz="914400" eaLnBrk="1" fontAlgn="auto" latinLnBrk="0" hangingPunct="1">
              <a:lnSpc>
                <a:spcPct val="100000"/>
              </a:lnSpc>
              <a:spcBef>
                <a:spcPts val="0"/>
              </a:spcBef>
              <a:spcAft>
                <a:spcPts val="0"/>
              </a:spcAft>
              <a:buClr>
                <a:srgbClr val="FF6600"/>
              </a:buClr>
              <a:buSzTx/>
              <a:buFont typeface="Wingdings" panose="05000000000000000000" pitchFamily="2" charset="2"/>
              <a:buChar char="ü"/>
              <a:tabLst/>
              <a:defRPr/>
            </a:pPr>
            <a:r>
              <a:rPr kumimoji="0" lang="en-US" sz="2000" b="1" i="0" u="none" strike="noStrike" kern="0" cap="none" spc="-75" normalizeH="0" baseline="0" noProof="0" dirty="0">
                <a:ln>
                  <a:noFill/>
                </a:ln>
                <a:solidFill>
                  <a:srgbClr val="0A7594"/>
                </a:solidFill>
                <a:effectLst/>
                <a:uLnTx/>
                <a:uFillTx/>
              </a:rPr>
              <a:t>I’m balancing</a:t>
            </a:r>
            <a:r>
              <a:rPr kumimoji="0" lang="en-US" sz="2000" b="1" i="0" u="none" strike="noStrike" kern="0" cap="none" spc="-75" normalizeH="0" noProof="0" dirty="0">
                <a:ln>
                  <a:noFill/>
                </a:ln>
                <a:solidFill>
                  <a:srgbClr val="0A7594"/>
                </a:solidFill>
                <a:effectLst/>
                <a:uLnTx/>
                <a:uFillTx/>
              </a:rPr>
              <a:t> work and my duties as a caregiver</a:t>
            </a:r>
            <a:r>
              <a:rPr kumimoji="0" lang="en-US" sz="2000" b="1" i="0" u="none" strike="noStrike" kern="0" cap="none" spc="-75" normalizeH="0" baseline="0" noProof="0" dirty="0">
                <a:ln>
                  <a:noFill/>
                </a:ln>
                <a:solidFill>
                  <a:srgbClr val="0A7594"/>
                </a:solidFill>
                <a:effectLst/>
                <a:uLnTx/>
                <a:uFillTx/>
              </a:rPr>
              <a:t>.</a:t>
            </a:r>
          </a:p>
        </p:txBody>
      </p:sp>
    </p:spTree>
    <p:extLst>
      <p:ext uri="{BB962C8B-B14F-4D97-AF65-F5344CB8AC3E}">
        <p14:creationId xmlns:p14="http://schemas.microsoft.com/office/powerpoint/2010/main" val="390685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95" y="548004"/>
            <a:ext cx="8004108" cy="5326644"/>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1750143" y="6071294"/>
            <a:ext cx="9144000" cy="830997"/>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prstClr val="white"/>
                </a:solidFill>
                <a:effectLst/>
                <a:uLnTx/>
                <a:uFillTx/>
                <a:latin typeface="Segoe UI" panose="020B0502040204020203" pitchFamily="34" charset="0"/>
                <a:ea typeface="Times New Roman" panose="02020603050405020304" pitchFamily="18" charset="0"/>
              </a:rPr>
              <a:t>RareCaregivers.Org</a:t>
            </a:r>
            <a:endParaRPr kumimoji="0" lang="en-US" sz="66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66735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 name="Picture 2" descr="C:\Documents and Settings\Owner\My Documents\Jane's Files\Caregiver business development\Website-Logo\Logo\Logos2010\pop_logo_small-for Survey Monkey.gif"/>
          <p:cNvPicPr>
            <a:picLocks noChangeAspect="1" noChangeArrowheads="1"/>
          </p:cNvPicPr>
          <p:nvPr/>
        </p:nvPicPr>
        <p:blipFill>
          <a:blip r:embed="rId4" cstate="print"/>
          <a:srcRect/>
          <a:stretch>
            <a:fillRect/>
          </a:stretch>
        </p:blipFill>
        <p:spPr bwMode="auto">
          <a:xfrm>
            <a:off x="8319309" y="4552343"/>
            <a:ext cx="557827" cy="696961"/>
          </a:xfrm>
          <a:prstGeom prst="rect">
            <a:avLst/>
          </a:prstGeom>
          <a:noFill/>
        </p:spPr>
      </p:pic>
    </p:spTree>
    <p:extLst>
      <p:ext uri="{BB962C8B-B14F-4D97-AF65-F5344CB8AC3E}">
        <p14:creationId xmlns:p14="http://schemas.microsoft.com/office/powerpoint/2010/main" val="273512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6600"/>
            </a:gs>
            <a:gs pos="37000">
              <a:schemeClr val="bg1">
                <a:lumMod val="95000"/>
              </a:schemeClr>
            </a:gs>
            <a:gs pos="83000">
              <a:schemeClr val="accent2">
                <a:lumMod val="50000"/>
              </a:schemeClr>
            </a:gs>
            <a:gs pos="100000">
              <a:schemeClr val="accent5"/>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2189746"/>
            <a:ext cx="9144000" cy="2554545"/>
          </a:xfrm>
          <a:prstGeom prst="rect">
            <a:avLst/>
          </a:prstGeom>
        </p:spPr>
        <p:txBody>
          <a:bodyPr wrap="square">
            <a:spAutoFit/>
          </a:bodyPr>
          <a:lstStyle/>
          <a:p>
            <a:pPr defTabSz="685800"/>
            <a:r>
              <a:rPr lang="en-US" sz="8000" kern="0">
                <a:solidFill>
                  <a:schemeClr val="accent1">
                    <a:lumMod val="75000"/>
                  </a:schemeClr>
                </a:solidFill>
                <a:latin typeface="Segoe UI" panose="020B0502040204020203" pitchFamily="34" charset="0"/>
                <a:ea typeface="Times New Roman" panose="02020603050405020304" pitchFamily="18" charset="0"/>
              </a:rPr>
              <a:t>Taking Care of the Caregivers</a:t>
            </a:r>
            <a:endParaRPr lang="en-US" sz="8000" kern="0" dirty="0">
              <a:solidFill>
                <a:schemeClr val="accent1">
                  <a:lumMod val="75000"/>
                </a:schemeClr>
              </a:solidFill>
            </a:endParaRPr>
          </a:p>
        </p:txBody>
      </p:sp>
    </p:spTree>
    <p:extLst>
      <p:ext uri="{BB962C8B-B14F-4D97-AF65-F5344CB8AC3E}">
        <p14:creationId xmlns:p14="http://schemas.microsoft.com/office/powerpoint/2010/main" val="231171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92" y="475142"/>
            <a:ext cx="8004107" cy="5326644"/>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606492" y="6071294"/>
            <a:ext cx="9144000" cy="830997"/>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Segoe UI" panose="020B0502040204020203" pitchFamily="34" charset="0"/>
                <a:ea typeface="Times New Roman" panose="02020603050405020304" pitchFamily="18" charset="0"/>
              </a:rPr>
              <a:t>Taking Care of</a:t>
            </a:r>
            <a:r>
              <a:rPr kumimoji="0" lang="en-US" sz="4800" b="0" i="0" u="none" strike="noStrike" kern="0" cap="none" spc="0" normalizeH="0" noProof="0" dirty="0">
                <a:ln>
                  <a:noFill/>
                </a:ln>
                <a:solidFill>
                  <a:prstClr val="white"/>
                </a:solidFill>
                <a:effectLst/>
                <a:uLnTx/>
                <a:uFillTx/>
                <a:latin typeface="Segoe UI" panose="020B0502040204020203" pitchFamily="34" charset="0"/>
                <a:ea typeface="Times New Roman" panose="02020603050405020304" pitchFamily="18" charset="0"/>
              </a:rPr>
              <a:t> the Caregivers</a:t>
            </a:r>
            <a:endParaRPr kumimoji="0" lang="en-US" sz="66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78793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C3F184F-7302-48B1-8D94-7457C926D85A}"/>
              </a:ext>
            </a:extLst>
          </p:cNvPr>
          <p:cNvPicPr>
            <a:picLocks noChangeAspect="1"/>
          </p:cNvPicPr>
          <p:nvPr/>
        </p:nvPicPr>
        <p:blipFill rotWithShape="1">
          <a:blip r:embed="rId3">
            <a:extLst>
              <a:ext uri="{28A0092B-C50C-407E-A947-70E740481C1C}">
                <a14:useLocalDpi xmlns:a14="http://schemas.microsoft.com/office/drawing/2010/main" val="0"/>
              </a:ext>
            </a:extLst>
          </a:blip>
          <a:srcRect b="73968"/>
          <a:stretch/>
        </p:blipFill>
        <p:spPr>
          <a:xfrm>
            <a:off x="0" y="-243840"/>
            <a:ext cx="9144000" cy="307929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BD6251F-8713-4FA5-B4F8-3E9AE89CF6BB}"/>
              </a:ext>
            </a:extLst>
          </p:cNvPr>
          <p:cNvPicPr>
            <a:picLocks noChangeAspect="1"/>
          </p:cNvPicPr>
          <p:nvPr/>
        </p:nvPicPr>
        <p:blipFill rotWithShape="1">
          <a:blip r:embed="rId3">
            <a:extLst>
              <a:ext uri="{28A0092B-C50C-407E-A947-70E740481C1C}">
                <a14:useLocalDpi xmlns:a14="http://schemas.microsoft.com/office/drawing/2010/main" val="0"/>
              </a:ext>
            </a:extLst>
          </a:blip>
          <a:srcRect t="26043" b="48486"/>
          <a:stretch/>
        </p:blipFill>
        <p:spPr>
          <a:xfrm>
            <a:off x="109942" y="3048000"/>
            <a:ext cx="9144822" cy="3013166"/>
          </a:xfrm>
          <a:prstGeom prst="rect">
            <a:avLst/>
          </a:prstGeom>
        </p:spPr>
      </p:pic>
    </p:spTree>
    <p:extLst>
      <p:ext uri="{BB962C8B-B14F-4D97-AF65-F5344CB8AC3E}">
        <p14:creationId xmlns:p14="http://schemas.microsoft.com/office/powerpoint/2010/main" val="1791963592"/>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2396BB"/>
      </a:accent1>
      <a:accent2>
        <a:srgbClr val="FF6600"/>
      </a:accent2>
      <a:accent3>
        <a:srgbClr val="A5A5A5"/>
      </a:accent3>
      <a:accent4>
        <a:srgbClr val="FFC000"/>
      </a:accent4>
      <a:accent5>
        <a:srgbClr val="064376"/>
      </a:accent5>
      <a:accent6>
        <a:srgbClr val="70AD47"/>
      </a:accent6>
      <a:hlink>
        <a:srgbClr val="2396BB"/>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 Brand" id="{B0F2CCDE-C90C-4B78-BF5F-14D615DF91EE}" vid="{237E3870-8EE8-4141-9A92-6A9ABD83872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AN Orlando">
  <a:themeElements>
    <a:clrScheme name="CAN Brand">
      <a:dk1>
        <a:srgbClr val="064376"/>
      </a:dk1>
      <a:lt1>
        <a:sysClr val="window" lastClr="FFFFFF"/>
      </a:lt1>
      <a:dk2>
        <a:srgbClr val="2396BB"/>
      </a:dk2>
      <a:lt2>
        <a:srgbClr val="E7E6E6"/>
      </a:lt2>
      <a:accent1>
        <a:srgbClr val="2396BB"/>
      </a:accent1>
      <a:accent2>
        <a:srgbClr val="FF6600"/>
      </a:accent2>
      <a:accent3>
        <a:srgbClr val="A5A5A5"/>
      </a:accent3>
      <a:accent4>
        <a:srgbClr val="FF6600"/>
      </a:accent4>
      <a:accent5>
        <a:srgbClr val="2396BB"/>
      </a:accent5>
      <a:accent6>
        <a:srgbClr val="064376"/>
      </a:accent6>
      <a:hlink>
        <a:srgbClr val="0C86EA"/>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 Orlando" id="{5E21543E-D62D-4478-AA59-63963571591F}" vid="{AB80AFB7-8FE8-4535-92A2-E22916790213}"/>
    </a:ext>
  </a:extLst>
</a:theme>
</file>

<file path=ppt/theme/theme4.xml><?xml version="1.0" encoding="utf-8"?>
<a:theme xmlns:a="http://schemas.openxmlformats.org/drawingml/2006/main" name="CAN Orlando">
  <a:themeElements>
    <a:clrScheme name="CAN Brand">
      <a:dk1>
        <a:srgbClr val="064376"/>
      </a:dk1>
      <a:lt1>
        <a:sysClr val="window" lastClr="FFFFFF"/>
      </a:lt1>
      <a:dk2>
        <a:srgbClr val="2396BB"/>
      </a:dk2>
      <a:lt2>
        <a:srgbClr val="E7E6E6"/>
      </a:lt2>
      <a:accent1>
        <a:srgbClr val="2396BB"/>
      </a:accent1>
      <a:accent2>
        <a:srgbClr val="FF6600"/>
      </a:accent2>
      <a:accent3>
        <a:srgbClr val="A5A5A5"/>
      </a:accent3>
      <a:accent4>
        <a:srgbClr val="FF6600"/>
      </a:accent4>
      <a:accent5>
        <a:srgbClr val="2396BB"/>
      </a:accent5>
      <a:accent6>
        <a:srgbClr val="064376"/>
      </a:accent6>
      <a:hlink>
        <a:srgbClr val="0C86EA"/>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 Orlando" id="{5E21543E-D62D-4478-AA59-63963571591F}" vid="{AB80AFB7-8FE8-4535-92A2-E229167902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91E539606CF14194B4B0E0C116744C" ma:contentTypeVersion="12" ma:contentTypeDescription="Create a new document." ma:contentTypeScope="" ma:versionID="36b9e46f9b568f2059d64b3e2a42aed9">
  <xsd:schema xmlns:xsd="http://www.w3.org/2001/XMLSchema" xmlns:xs="http://www.w3.org/2001/XMLSchema" xmlns:p="http://schemas.microsoft.com/office/2006/metadata/properties" xmlns:ns2="e7d4bfaf-b893-4a43-a061-5cee8f15146e" xmlns:ns3="f2439734-bbbe-4349-9c3f-57542072b79f" targetNamespace="http://schemas.microsoft.com/office/2006/metadata/properties" ma:root="true" ma:fieldsID="136db6e544f8512accac6ab8cfec9bfe" ns2:_="" ns3:_="">
    <xsd:import namespace="e7d4bfaf-b893-4a43-a061-5cee8f15146e"/>
    <xsd:import namespace="f2439734-bbbe-4349-9c3f-57542072b7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4bfaf-b893-4a43-a061-5cee8f151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439734-bbbe-4349-9c3f-57542072b7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1D090-1A24-4598-B7AD-C7F8237D38E6}">
  <ds:schemaRefs>
    <ds:schemaRef ds:uri="http://purl.org/dc/elements/1.1/"/>
    <ds:schemaRef ds:uri="http://schemas.microsoft.com/office/2006/documentManagement/types"/>
    <ds:schemaRef ds:uri="f2439734-bbbe-4349-9c3f-57542072b79f"/>
    <ds:schemaRef ds:uri="http://schemas.microsoft.com/office/infopath/2007/PartnerControls"/>
    <ds:schemaRef ds:uri="http://schemas.openxmlformats.org/package/2006/metadata/core-properties"/>
    <ds:schemaRef ds:uri="http://purl.org/dc/terms/"/>
    <ds:schemaRef ds:uri="http://www.w3.org/XML/1998/namespace"/>
    <ds:schemaRef ds:uri="e7d4bfaf-b893-4a43-a061-5cee8f15146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1C6B3CE-CD20-4D0B-9789-4EB48884F188}">
  <ds:schemaRefs>
    <ds:schemaRef ds:uri="http://schemas.microsoft.com/sharepoint/v3/contenttype/forms"/>
  </ds:schemaRefs>
</ds:datastoreItem>
</file>

<file path=customXml/itemProps3.xml><?xml version="1.0" encoding="utf-8"?>
<ds:datastoreItem xmlns:ds="http://schemas.openxmlformats.org/officeDocument/2006/customXml" ds:itemID="{D1203127-F511-4B99-8679-E5DBDD25F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d4bfaf-b893-4a43-a061-5cee8f15146e"/>
    <ds:schemaRef ds:uri="f2439734-bbbe-4349-9c3f-57542072b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TotalTime>
  <Words>414</Words>
  <Application>Microsoft Office PowerPoint</Application>
  <PresentationFormat>On-screen Show (4:3)</PresentationFormat>
  <Paragraphs>103</Paragraphs>
  <Slides>19</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Calibri Light</vt:lpstr>
      <vt:lpstr>Segoe UI</vt:lpstr>
      <vt:lpstr>Wingdings</vt:lpstr>
      <vt:lpstr>1_Office Theme</vt:lpstr>
      <vt:lpstr>Office Theme</vt:lpstr>
      <vt:lpstr>1_CAN Orlando</vt:lpstr>
      <vt:lpstr>CAN Orlando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Chance Browning</dc:creator>
  <cp:lastModifiedBy>Tricha Shivas</cp:lastModifiedBy>
  <cp:revision>27</cp:revision>
  <cp:lastPrinted>2019-05-21T14:11:14Z</cp:lastPrinted>
  <dcterms:created xsi:type="dcterms:W3CDTF">2019-04-24T19:40:27Z</dcterms:created>
  <dcterms:modified xsi:type="dcterms:W3CDTF">2019-08-29T21:06:31Z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0x0101001591E539606CF14194B4B0E0C116744C</vt:lpwstr>
  </property>
</Properties>
</file>