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  <p:sldMasterId id="2147483695" r:id="rId5"/>
  </p:sldMasterIdLst>
  <p:notesMasterIdLst>
    <p:notesMasterId r:id="rId21"/>
  </p:notesMasterIdLst>
  <p:sldIdLst>
    <p:sldId id="274" r:id="rId6"/>
    <p:sldId id="290" r:id="rId7"/>
    <p:sldId id="275" r:id="rId8"/>
    <p:sldId id="276" r:id="rId9"/>
    <p:sldId id="277" r:id="rId10"/>
    <p:sldId id="283" r:id="rId11"/>
    <p:sldId id="292" r:id="rId12"/>
    <p:sldId id="279" r:id="rId13"/>
    <p:sldId id="293" r:id="rId14"/>
    <p:sldId id="284" r:id="rId15"/>
    <p:sldId id="280" r:id="rId16"/>
    <p:sldId id="281" r:id="rId17"/>
    <p:sldId id="282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EE33C-6E12-4A7F-8080-5B62D7198E80}" v="2" dt="2019-07-26T15:46:38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3063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cha Shivas" userId="d28cc848-0556-42ec-bb2c-6505217c5ccf" providerId="ADAL" clId="{AE7901D8-4732-454B-BA3C-F28005A40D71}"/>
  </pc:docChgLst>
  <pc:docChgLst>
    <pc:chgData name="Tricha Shivas" userId="d28cc848-0556-42ec-bb2c-6505217c5ccf" providerId="ADAL" clId="{AEAEE33C-6E12-4A7F-8080-5B62D7198E80}"/>
    <pc:docChg chg="addSld modSld">
      <pc:chgData name="Tricha Shivas" userId="d28cc848-0556-42ec-bb2c-6505217c5ccf" providerId="ADAL" clId="{AEAEE33C-6E12-4A7F-8080-5B62D7198E80}" dt="2019-07-26T15:46:38.860" v="1"/>
      <pc:docMkLst>
        <pc:docMk/>
      </pc:docMkLst>
      <pc:sldChg chg="addSp delSp modSp add">
        <pc:chgData name="Tricha Shivas" userId="d28cc848-0556-42ec-bb2c-6505217c5ccf" providerId="ADAL" clId="{AEAEE33C-6E12-4A7F-8080-5B62D7198E80}" dt="2019-07-26T15:46:38.860" v="1"/>
        <pc:sldMkLst>
          <pc:docMk/>
          <pc:sldMk cId="2665591053" sldId="275"/>
        </pc:sldMkLst>
        <pc:spChg chg="del">
          <ac:chgData name="Tricha Shivas" userId="d28cc848-0556-42ec-bb2c-6505217c5ccf" providerId="ADAL" clId="{AEAEE33C-6E12-4A7F-8080-5B62D7198E80}" dt="2019-07-26T15:46:38.860" v="1"/>
          <ac:spMkLst>
            <pc:docMk/>
            <pc:sldMk cId="2665591053" sldId="275"/>
            <ac:spMk id="2" creationId="{0AA58E56-6B66-4308-9D05-21B10653B474}"/>
          </ac:spMkLst>
        </pc:spChg>
        <pc:spChg chg="del">
          <ac:chgData name="Tricha Shivas" userId="d28cc848-0556-42ec-bb2c-6505217c5ccf" providerId="ADAL" clId="{AEAEE33C-6E12-4A7F-8080-5B62D7198E80}" dt="2019-07-26T15:46:38.860" v="1"/>
          <ac:spMkLst>
            <pc:docMk/>
            <pc:sldMk cId="2665591053" sldId="275"/>
            <ac:spMk id="3" creationId="{F80A27FB-C772-4D72-BB6F-7188B3641E9F}"/>
          </ac:spMkLst>
        </pc:spChg>
        <pc:spChg chg="add mod">
          <ac:chgData name="Tricha Shivas" userId="d28cc848-0556-42ec-bb2c-6505217c5ccf" providerId="ADAL" clId="{AEAEE33C-6E12-4A7F-8080-5B62D7198E80}" dt="2019-07-26T15:46:38.860" v="1"/>
          <ac:spMkLst>
            <pc:docMk/>
            <pc:sldMk cId="2665591053" sldId="275"/>
            <ac:spMk id="5" creationId="{AB7B92FD-A378-404C-ADFC-3D90156ED708}"/>
          </ac:spMkLst>
        </pc:spChg>
        <pc:spChg chg="add mod">
          <ac:chgData name="Tricha Shivas" userId="d28cc848-0556-42ec-bb2c-6505217c5ccf" providerId="ADAL" clId="{AEAEE33C-6E12-4A7F-8080-5B62D7198E80}" dt="2019-07-26T15:46:38.860" v="1"/>
          <ac:spMkLst>
            <pc:docMk/>
            <pc:sldMk cId="2665591053" sldId="275"/>
            <ac:spMk id="6" creationId="{386DD0CF-C08A-4835-9586-1F676431FB9C}"/>
          </ac:spMkLst>
        </pc:spChg>
        <pc:spChg chg="add mod">
          <ac:chgData name="Tricha Shivas" userId="d28cc848-0556-42ec-bb2c-6505217c5ccf" providerId="ADAL" clId="{AEAEE33C-6E12-4A7F-8080-5B62D7198E80}" dt="2019-07-26T15:46:38.860" v="1"/>
          <ac:spMkLst>
            <pc:docMk/>
            <pc:sldMk cId="2665591053" sldId="275"/>
            <ac:spMk id="7" creationId="{9A651110-C161-4D5D-9D5C-CE31717868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FDFF-6EA8-443E-9260-110C1CCA917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CDA0-0A25-4517-ABC8-30C73773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There are approximately 7000 rare diseases.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It’s estimated that 25-30 million Americans (almost 1 in 10)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have a rare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More than 90% of rare diseases are without an FDA approved treatment.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Most rare diseases are genetic or have a genetic component.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There are more than 500 types of rare cancers.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All pediatric cancers are rare.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There are approximately 7000 rare diseases.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It’s estimated that 25-30 million Americans (almost 1 in 10)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have a rare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More than 90% of rare diseases are without an FDA approved treatment.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Most rare diseases are genetic or have a genetic component.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There are more than 500 types of rare cancers.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All pediatric cancers are rare.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Maria to present on her work and</a:t>
            </a:r>
            <a:r>
              <a:rPr lang="en-US" baseline="0" dirty="0" smtClean="0"/>
              <a:t> her work in Minnesota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AC2-7AC4-4479-BFA7-5A3384D9A386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9D9-98E6-49FD-9D48-5E319C20DC32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1CE-47A6-49FA-BC20-201E15A42858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70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A78C-CE71-4FF1-99DA-11392421528C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D511-2C1B-4842-92DF-EE5FF14D0A5D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79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B37F-47CC-4991-99B3-876EA3518A08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8E7F-EAC2-4ACD-A9F0-8ADBBBD131F4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445B-E9F7-4468-BFFE-F7DDCACC5BA4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880" y="1625599"/>
            <a:ext cx="8351520" cy="1884363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5B6770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" y="3602038"/>
            <a:ext cx="835152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5240" y="6299200"/>
            <a:ext cx="2743200" cy="3308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96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 MI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28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770"/>
                </a:solidFill>
              </a:defRPr>
            </a:lvl1pPr>
            <a:lvl2pPr>
              <a:defRPr>
                <a:solidFill>
                  <a:srgbClr val="5B6770"/>
                </a:solidFill>
              </a:defRPr>
            </a:lvl2pPr>
            <a:lvl3pPr>
              <a:defRPr>
                <a:solidFill>
                  <a:srgbClr val="5B6770"/>
                </a:solidFill>
              </a:defRPr>
            </a:lvl3pPr>
            <a:lvl4pPr>
              <a:defRPr>
                <a:solidFill>
                  <a:srgbClr val="5B6770"/>
                </a:solidFill>
              </a:defRPr>
            </a:lvl4pPr>
            <a:lvl5pPr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4491-6B0B-4630-90A2-77D96ABE1103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770"/>
                </a:solidFill>
              </a:defRPr>
            </a:lvl1pPr>
            <a:lvl2pPr>
              <a:defRPr>
                <a:solidFill>
                  <a:srgbClr val="5B6770"/>
                </a:solidFill>
              </a:defRPr>
            </a:lvl2pPr>
            <a:lvl3pPr>
              <a:defRPr>
                <a:solidFill>
                  <a:srgbClr val="5B6770"/>
                </a:solidFill>
              </a:defRPr>
            </a:lvl3pPr>
            <a:lvl4pPr>
              <a:defRPr>
                <a:solidFill>
                  <a:srgbClr val="5B6770"/>
                </a:solidFill>
              </a:defRPr>
            </a:lvl4pPr>
            <a:lvl5pPr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8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reak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760" y="1757045"/>
            <a:ext cx="5146040" cy="1920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3400" y="6356350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5756910"/>
            <a:ext cx="3302000" cy="43053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874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22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757045"/>
            <a:ext cx="5146040" cy="1920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83840" y="6356350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3840" y="5756910"/>
            <a:ext cx="3302000" cy="43053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98440" y="6356350"/>
            <a:ext cx="7874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ide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0045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70045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70045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770"/>
                </a:solidFill>
              </a:defRPr>
            </a:lvl1pPr>
            <a:lvl2pPr>
              <a:defRPr>
                <a:solidFill>
                  <a:srgbClr val="5B6770"/>
                </a:solidFill>
              </a:defRPr>
            </a:lvl2pPr>
            <a:lvl3pPr>
              <a:defRPr>
                <a:solidFill>
                  <a:srgbClr val="5B6770"/>
                </a:solidFill>
              </a:defRPr>
            </a:lvl3pPr>
            <a:lvl4pPr>
              <a:defRPr>
                <a:solidFill>
                  <a:srgbClr val="5B6770"/>
                </a:solidFill>
              </a:defRPr>
            </a:lvl4pPr>
            <a:lvl5pPr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1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idebar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0045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70045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70045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770"/>
                </a:solidFill>
              </a:defRPr>
            </a:lvl1pPr>
            <a:lvl2pPr>
              <a:defRPr>
                <a:solidFill>
                  <a:srgbClr val="5B6770"/>
                </a:solidFill>
              </a:defRPr>
            </a:lvl2pPr>
            <a:lvl3pPr>
              <a:defRPr>
                <a:solidFill>
                  <a:srgbClr val="5B6770"/>
                </a:solidFill>
              </a:defRPr>
            </a:lvl3pPr>
            <a:lvl4pPr>
              <a:defRPr>
                <a:solidFill>
                  <a:srgbClr val="5B6770"/>
                </a:solidFill>
              </a:defRPr>
            </a:lvl4pPr>
            <a:lvl5pPr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idebar Dar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0045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70045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70045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6770"/>
                </a:solidFill>
              </a:defRPr>
            </a:lvl1pPr>
            <a:lvl2pPr>
              <a:defRPr>
                <a:solidFill>
                  <a:srgbClr val="5B6770"/>
                </a:solidFill>
              </a:defRPr>
            </a:lvl2pPr>
            <a:lvl3pPr>
              <a:defRPr>
                <a:solidFill>
                  <a:srgbClr val="5B6770"/>
                </a:solidFill>
              </a:defRPr>
            </a:lvl3pPr>
            <a:lvl4pPr>
              <a:defRPr>
                <a:solidFill>
                  <a:srgbClr val="5B6770"/>
                </a:solidFill>
              </a:defRPr>
            </a:lvl4pPr>
            <a:lvl5pPr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5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4996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CBDF2-0807-456B-8954-542BE3C286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9596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C73AE-60DB-4A51-A6DA-BA4B98ABCF2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760" y="6356349"/>
            <a:ext cx="6299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B677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0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B1A0-851A-4AF0-8087-9C9712299DE2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975F-F6B4-4B98-AC33-7F1615ED2E39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24E-6B62-46C7-9671-E9F4CF1B6644}" type="datetime1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162-7ACC-4F8B-BAE0-EB4149A092E3}" type="datetime1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43B4-0129-4223-BD4D-D54EDC277EE4}" type="datetime1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FC68-CE93-4B19-87B5-B9456D7262B0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C829-77E3-47E1-A8A0-520A59994B2B}" type="datetime1">
              <a:rPr lang="en-US" smtClean="0"/>
              <a:t>8/27/2019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6306-2869-4D84-B7A8-4E14823D36A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A83090-688E-4598-8F59-161FC0CCCE7C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Picture 3" descr="C:\Users\Tricha Shivas\AppData\Local\Microsoft\Windows\Temporary Internet Files\Content.Outlook\U5H813D3\Myositis 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66" y="5788240"/>
            <a:ext cx="1635831" cy="8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44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0" y="1337117"/>
            <a:ext cx="5237826" cy="27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33"/>
          <p:cNvSpPr>
            <a:spLocks noGrp="1"/>
          </p:cNvSpPr>
          <p:nvPr>
            <p:ph type="subTitle" idx="1"/>
          </p:nvPr>
        </p:nvSpPr>
        <p:spPr>
          <a:xfrm>
            <a:off x="718602" y="4178578"/>
            <a:ext cx="8699718" cy="245497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400" dirty="0" smtClean="0">
                <a:solidFill>
                  <a:srgbClr val="002060"/>
                </a:solidFill>
              </a:rPr>
              <a:t>Advocacy 101</a:t>
            </a:r>
            <a:endParaRPr lang="en-US" sz="4400" dirty="0">
              <a:solidFill>
                <a:srgbClr val="002060"/>
              </a:solidFill>
            </a:endParaRPr>
          </a:p>
          <a:p>
            <a:pPr algn="l"/>
            <a:r>
              <a:rPr lang="en-US" sz="3400" dirty="0" smtClean="0"/>
              <a:t>Kristen Angell, Associate Director of </a:t>
            </a:r>
            <a:r>
              <a:rPr lang="en-US" sz="3400" dirty="0" smtClean="0"/>
              <a:t>Advocacy</a:t>
            </a:r>
          </a:p>
          <a:p>
            <a:pPr algn="l"/>
            <a:r>
              <a:rPr lang="en-US" sz="3400" i="1" dirty="0" smtClean="0"/>
              <a:t>National Organization for Rare Disorders (NORD)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 smtClean="0"/>
              <a:t>Maria Null, Volunteer Community Engagement Liaison </a:t>
            </a:r>
          </a:p>
          <a:p>
            <a:pPr algn="l"/>
            <a:r>
              <a:rPr lang="en-US" sz="3400" i="1" dirty="0"/>
              <a:t>NORD Minnesota Rare Action Network</a:t>
            </a:r>
            <a:endParaRPr lang="en-US" sz="3400" i="1" dirty="0" smtClean="0"/>
          </a:p>
        </p:txBody>
      </p:sp>
    </p:spTree>
    <p:extLst>
      <p:ext uri="{BB962C8B-B14F-4D97-AF65-F5344CB8AC3E}">
        <p14:creationId xmlns:p14="http://schemas.microsoft.com/office/powerpoint/2010/main" val="303945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32"/>
          <p:cNvSpPr>
            <a:spLocks noGrp="1"/>
          </p:cNvSpPr>
          <p:nvPr>
            <p:ph type="title"/>
          </p:nvPr>
        </p:nvSpPr>
        <p:spPr>
          <a:xfrm>
            <a:off x="-1030778" y="5076338"/>
            <a:ext cx="12192000" cy="169549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C4C02"/>
                </a:solidFill>
                <a:latin typeface="+mn-lt"/>
              </a:rPr>
              <a:t>Alone we are rare, together we are strong.</a:t>
            </a:r>
            <a:endParaRPr lang="en-US" b="1" dirty="0">
              <a:solidFill>
                <a:srgbClr val="FC4C0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" y="460298"/>
            <a:ext cx="6243466" cy="4151905"/>
          </a:xfrm>
          <a:prstGeom prst="rect">
            <a:avLst/>
          </a:prstGeom>
        </p:spPr>
      </p:pic>
      <p:pic>
        <p:nvPicPr>
          <p:cNvPr id="6" name="Picture 2" descr="Image may contain: 14 people, people sm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98" y="427048"/>
            <a:ext cx="5580207" cy="41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27" y="5804190"/>
            <a:ext cx="2582346" cy="922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7" t="22827" r="-976" b="61571"/>
          <a:stretch/>
        </p:blipFill>
        <p:spPr>
          <a:xfrm>
            <a:off x="9541933" y="5249333"/>
            <a:ext cx="118534" cy="1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32"/>
          <p:cNvSpPr>
            <a:spLocks noGrp="1"/>
          </p:cNvSpPr>
          <p:nvPr>
            <p:ph type="title"/>
          </p:nvPr>
        </p:nvSpPr>
        <p:spPr>
          <a:xfrm>
            <a:off x="674503" y="350412"/>
            <a:ext cx="10515600" cy="1325563"/>
          </a:xfrm>
          <a:noFill/>
        </p:spPr>
        <p:txBody>
          <a:bodyPr/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Federal Policy Efforts in 2019</a:t>
            </a:r>
          </a:p>
        </p:txBody>
      </p:sp>
      <p:sp>
        <p:nvSpPr>
          <p:cNvPr id="5" name="Subtitle 33"/>
          <p:cNvSpPr>
            <a:spLocks noGrp="1"/>
          </p:cNvSpPr>
          <p:nvPr>
            <p:ph idx="1"/>
          </p:nvPr>
        </p:nvSpPr>
        <p:spPr>
          <a:xfrm>
            <a:off x="189807" y="1872586"/>
            <a:ext cx="5606096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 the Orphan Drug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Newborn Screening Saves Lives Act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Medical Nutrition Equity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RARE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Patient Focused Drug Development and representation at FDA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Protect access to affordable health insurance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NIH &amp; FDA Funding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https://kaiserhealthnews.files.wordpress.com/2017/11/orphandrugpic1_1350.jpg?w=1024&amp;h=683">
            <a:extLst>
              <a:ext uri="{FF2B5EF4-FFF2-40B4-BE49-F238E27FC236}">
                <a16:creationId xmlns:a16="http://schemas.microsoft.com/office/drawing/2014/main" id="{A36A491D-608A-4611-BD1B-72AE7696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03" y="2193304"/>
            <a:ext cx="4792471" cy="31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8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32"/>
          <p:cNvSpPr>
            <a:spLocks noGrp="1"/>
          </p:cNvSpPr>
          <p:nvPr>
            <p:ph type="title"/>
          </p:nvPr>
        </p:nvSpPr>
        <p:spPr>
          <a:xfrm>
            <a:off x="-541713" y="365124"/>
            <a:ext cx="10515600" cy="1006475"/>
          </a:xfrm>
          <a:noFill/>
        </p:spPr>
        <p:txBody>
          <a:bodyPr/>
          <a:lstStyle/>
          <a:p>
            <a:pPr lvl="0" algn="ctr">
              <a:defRPr/>
            </a:pPr>
            <a:r>
              <a:rPr lang="en-US" dirty="0">
                <a:solidFill>
                  <a:schemeClr val="accent2"/>
                </a:solidFill>
              </a:rPr>
              <a:t>State Policy Issues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376159-F69E-5B41-AFF7-68CF1B2D6629}"/>
              </a:ext>
            </a:extLst>
          </p:cNvPr>
          <p:cNvSpPr txBox="1">
            <a:spLocks/>
          </p:cNvSpPr>
          <p:nvPr/>
        </p:nvSpPr>
        <p:spPr>
          <a:xfrm>
            <a:off x="1267822" y="2901200"/>
            <a:ext cx="8095362" cy="43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Launched in 2015, our goal is to make the NORD State Report Card the essential policy and advocacy guide for the rare disease community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will be the fourth release of the 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report covers nearly every state policy topic NORD engages on throughout the country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detailed appendices for every state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B170D-E0BE-9E4A-BE28-7A6B30FBB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03" y="1518291"/>
            <a:ext cx="2505997" cy="1236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95" y="5872326"/>
            <a:ext cx="2613922" cy="701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1" y="6488668"/>
            <a:ext cx="294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rareaction.org</a:t>
            </a:r>
          </a:p>
        </p:txBody>
      </p:sp>
    </p:spTree>
    <p:extLst>
      <p:ext uri="{BB962C8B-B14F-4D97-AF65-F5344CB8AC3E}">
        <p14:creationId xmlns:p14="http://schemas.microsoft.com/office/powerpoint/2010/main" val="289482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6" y="306102"/>
            <a:ext cx="7980677" cy="61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Image result for questions clipa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198" y="1489364"/>
            <a:ext cx="4225117" cy="5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015" y="315884"/>
            <a:ext cx="885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Questions?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6094" y="993398"/>
            <a:ext cx="10679698" cy="51398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Kristen Angell</a:t>
            </a:r>
          </a:p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Associate Director of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Advocacy</a:t>
            </a:r>
          </a:p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National Organization for Rare Disorders (NORD)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kangell@rarediseases.org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203-304-7251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RareAction.org         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RareDiseases.org</a:t>
            </a:r>
          </a:p>
          <a:p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Maria Null</a:t>
            </a:r>
          </a:p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Volunteer Community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Engagement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Liaison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NORD Minnesota Rare Action Network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Maria.null@rareaction.org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RareMN.org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62" y="1175206"/>
            <a:ext cx="3475882" cy="9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9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2263F-60E9-9942-8A58-25D29D08688C}"/>
              </a:ext>
            </a:extLst>
          </p:cNvPr>
          <p:cNvSpPr/>
          <p:nvPr/>
        </p:nvSpPr>
        <p:spPr>
          <a:xfrm>
            <a:off x="958521" y="265389"/>
            <a:ext cx="9815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Founded by patients, caregivers,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organization leaders in 1983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unify the voice of rare disease patients,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C4C02"/>
                </a:solidFill>
                <a:latin typeface="Calibri"/>
              </a:rPr>
              <a:t>c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aregivers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advocates.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C4C0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DB01E-2EC4-7148-91B6-F52ACF79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64" y="3262491"/>
            <a:ext cx="4430517" cy="31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2D4949-ED70-6642-A5EC-847CF1A73D00}"/>
              </a:ext>
            </a:extLst>
          </p:cNvPr>
          <p:cNvSpPr txBox="1">
            <a:spLocks/>
          </p:cNvSpPr>
          <p:nvPr/>
        </p:nvSpPr>
        <p:spPr>
          <a:xfrm>
            <a:off x="1138120" y="2148463"/>
            <a:ext cx="909740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1983 Orphan Drug Act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1345959-EC80-F142-8E2F-97D664B3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189" y="3232137"/>
            <a:ext cx="4449287" cy="31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332581"/>
            <a:ext cx="1785590" cy="22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4</a:t>
            </a:fld>
            <a:endParaRPr lang="en-US"/>
          </a:p>
        </p:txBody>
      </p:sp>
      <p:sp>
        <p:nvSpPr>
          <p:cNvPr id="3" name="Title 32"/>
          <p:cNvSpPr>
            <a:spLocks noGrp="1"/>
          </p:cNvSpPr>
          <p:nvPr>
            <p:ph type="title"/>
          </p:nvPr>
        </p:nvSpPr>
        <p:spPr>
          <a:xfrm>
            <a:off x="256309" y="486942"/>
            <a:ext cx="10515600" cy="1006475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Join the Rare Action Network Today!</a:t>
            </a:r>
          </a:p>
        </p:txBody>
      </p:sp>
      <p:sp>
        <p:nvSpPr>
          <p:cNvPr id="5" name="Subtitle 33"/>
          <p:cNvSpPr txBox="1">
            <a:spLocks/>
          </p:cNvSpPr>
          <p:nvPr/>
        </p:nvSpPr>
        <p:spPr>
          <a:xfrm>
            <a:off x="5628404" y="1493417"/>
            <a:ext cx="5181600" cy="380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Specific Components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NORD State Policy Report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Profiles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6443" y="1530133"/>
            <a:ext cx="4805363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RareAction.org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Ambassador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meetings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 Action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(hill) days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 Disease Day®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hosting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&amp; awareness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996" y="4214739"/>
            <a:ext cx="3475882" cy="932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4870" y="5040590"/>
            <a:ext cx="754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.org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2B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8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32"/>
          <p:cNvSpPr>
            <a:spLocks noGrp="1"/>
          </p:cNvSpPr>
          <p:nvPr>
            <p:ph type="title"/>
          </p:nvPr>
        </p:nvSpPr>
        <p:spPr>
          <a:xfrm>
            <a:off x="0" y="196244"/>
            <a:ext cx="10515600" cy="1006475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Ambassador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r="20492"/>
          <a:stretch/>
        </p:blipFill>
        <p:spPr>
          <a:xfrm>
            <a:off x="726675" y="1083762"/>
            <a:ext cx="8555765" cy="53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6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6</a:t>
            </a:fld>
            <a:endParaRPr lang="en-US"/>
          </a:p>
        </p:txBody>
      </p:sp>
      <p:sp>
        <p:nvSpPr>
          <p:cNvPr id="5" name="Title 32"/>
          <p:cNvSpPr>
            <a:spLocks noGrp="1"/>
          </p:cNvSpPr>
          <p:nvPr>
            <p:ph type="title"/>
          </p:nvPr>
        </p:nvSpPr>
        <p:spPr>
          <a:xfrm>
            <a:off x="455814" y="385171"/>
            <a:ext cx="7612744" cy="1006475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What is an advocate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814" y="1333626"/>
            <a:ext cx="7722524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An advocate is a person who uses their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voice </a:t>
            </a:r>
            <a:r>
              <a:rPr lang="en-US" sz="2400" dirty="0">
                <a:solidFill>
                  <a:prstClr val="black"/>
                </a:solidFill>
              </a:rPr>
              <a:t>to raise awareness or push for a change </a:t>
            </a:r>
          </a:p>
          <a:p>
            <a:pPr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You do not need to have any specific experience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Advocates have a powerful voice when standing together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You can weigh in on policy matters regardless of multiple factors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If you voted and/or who you voted for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If you receive government services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If you donate money to campaigns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440" t="10367" r="28402"/>
          <a:stretch/>
        </p:blipFill>
        <p:spPr>
          <a:xfrm>
            <a:off x="8068558" y="161362"/>
            <a:ext cx="3735515" cy="53250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28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7</a:t>
            </a:fld>
            <a:endParaRPr lang="en-US"/>
          </a:p>
        </p:txBody>
      </p:sp>
      <p:sp>
        <p:nvSpPr>
          <p:cNvPr id="8" name="Title 32"/>
          <p:cNvSpPr>
            <a:spLocks noGrp="1"/>
          </p:cNvSpPr>
          <p:nvPr>
            <p:ph type="title"/>
          </p:nvPr>
        </p:nvSpPr>
        <p:spPr>
          <a:xfrm>
            <a:off x="-475211" y="317024"/>
            <a:ext cx="10515600" cy="1006475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Why is Advocacy Important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45713-29FD-F34E-A391-A2C1C80199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822" y="868362"/>
            <a:ext cx="3011969" cy="40159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86496" y="1396538"/>
            <a:ext cx="9192185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</a:rPr>
              <a:t> Believe it or not, policymakers actually 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want </a:t>
            </a:r>
            <a:r>
              <a:rPr lang="en-US" sz="2600" dirty="0">
                <a:solidFill>
                  <a:prstClr val="black"/>
                </a:solidFill>
              </a:rPr>
              <a:t>to help the people they serve, and they cannot 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do </a:t>
            </a:r>
            <a:r>
              <a:rPr lang="en-US" sz="2600" dirty="0">
                <a:solidFill>
                  <a:prstClr val="black"/>
                </a:solidFill>
              </a:rPr>
              <a:t>that without hearing from you</a:t>
            </a:r>
          </a:p>
          <a:p>
            <a:pPr lvl="0" algn="ctr"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</a:rPr>
              <a:t>Change cannot occur without the support of the people: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Advocates represent others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Advocates offer support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Advocates rally for change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Advocates educate others</a:t>
            </a:r>
          </a:p>
        </p:txBody>
      </p:sp>
    </p:spTree>
    <p:extLst>
      <p:ext uri="{BB962C8B-B14F-4D97-AF65-F5344CB8AC3E}">
        <p14:creationId xmlns:p14="http://schemas.microsoft.com/office/powerpoint/2010/main" val="109806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2099-D09A-BD42-B0A7-0969990835A3}"/>
              </a:ext>
            </a:extLst>
          </p:cNvPr>
          <p:cNvSpPr txBox="1">
            <a:spLocks/>
          </p:cNvSpPr>
          <p:nvPr/>
        </p:nvSpPr>
        <p:spPr>
          <a:xfrm>
            <a:off x="2218795" y="1597378"/>
            <a:ext cx="2716321" cy="4809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of 5-7 years for diagnosis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Over 90% of rare diseases do not have a FDA approved treatment or therapy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Extensive, life-long medical needs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cost of care and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237BA-7986-8947-BA2C-DDFED861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63" y="1587136"/>
            <a:ext cx="677291" cy="677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7080A-83A0-8A4C-8340-DBCA772FC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276" y="2746820"/>
            <a:ext cx="596646" cy="71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1D35D-FA69-CE4F-BF08-5BC7276C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405" y="4001933"/>
            <a:ext cx="674971" cy="674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6AB5D-8BFA-8F41-A68D-CA1560E045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45" y="5080881"/>
            <a:ext cx="600490" cy="600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1F8ED-E2B4-C346-AB85-E6A890336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88" y="1648112"/>
            <a:ext cx="686562" cy="686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386B54-5065-584A-AFA4-796593DE6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88" y="2883761"/>
            <a:ext cx="686562" cy="686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79CC6-B280-F64A-A4FD-3069F6E020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73" y="5041552"/>
            <a:ext cx="679148" cy="679148"/>
          </a:xfrm>
          <a:prstGeom prst="rect">
            <a:avLst/>
          </a:prstGeom>
        </p:spPr>
      </p:pic>
      <p:pic>
        <p:nvPicPr>
          <p:cNvPr id="12" name="Picture 2" descr="Image result for icons for isolation">
            <a:extLst>
              <a:ext uri="{FF2B5EF4-FFF2-40B4-BE49-F238E27FC236}">
                <a16:creationId xmlns:a16="http://schemas.microsoft.com/office/drawing/2014/main" id="{ACCEFD0B-8082-FF42-BC86-F7EA20B8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621" y="3791340"/>
            <a:ext cx="1056897" cy="10568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3FB914-888A-AF44-A9E1-CC73149E6E52}"/>
              </a:ext>
            </a:extLst>
          </p:cNvPr>
          <p:cNvSpPr txBox="1">
            <a:spLocks/>
          </p:cNvSpPr>
          <p:nvPr/>
        </p:nvSpPr>
        <p:spPr>
          <a:xfrm>
            <a:off x="7405989" y="1567214"/>
            <a:ext cx="2542032" cy="7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Few medical experts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2746522-B1A9-A245-A2BB-F61D3B2A1E3C}"/>
              </a:ext>
            </a:extLst>
          </p:cNvPr>
          <p:cNvSpPr txBox="1">
            <a:spLocks/>
          </p:cNvSpPr>
          <p:nvPr/>
        </p:nvSpPr>
        <p:spPr>
          <a:xfrm>
            <a:off x="7405989" y="2795000"/>
            <a:ext cx="2542032" cy="7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Little research or known about diseases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0DD7353-031D-E445-AE1D-1E4D0D8821FA}"/>
              </a:ext>
            </a:extLst>
          </p:cNvPr>
          <p:cNvSpPr txBox="1">
            <a:spLocks/>
          </p:cNvSpPr>
          <p:nvPr/>
        </p:nvSpPr>
        <p:spPr>
          <a:xfrm>
            <a:off x="7405989" y="3980851"/>
            <a:ext cx="2542032" cy="7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Isolation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D20F661-B039-0E40-B10C-11D96613CCA0}"/>
              </a:ext>
            </a:extLst>
          </p:cNvPr>
          <p:cNvSpPr txBox="1">
            <a:spLocks/>
          </p:cNvSpPr>
          <p:nvPr/>
        </p:nvSpPr>
        <p:spPr>
          <a:xfrm>
            <a:off x="7405989" y="5041552"/>
            <a:ext cx="2542032" cy="7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Small, scattered patient populations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C5FFC4-E4D5-824B-B8E2-31C8EE615D94}"/>
              </a:ext>
            </a:extLst>
          </p:cNvPr>
          <p:cNvSpPr/>
          <p:nvPr/>
        </p:nvSpPr>
        <p:spPr>
          <a:xfrm>
            <a:off x="1277645" y="382651"/>
            <a:ext cx="8014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Challenges for Rare Patients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2D2161-9D66-FB4A-88C1-55535078D9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290" y="5836592"/>
            <a:ext cx="2908403" cy="7800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44ACB7-F75E-EE4C-A19A-F185980102FF}"/>
              </a:ext>
            </a:extLst>
          </p:cNvPr>
          <p:cNvSpPr txBox="1"/>
          <p:nvPr/>
        </p:nvSpPr>
        <p:spPr>
          <a:xfrm>
            <a:off x="1160657" y="6502985"/>
            <a:ext cx="294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rareaction.org</a:t>
            </a:r>
          </a:p>
        </p:txBody>
      </p:sp>
    </p:spTree>
    <p:extLst>
      <p:ext uri="{BB962C8B-B14F-4D97-AF65-F5344CB8AC3E}">
        <p14:creationId xmlns:p14="http://schemas.microsoft.com/office/powerpoint/2010/main" val="238294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5" y="1178415"/>
            <a:ext cx="5664465" cy="4248349"/>
          </a:xfrm>
          <a:prstGeom prst="rect">
            <a:avLst/>
          </a:prstGeom>
        </p:spPr>
      </p:pic>
      <p:sp>
        <p:nvSpPr>
          <p:cNvPr id="21" name="Title 32"/>
          <p:cNvSpPr>
            <a:spLocks noGrp="1"/>
          </p:cNvSpPr>
          <p:nvPr>
            <p:ph type="title"/>
          </p:nvPr>
        </p:nvSpPr>
        <p:spPr>
          <a:xfrm>
            <a:off x="309980" y="171940"/>
            <a:ext cx="10515600" cy="1006475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What Can You Do?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262869" y="1341067"/>
            <a:ext cx="603805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Your Story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5B6770"/>
                </a:solidFill>
                <a:latin typeface="Calibri" panose="020F0502020204030204"/>
              </a:rPr>
              <a:t>Meet with your legislators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5B6770"/>
                </a:solidFill>
                <a:latin typeface="Calibri" panose="020F0502020204030204"/>
              </a:rPr>
              <a:t>Bring awareness to your local community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rgbClr val="5B6770"/>
                </a:solidFill>
                <a:latin typeface="Calibri" panose="020F0502020204030204"/>
              </a:rPr>
              <a:t>Work with The Myositis Association on public policy issues impacting the community</a:t>
            </a:r>
          </a:p>
          <a:p>
            <a:r>
              <a:rPr lang="en-US" dirty="0">
                <a:solidFill>
                  <a:srgbClr val="5B6770"/>
                </a:solidFill>
                <a:latin typeface="Calibri" panose="020F0502020204030204"/>
              </a:rPr>
              <a:t>Sign up for the Rare Action Network </a:t>
            </a:r>
            <a:br>
              <a:rPr lang="en-US" dirty="0">
                <a:solidFill>
                  <a:srgbClr val="5B6770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5B6770"/>
                </a:solidFill>
                <a:latin typeface="Calibri" panose="020F0502020204030204"/>
              </a:rPr>
              <a:t>in your </a:t>
            </a:r>
            <a:r>
              <a:rPr lang="en-US" dirty="0" smtClean="0">
                <a:solidFill>
                  <a:srgbClr val="5B6770"/>
                </a:solidFill>
                <a:latin typeface="Calibri" panose="020F0502020204030204"/>
              </a:rPr>
              <a:t>state</a:t>
            </a:r>
          </a:p>
          <a:p>
            <a:pPr marL="0" indent="0">
              <a:buNone/>
            </a:pPr>
            <a:endParaRPr lang="en-US" dirty="0">
              <a:solidFill>
                <a:srgbClr val="5B6770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58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NORD COLORS">
      <a:dk1>
        <a:sysClr val="windowText" lastClr="000000"/>
      </a:dk1>
      <a:lt1>
        <a:sysClr val="window" lastClr="FFFFFF"/>
      </a:lt1>
      <a:dk2>
        <a:srgbClr val="5B6770"/>
      </a:dk2>
      <a:lt2>
        <a:srgbClr val="F2F2F2"/>
      </a:lt2>
      <a:accent1>
        <a:srgbClr val="FC4C02"/>
      </a:accent1>
      <a:accent2>
        <a:srgbClr val="0092BC"/>
      </a:accent2>
      <a:accent3>
        <a:srgbClr val="FCA900"/>
      </a:accent3>
      <a:accent4>
        <a:srgbClr val="00558C"/>
      </a:accent4>
      <a:accent5>
        <a:srgbClr val="85CC98"/>
      </a:accent5>
      <a:accent6>
        <a:srgbClr val="772583"/>
      </a:accent6>
      <a:hlink>
        <a:srgbClr val="0563C1"/>
      </a:hlink>
      <a:folHlink>
        <a:srgbClr val="5B677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E539606CF14194B4B0E0C116744C" ma:contentTypeVersion="12" ma:contentTypeDescription="Create a new document." ma:contentTypeScope="" ma:versionID="36b9e46f9b568f2059d64b3e2a42aed9">
  <xsd:schema xmlns:xsd="http://www.w3.org/2001/XMLSchema" xmlns:xs="http://www.w3.org/2001/XMLSchema" xmlns:p="http://schemas.microsoft.com/office/2006/metadata/properties" xmlns:ns2="e7d4bfaf-b893-4a43-a061-5cee8f15146e" xmlns:ns3="f2439734-bbbe-4349-9c3f-57542072b79f" targetNamespace="http://schemas.microsoft.com/office/2006/metadata/properties" ma:root="true" ma:fieldsID="136db6e544f8512accac6ab8cfec9bfe" ns2:_="" ns3:_="">
    <xsd:import namespace="e7d4bfaf-b893-4a43-a061-5cee8f15146e"/>
    <xsd:import namespace="f2439734-bbbe-4349-9c3f-57542072b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4bfaf-b893-4a43-a061-5cee8f151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9734-bbbe-4349-9c3f-57542072b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D4EE0-8DE8-4A58-9F3A-90CFA3B8C1E5}">
  <ds:schemaRefs>
    <ds:schemaRef ds:uri="http://schemas.microsoft.com/office/2006/documentManagement/types"/>
    <ds:schemaRef ds:uri="http://purl.org/dc/elements/1.1/"/>
    <ds:schemaRef ds:uri="e7d4bfaf-b893-4a43-a061-5cee8f15146e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f2439734-bbbe-4349-9c3f-57542072b79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194CB9-664D-476C-8618-D69B35719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A85BC-DC43-4660-A106-DC72BCACC86C}"/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523</Words>
  <Application>Microsoft Office PowerPoint</Application>
  <PresentationFormat>Widescreen</PresentationFormat>
  <Paragraphs>121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 2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Join the Rare Action Network Today!</vt:lpstr>
      <vt:lpstr>State Ambassador Program</vt:lpstr>
      <vt:lpstr>What is an advocate</vt:lpstr>
      <vt:lpstr>Why is Advocacy Important</vt:lpstr>
      <vt:lpstr>PowerPoint Presentation</vt:lpstr>
      <vt:lpstr>What Can You Do?</vt:lpstr>
      <vt:lpstr>Alone we are rare, together we are strong.</vt:lpstr>
      <vt:lpstr>Federal Policy Efforts in 2019</vt:lpstr>
      <vt:lpstr>State Policy Issues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Your Grant for Success     a webinar by TMA medical advisor and research committee chair</dc:title>
  <dc:creator>Linda Kobert</dc:creator>
  <cp:lastModifiedBy>Kristen Angell</cp:lastModifiedBy>
  <cp:revision>76</cp:revision>
  <dcterms:created xsi:type="dcterms:W3CDTF">2019-03-06T15:03:04Z</dcterms:created>
  <dcterms:modified xsi:type="dcterms:W3CDTF">2019-08-27T15:45:32Z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0x0101001591E539606CF14194B4B0E0C116744C</vt:lpwstr>
  </property>
</Properties>
</file>