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47.xml" ContentType="application/vnd.openxmlformats-officedocument.presentationml.slide+xml"/>
  <Override PartName="/ppt/slides/slide37.xml" ContentType="application/vnd.openxmlformats-officedocument.presentationml.slide+xml"/>
  <Override PartName="/ppt/slides/slide3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86"/>
  </p:notesMasterIdLst>
  <p:handoutMasterIdLst>
    <p:handoutMasterId r:id="rId87"/>
  </p:handoutMasterIdLst>
  <p:sldIdLst>
    <p:sldId id="486" r:id="rId2"/>
    <p:sldId id="401" r:id="rId3"/>
    <p:sldId id="485" r:id="rId4"/>
    <p:sldId id="487" r:id="rId5"/>
    <p:sldId id="488" r:id="rId6"/>
    <p:sldId id="476" r:id="rId7"/>
    <p:sldId id="429" r:id="rId8"/>
    <p:sldId id="489" r:id="rId9"/>
    <p:sldId id="402" r:id="rId10"/>
    <p:sldId id="267" r:id="rId11"/>
    <p:sldId id="492" r:id="rId12"/>
    <p:sldId id="490" r:id="rId13"/>
    <p:sldId id="491" r:id="rId14"/>
    <p:sldId id="497" r:id="rId15"/>
    <p:sldId id="498" r:id="rId16"/>
    <p:sldId id="493" r:id="rId17"/>
    <p:sldId id="494" r:id="rId18"/>
    <p:sldId id="495" r:id="rId19"/>
    <p:sldId id="518" r:id="rId20"/>
    <p:sldId id="500" r:id="rId21"/>
    <p:sldId id="503" r:id="rId22"/>
    <p:sldId id="501" r:id="rId23"/>
    <p:sldId id="502" r:id="rId24"/>
    <p:sldId id="504" r:id="rId25"/>
    <p:sldId id="505" r:id="rId26"/>
    <p:sldId id="506" r:id="rId27"/>
    <p:sldId id="411" r:id="rId28"/>
    <p:sldId id="423" r:id="rId29"/>
    <p:sldId id="457" r:id="rId30"/>
    <p:sldId id="419" r:id="rId31"/>
    <p:sldId id="420" r:id="rId32"/>
    <p:sldId id="432" r:id="rId33"/>
    <p:sldId id="433" r:id="rId34"/>
    <p:sldId id="435" r:id="rId35"/>
    <p:sldId id="434" r:id="rId36"/>
    <p:sldId id="436" r:id="rId37"/>
    <p:sldId id="439" r:id="rId38"/>
    <p:sldId id="440" r:id="rId39"/>
    <p:sldId id="443" r:id="rId40"/>
    <p:sldId id="460" r:id="rId41"/>
    <p:sldId id="472" r:id="rId42"/>
    <p:sldId id="446" r:id="rId43"/>
    <p:sldId id="447" r:id="rId44"/>
    <p:sldId id="453" r:id="rId45"/>
    <p:sldId id="451" r:id="rId46"/>
    <p:sldId id="461" r:id="rId47"/>
    <p:sldId id="452" r:id="rId48"/>
    <p:sldId id="517" r:id="rId49"/>
    <p:sldId id="360" r:id="rId50"/>
    <p:sldId id="365" r:id="rId51"/>
    <p:sldId id="394" r:id="rId52"/>
    <p:sldId id="395" r:id="rId53"/>
    <p:sldId id="508" r:id="rId54"/>
    <p:sldId id="509" r:id="rId55"/>
    <p:sldId id="510" r:id="rId56"/>
    <p:sldId id="531" r:id="rId57"/>
    <p:sldId id="515" r:id="rId58"/>
    <p:sldId id="516" r:id="rId59"/>
    <p:sldId id="511" r:id="rId60"/>
    <p:sldId id="512" r:id="rId61"/>
    <p:sldId id="482" r:id="rId62"/>
    <p:sldId id="483" r:id="rId63"/>
    <p:sldId id="484" r:id="rId64"/>
    <p:sldId id="317" r:id="rId65"/>
    <p:sldId id="383" r:id="rId66"/>
    <p:sldId id="378" r:id="rId67"/>
    <p:sldId id="513" r:id="rId68"/>
    <p:sldId id="514" r:id="rId69"/>
    <p:sldId id="519" r:id="rId70"/>
    <p:sldId id="520" r:id="rId71"/>
    <p:sldId id="521" r:id="rId72"/>
    <p:sldId id="465" r:id="rId73"/>
    <p:sldId id="523" r:id="rId74"/>
    <p:sldId id="524" r:id="rId75"/>
    <p:sldId id="526" r:id="rId76"/>
    <p:sldId id="525" r:id="rId77"/>
    <p:sldId id="527" r:id="rId78"/>
    <p:sldId id="466" r:id="rId79"/>
    <p:sldId id="467" r:id="rId80"/>
    <p:sldId id="468" r:id="rId81"/>
    <p:sldId id="528" r:id="rId82"/>
    <p:sldId id="529" r:id="rId83"/>
    <p:sldId id="530" r:id="rId84"/>
    <p:sldId id="389" r:id="rId85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E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4" autoAdjust="0"/>
    <p:restoredTop sz="98698" autoAdjust="0"/>
  </p:normalViewPr>
  <p:slideViewPr>
    <p:cSldViewPr>
      <p:cViewPr>
        <p:scale>
          <a:sx n="60" d="100"/>
          <a:sy n="60" d="100"/>
        </p:scale>
        <p:origin x="-90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70" y="1548"/>
      </p:cViewPr>
      <p:guideLst>
        <p:guide orient="horz" pos="289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9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customXml" Target="../customXml/item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3760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B17B67-1378-4CF1-904D-DDBCE078A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8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8B9EC56-D3BA-4794-9D32-15E0469EF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7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58813" y="684213"/>
            <a:ext cx="1263650" cy="1376362"/>
            <a:chOff x="415" y="431"/>
            <a:chExt cx="796" cy="867"/>
          </a:xfrm>
        </p:grpSpPr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710" y="633"/>
              <a:ext cx="64" cy="149"/>
            </a:xfrm>
            <a:custGeom>
              <a:avLst/>
              <a:gdLst>
                <a:gd name="T0" fmla="*/ 929 w 41"/>
                <a:gd name="T1" fmla="*/ 1976 h 96"/>
                <a:gd name="T2" fmla="*/ 929 w 41"/>
                <a:gd name="T3" fmla="*/ 2084 h 96"/>
                <a:gd name="T4" fmla="*/ 481 w 41"/>
                <a:gd name="T5" fmla="*/ 2052 h 96"/>
                <a:gd name="T6" fmla="*/ 0 w 41"/>
                <a:gd name="T7" fmla="*/ 2084 h 96"/>
                <a:gd name="T8" fmla="*/ 0 w 41"/>
                <a:gd name="T9" fmla="*/ 1976 h 96"/>
                <a:gd name="T10" fmla="*/ 231 w 41"/>
                <a:gd name="T11" fmla="*/ 1976 h 96"/>
                <a:gd name="T12" fmla="*/ 278 w 41"/>
                <a:gd name="T13" fmla="*/ 1925 h 96"/>
                <a:gd name="T14" fmla="*/ 286 w 41"/>
                <a:gd name="T15" fmla="*/ 1799 h 96"/>
                <a:gd name="T16" fmla="*/ 317 w 41"/>
                <a:gd name="T17" fmla="*/ 1369 h 96"/>
                <a:gd name="T18" fmla="*/ 317 w 41"/>
                <a:gd name="T19" fmla="*/ 703 h 96"/>
                <a:gd name="T20" fmla="*/ 286 w 41"/>
                <a:gd name="T21" fmla="*/ 306 h 96"/>
                <a:gd name="T22" fmla="*/ 278 w 41"/>
                <a:gd name="T23" fmla="*/ 127 h 96"/>
                <a:gd name="T24" fmla="*/ 231 w 41"/>
                <a:gd name="T25" fmla="*/ 109 h 96"/>
                <a:gd name="T26" fmla="*/ 0 w 41"/>
                <a:gd name="T27" fmla="*/ 82 h 96"/>
                <a:gd name="T28" fmla="*/ 0 w 41"/>
                <a:gd name="T29" fmla="*/ 0 h 96"/>
                <a:gd name="T30" fmla="*/ 446 w 41"/>
                <a:gd name="T31" fmla="*/ 0 h 96"/>
                <a:gd name="T32" fmla="*/ 929 w 41"/>
                <a:gd name="T33" fmla="*/ 0 h 96"/>
                <a:gd name="T34" fmla="*/ 929 w 41"/>
                <a:gd name="T35" fmla="*/ 82 h 96"/>
                <a:gd name="T36" fmla="*/ 696 w 41"/>
                <a:gd name="T37" fmla="*/ 109 h 96"/>
                <a:gd name="T38" fmla="*/ 643 w 41"/>
                <a:gd name="T39" fmla="*/ 127 h 96"/>
                <a:gd name="T40" fmla="*/ 612 w 41"/>
                <a:gd name="T41" fmla="*/ 279 h 96"/>
                <a:gd name="T42" fmla="*/ 612 w 41"/>
                <a:gd name="T43" fmla="*/ 703 h 96"/>
                <a:gd name="T44" fmla="*/ 612 w 41"/>
                <a:gd name="T45" fmla="*/ 1369 h 96"/>
                <a:gd name="T46" fmla="*/ 612 w 41"/>
                <a:gd name="T47" fmla="*/ 1766 h 96"/>
                <a:gd name="T48" fmla="*/ 643 w 41"/>
                <a:gd name="T49" fmla="*/ 1925 h 96"/>
                <a:gd name="T50" fmla="*/ 696 w 41"/>
                <a:gd name="T51" fmla="*/ 1976 h 96"/>
                <a:gd name="T52" fmla="*/ 929 w 41"/>
                <a:gd name="T53" fmla="*/ 1976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535" y="853"/>
              <a:ext cx="556" cy="445"/>
            </a:xfrm>
            <a:custGeom>
              <a:avLst/>
              <a:gdLst>
                <a:gd name="T0" fmla="*/ 6040 w 359"/>
                <a:gd name="T1" fmla="*/ 0 h 287"/>
                <a:gd name="T2" fmla="*/ 4433 w 359"/>
                <a:gd name="T3" fmla="*/ 0 h 287"/>
                <a:gd name="T4" fmla="*/ 4433 w 359"/>
                <a:gd name="T5" fmla="*/ 1847 h 287"/>
                <a:gd name="T6" fmla="*/ 5212 w 359"/>
                <a:gd name="T7" fmla="*/ 3682 h 287"/>
                <a:gd name="T8" fmla="*/ 5212 w 359"/>
                <a:gd name="T9" fmla="*/ 3433 h 287"/>
                <a:gd name="T10" fmla="*/ 4787 w 359"/>
                <a:gd name="T11" fmla="*/ 2070 h 287"/>
                <a:gd name="T12" fmla="*/ 4787 w 359"/>
                <a:gd name="T13" fmla="*/ 1597 h 287"/>
                <a:gd name="T14" fmla="*/ 5408 w 359"/>
                <a:gd name="T15" fmla="*/ 1597 h 287"/>
                <a:gd name="T16" fmla="*/ 5408 w 359"/>
                <a:gd name="T17" fmla="*/ 3682 h 287"/>
                <a:gd name="T18" fmla="*/ 3850 w 359"/>
                <a:gd name="T19" fmla="*/ 6035 h 287"/>
                <a:gd name="T20" fmla="*/ 2261 w 359"/>
                <a:gd name="T21" fmla="*/ 3811 h 287"/>
                <a:gd name="T22" fmla="*/ 3229 w 359"/>
                <a:gd name="T23" fmla="*/ 1847 h 287"/>
                <a:gd name="T24" fmla="*/ 3229 w 359"/>
                <a:gd name="T25" fmla="*/ 1597 h 287"/>
                <a:gd name="T26" fmla="*/ 3850 w 359"/>
                <a:gd name="T27" fmla="*/ 1597 h 287"/>
                <a:gd name="T28" fmla="*/ 4236 w 359"/>
                <a:gd name="T29" fmla="*/ 1597 h 287"/>
                <a:gd name="T30" fmla="*/ 4236 w 359"/>
                <a:gd name="T31" fmla="*/ 1206 h 287"/>
                <a:gd name="T32" fmla="*/ 3850 w 359"/>
                <a:gd name="T33" fmla="*/ 1206 h 287"/>
                <a:gd name="T34" fmla="*/ 3229 w 359"/>
                <a:gd name="T35" fmla="*/ 1206 h 287"/>
                <a:gd name="T36" fmla="*/ 3229 w 359"/>
                <a:gd name="T37" fmla="*/ 1206 h 287"/>
                <a:gd name="T38" fmla="*/ 2871 w 359"/>
                <a:gd name="T39" fmla="*/ 1206 h 287"/>
                <a:gd name="T40" fmla="*/ 2871 w 359"/>
                <a:gd name="T41" fmla="*/ 1206 h 287"/>
                <a:gd name="T42" fmla="*/ 1907 w 359"/>
                <a:gd name="T43" fmla="*/ 1206 h 287"/>
                <a:gd name="T44" fmla="*/ 1907 w 359"/>
                <a:gd name="T45" fmla="*/ 3433 h 287"/>
                <a:gd name="T46" fmla="*/ 1907 w 359"/>
                <a:gd name="T47" fmla="*/ 3642 h 287"/>
                <a:gd name="T48" fmla="*/ 1907 w 359"/>
                <a:gd name="T49" fmla="*/ 3642 h 287"/>
                <a:gd name="T50" fmla="*/ 2261 w 359"/>
                <a:gd name="T51" fmla="*/ 3337 h 287"/>
                <a:gd name="T52" fmla="*/ 2261 w 359"/>
                <a:gd name="T53" fmla="*/ 3337 h 287"/>
                <a:gd name="T54" fmla="*/ 2261 w 359"/>
                <a:gd name="T55" fmla="*/ 1597 h 287"/>
                <a:gd name="T56" fmla="*/ 2871 w 359"/>
                <a:gd name="T57" fmla="*/ 1597 h 287"/>
                <a:gd name="T58" fmla="*/ 2871 w 359"/>
                <a:gd name="T59" fmla="*/ 1597 h 287"/>
                <a:gd name="T60" fmla="*/ 2871 w 359"/>
                <a:gd name="T61" fmla="*/ 2070 h 287"/>
                <a:gd name="T62" fmla="*/ 1605 w 359"/>
                <a:gd name="T63" fmla="*/ 4008 h 287"/>
                <a:gd name="T64" fmla="*/ 358 w 359"/>
                <a:gd name="T65" fmla="*/ 2070 h 287"/>
                <a:gd name="T66" fmla="*/ 358 w 359"/>
                <a:gd name="T67" fmla="*/ 388 h 287"/>
                <a:gd name="T68" fmla="*/ 1605 w 359"/>
                <a:gd name="T69" fmla="*/ 388 h 287"/>
                <a:gd name="T70" fmla="*/ 2871 w 359"/>
                <a:gd name="T71" fmla="*/ 388 h 287"/>
                <a:gd name="T72" fmla="*/ 2871 w 359"/>
                <a:gd name="T73" fmla="*/ 1030 h 287"/>
                <a:gd name="T74" fmla="*/ 3229 w 359"/>
                <a:gd name="T75" fmla="*/ 1030 h 287"/>
                <a:gd name="T76" fmla="*/ 3229 w 359"/>
                <a:gd name="T77" fmla="*/ 0 h 287"/>
                <a:gd name="T78" fmla="*/ 1605 w 359"/>
                <a:gd name="T79" fmla="*/ 0 h 287"/>
                <a:gd name="T80" fmla="*/ 0 w 359"/>
                <a:gd name="T81" fmla="*/ 0 h 287"/>
                <a:gd name="T82" fmla="*/ 0 w 359"/>
                <a:gd name="T83" fmla="*/ 1847 h 287"/>
                <a:gd name="T84" fmla="*/ 1605 w 359"/>
                <a:gd name="T85" fmla="*/ 4137 h 287"/>
                <a:gd name="T86" fmla="*/ 1942 w 359"/>
                <a:gd name="T87" fmla="*/ 4008 h 287"/>
                <a:gd name="T88" fmla="*/ 3850 w 359"/>
                <a:gd name="T89" fmla="*/ 6183 h 287"/>
                <a:gd name="T90" fmla="*/ 5754 w 359"/>
                <a:gd name="T91" fmla="*/ 4008 h 287"/>
                <a:gd name="T92" fmla="*/ 6040 w 359"/>
                <a:gd name="T93" fmla="*/ 4137 h 287"/>
                <a:gd name="T94" fmla="*/ 7668 w 359"/>
                <a:gd name="T95" fmla="*/ 1847 h 287"/>
                <a:gd name="T96" fmla="*/ 7668 w 359"/>
                <a:gd name="T97" fmla="*/ 0 h 287"/>
                <a:gd name="T98" fmla="*/ 6040 w 359"/>
                <a:gd name="T99" fmla="*/ 0 h 287"/>
                <a:gd name="T100" fmla="*/ 7290 w 359"/>
                <a:gd name="T101" fmla="*/ 2070 h 287"/>
                <a:gd name="T102" fmla="*/ 6040 w 359"/>
                <a:gd name="T103" fmla="*/ 4008 h 287"/>
                <a:gd name="T104" fmla="*/ 5766 w 359"/>
                <a:gd name="T105" fmla="*/ 3861 h 287"/>
                <a:gd name="T106" fmla="*/ 5795 w 359"/>
                <a:gd name="T107" fmla="*/ 3433 h 287"/>
                <a:gd name="T108" fmla="*/ 5795 w 359"/>
                <a:gd name="T109" fmla="*/ 1206 h 287"/>
                <a:gd name="T110" fmla="*/ 4787 w 359"/>
                <a:gd name="T111" fmla="*/ 1206 h 287"/>
                <a:gd name="T112" fmla="*/ 4787 w 359"/>
                <a:gd name="T113" fmla="*/ 388 h 287"/>
                <a:gd name="T114" fmla="*/ 6040 w 359"/>
                <a:gd name="T115" fmla="*/ 388 h 287"/>
                <a:gd name="T116" fmla="*/ 7290 w 359"/>
                <a:gd name="T117" fmla="*/ 388 h 287"/>
                <a:gd name="T118" fmla="*/ 7290 w 359"/>
                <a:gd name="T119" fmla="*/ 2070 h 2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rgbClr val="004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78" y="633"/>
              <a:ext cx="118" cy="149"/>
            </a:xfrm>
            <a:custGeom>
              <a:avLst/>
              <a:gdLst>
                <a:gd name="T0" fmla="*/ 127 w 76"/>
                <a:gd name="T1" fmla="*/ 2084 h 96"/>
                <a:gd name="T2" fmla="*/ 127 w 76"/>
                <a:gd name="T3" fmla="*/ 1999 h 96"/>
                <a:gd name="T4" fmla="*/ 272 w 76"/>
                <a:gd name="T5" fmla="*/ 1925 h 96"/>
                <a:gd name="T6" fmla="*/ 279 w 76"/>
                <a:gd name="T7" fmla="*/ 1923 h 96"/>
                <a:gd name="T8" fmla="*/ 279 w 76"/>
                <a:gd name="T9" fmla="*/ 1732 h 96"/>
                <a:gd name="T10" fmla="*/ 306 w 76"/>
                <a:gd name="T11" fmla="*/ 1484 h 96"/>
                <a:gd name="T12" fmla="*/ 306 w 76"/>
                <a:gd name="T13" fmla="*/ 703 h 96"/>
                <a:gd name="T14" fmla="*/ 279 w 76"/>
                <a:gd name="T15" fmla="*/ 306 h 96"/>
                <a:gd name="T16" fmla="*/ 272 w 76"/>
                <a:gd name="T17" fmla="*/ 127 h 96"/>
                <a:gd name="T18" fmla="*/ 230 w 76"/>
                <a:gd name="T19" fmla="*/ 109 h 96"/>
                <a:gd name="T20" fmla="*/ 0 w 76"/>
                <a:gd name="T21" fmla="*/ 82 h 96"/>
                <a:gd name="T22" fmla="*/ 0 w 76"/>
                <a:gd name="T23" fmla="*/ 0 h 96"/>
                <a:gd name="T24" fmla="*/ 461 w 76"/>
                <a:gd name="T25" fmla="*/ 0 h 96"/>
                <a:gd name="T26" fmla="*/ 894 w 76"/>
                <a:gd name="T27" fmla="*/ 0 h 96"/>
                <a:gd name="T28" fmla="*/ 894 w 76"/>
                <a:gd name="T29" fmla="*/ 82 h 96"/>
                <a:gd name="T30" fmla="*/ 672 w 76"/>
                <a:gd name="T31" fmla="*/ 109 h 96"/>
                <a:gd name="T32" fmla="*/ 632 w 76"/>
                <a:gd name="T33" fmla="*/ 127 h 96"/>
                <a:gd name="T34" fmla="*/ 602 w 76"/>
                <a:gd name="T35" fmla="*/ 279 h 96"/>
                <a:gd name="T36" fmla="*/ 588 w 76"/>
                <a:gd name="T37" fmla="*/ 703 h 96"/>
                <a:gd name="T38" fmla="*/ 588 w 76"/>
                <a:gd name="T39" fmla="*/ 1693 h 96"/>
                <a:gd name="T40" fmla="*/ 602 w 76"/>
                <a:gd name="T41" fmla="*/ 1925 h 96"/>
                <a:gd name="T42" fmla="*/ 860 w 76"/>
                <a:gd name="T43" fmla="*/ 1956 h 96"/>
                <a:gd name="T44" fmla="*/ 1452 w 76"/>
                <a:gd name="T45" fmla="*/ 1890 h 96"/>
                <a:gd name="T46" fmla="*/ 1501 w 76"/>
                <a:gd name="T47" fmla="*/ 1776 h 96"/>
                <a:gd name="T48" fmla="*/ 1570 w 76"/>
                <a:gd name="T49" fmla="*/ 1537 h 96"/>
                <a:gd name="T50" fmla="*/ 1652 w 76"/>
                <a:gd name="T51" fmla="*/ 1537 h 96"/>
                <a:gd name="T52" fmla="*/ 1579 w 76"/>
                <a:gd name="T53" fmla="*/ 2052 h 96"/>
                <a:gd name="T54" fmla="*/ 1501 w 76"/>
                <a:gd name="T55" fmla="*/ 2084 h 96"/>
                <a:gd name="T56" fmla="*/ 1242 w 76"/>
                <a:gd name="T57" fmla="*/ 2084 h 96"/>
                <a:gd name="T58" fmla="*/ 433 w 76"/>
                <a:gd name="T59" fmla="*/ 2052 h 96"/>
                <a:gd name="T60" fmla="*/ 127 w 76"/>
                <a:gd name="T61" fmla="*/ 2084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799" y="633"/>
              <a:ext cx="172" cy="152"/>
            </a:xfrm>
            <a:custGeom>
              <a:avLst/>
              <a:gdLst>
                <a:gd name="T0" fmla="*/ 0 w 111"/>
                <a:gd name="T1" fmla="*/ 2071 h 98"/>
                <a:gd name="T2" fmla="*/ 0 w 111"/>
                <a:gd name="T3" fmla="*/ 1965 h 98"/>
                <a:gd name="T4" fmla="*/ 209 w 111"/>
                <a:gd name="T5" fmla="*/ 1951 h 98"/>
                <a:gd name="T6" fmla="*/ 231 w 111"/>
                <a:gd name="T7" fmla="*/ 1922 h 98"/>
                <a:gd name="T8" fmla="*/ 259 w 111"/>
                <a:gd name="T9" fmla="*/ 1773 h 98"/>
                <a:gd name="T10" fmla="*/ 276 w 111"/>
                <a:gd name="T11" fmla="*/ 1449 h 98"/>
                <a:gd name="T12" fmla="*/ 276 w 111"/>
                <a:gd name="T13" fmla="*/ 262 h 98"/>
                <a:gd name="T14" fmla="*/ 276 w 111"/>
                <a:gd name="T15" fmla="*/ 197 h 98"/>
                <a:gd name="T16" fmla="*/ 209 w 111"/>
                <a:gd name="T17" fmla="*/ 127 h 98"/>
                <a:gd name="T18" fmla="*/ 149 w 111"/>
                <a:gd name="T19" fmla="*/ 82 h 98"/>
                <a:gd name="T20" fmla="*/ 0 w 111"/>
                <a:gd name="T21" fmla="*/ 82 h 98"/>
                <a:gd name="T22" fmla="*/ 0 w 111"/>
                <a:gd name="T23" fmla="*/ 0 h 98"/>
                <a:gd name="T24" fmla="*/ 324 w 111"/>
                <a:gd name="T25" fmla="*/ 0 h 98"/>
                <a:gd name="T26" fmla="*/ 555 w 111"/>
                <a:gd name="T27" fmla="*/ 0 h 98"/>
                <a:gd name="T28" fmla="*/ 733 w 111"/>
                <a:gd name="T29" fmla="*/ 231 h 98"/>
                <a:gd name="T30" fmla="*/ 1057 w 111"/>
                <a:gd name="T31" fmla="*/ 602 h 98"/>
                <a:gd name="T32" fmla="*/ 1491 w 111"/>
                <a:gd name="T33" fmla="*/ 1126 h 98"/>
                <a:gd name="T34" fmla="*/ 1836 w 111"/>
                <a:gd name="T35" fmla="*/ 1532 h 98"/>
                <a:gd name="T36" fmla="*/ 1983 w 111"/>
                <a:gd name="T37" fmla="*/ 1691 h 98"/>
                <a:gd name="T38" fmla="*/ 1983 w 111"/>
                <a:gd name="T39" fmla="*/ 630 h 98"/>
                <a:gd name="T40" fmla="*/ 1983 w 111"/>
                <a:gd name="T41" fmla="*/ 276 h 98"/>
                <a:gd name="T42" fmla="*/ 1949 w 111"/>
                <a:gd name="T43" fmla="*/ 127 h 98"/>
                <a:gd name="T44" fmla="*/ 1921 w 111"/>
                <a:gd name="T45" fmla="*/ 109 h 98"/>
                <a:gd name="T46" fmla="*/ 1718 w 111"/>
                <a:gd name="T47" fmla="*/ 82 h 98"/>
                <a:gd name="T48" fmla="*/ 1718 w 111"/>
                <a:gd name="T49" fmla="*/ 0 h 98"/>
                <a:gd name="T50" fmla="*/ 2070 w 111"/>
                <a:gd name="T51" fmla="*/ 0 h 98"/>
                <a:gd name="T52" fmla="*/ 2389 w 111"/>
                <a:gd name="T53" fmla="*/ 0 h 98"/>
                <a:gd name="T54" fmla="*/ 2389 w 111"/>
                <a:gd name="T55" fmla="*/ 82 h 98"/>
                <a:gd name="T56" fmla="*/ 2193 w 111"/>
                <a:gd name="T57" fmla="*/ 109 h 98"/>
                <a:gd name="T58" fmla="*/ 2145 w 111"/>
                <a:gd name="T59" fmla="*/ 127 h 98"/>
                <a:gd name="T60" fmla="*/ 2118 w 111"/>
                <a:gd name="T61" fmla="*/ 276 h 98"/>
                <a:gd name="T62" fmla="*/ 2118 w 111"/>
                <a:gd name="T63" fmla="*/ 630 h 98"/>
                <a:gd name="T64" fmla="*/ 2118 w 111"/>
                <a:gd name="T65" fmla="*/ 1321 h 98"/>
                <a:gd name="T66" fmla="*/ 2118 w 111"/>
                <a:gd name="T67" fmla="*/ 2119 h 98"/>
                <a:gd name="T68" fmla="*/ 1983 w 111"/>
                <a:gd name="T69" fmla="*/ 2119 h 98"/>
                <a:gd name="T70" fmla="*/ 1949 w 111"/>
                <a:gd name="T71" fmla="*/ 2071 h 98"/>
                <a:gd name="T72" fmla="*/ 1911 w 111"/>
                <a:gd name="T73" fmla="*/ 2049 h 98"/>
                <a:gd name="T74" fmla="*/ 1869 w 111"/>
                <a:gd name="T75" fmla="*/ 2004 h 98"/>
                <a:gd name="T76" fmla="*/ 1670 w 111"/>
                <a:gd name="T77" fmla="*/ 1795 h 98"/>
                <a:gd name="T78" fmla="*/ 1481 w 111"/>
                <a:gd name="T79" fmla="*/ 1563 h 98"/>
                <a:gd name="T80" fmla="*/ 401 w 111"/>
                <a:gd name="T81" fmla="*/ 306 h 98"/>
                <a:gd name="T82" fmla="*/ 401 w 111"/>
                <a:gd name="T83" fmla="*/ 1418 h 98"/>
                <a:gd name="T84" fmla="*/ 428 w 111"/>
                <a:gd name="T85" fmla="*/ 1773 h 98"/>
                <a:gd name="T86" fmla="*/ 428 w 111"/>
                <a:gd name="T87" fmla="*/ 1922 h 98"/>
                <a:gd name="T88" fmla="*/ 473 w 111"/>
                <a:gd name="T89" fmla="*/ 1951 h 98"/>
                <a:gd name="T90" fmla="*/ 685 w 111"/>
                <a:gd name="T91" fmla="*/ 1965 h 98"/>
                <a:gd name="T92" fmla="*/ 685 w 111"/>
                <a:gd name="T93" fmla="*/ 2071 h 98"/>
                <a:gd name="T94" fmla="*/ 386 w 111"/>
                <a:gd name="T95" fmla="*/ 2049 h 98"/>
                <a:gd name="T96" fmla="*/ 0 w 111"/>
                <a:gd name="T97" fmla="*/ 2071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91" y="633"/>
              <a:ext cx="64" cy="149"/>
            </a:xfrm>
            <a:custGeom>
              <a:avLst/>
              <a:gdLst>
                <a:gd name="T0" fmla="*/ 929 w 41"/>
                <a:gd name="T1" fmla="*/ 1976 h 96"/>
                <a:gd name="T2" fmla="*/ 929 w 41"/>
                <a:gd name="T3" fmla="*/ 2084 h 96"/>
                <a:gd name="T4" fmla="*/ 481 w 41"/>
                <a:gd name="T5" fmla="*/ 2052 h 96"/>
                <a:gd name="T6" fmla="*/ 0 w 41"/>
                <a:gd name="T7" fmla="*/ 2084 h 96"/>
                <a:gd name="T8" fmla="*/ 0 w 41"/>
                <a:gd name="T9" fmla="*/ 1976 h 96"/>
                <a:gd name="T10" fmla="*/ 231 w 41"/>
                <a:gd name="T11" fmla="*/ 1976 h 96"/>
                <a:gd name="T12" fmla="*/ 278 w 41"/>
                <a:gd name="T13" fmla="*/ 1925 h 96"/>
                <a:gd name="T14" fmla="*/ 286 w 41"/>
                <a:gd name="T15" fmla="*/ 1799 h 96"/>
                <a:gd name="T16" fmla="*/ 317 w 41"/>
                <a:gd name="T17" fmla="*/ 1369 h 96"/>
                <a:gd name="T18" fmla="*/ 317 w 41"/>
                <a:gd name="T19" fmla="*/ 703 h 96"/>
                <a:gd name="T20" fmla="*/ 286 w 41"/>
                <a:gd name="T21" fmla="*/ 306 h 96"/>
                <a:gd name="T22" fmla="*/ 278 w 41"/>
                <a:gd name="T23" fmla="*/ 127 h 96"/>
                <a:gd name="T24" fmla="*/ 231 w 41"/>
                <a:gd name="T25" fmla="*/ 109 h 96"/>
                <a:gd name="T26" fmla="*/ 0 w 41"/>
                <a:gd name="T27" fmla="*/ 82 h 96"/>
                <a:gd name="T28" fmla="*/ 0 w 41"/>
                <a:gd name="T29" fmla="*/ 0 h 96"/>
                <a:gd name="T30" fmla="*/ 446 w 41"/>
                <a:gd name="T31" fmla="*/ 0 h 96"/>
                <a:gd name="T32" fmla="*/ 929 w 41"/>
                <a:gd name="T33" fmla="*/ 0 h 96"/>
                <a:gd name="T34" fmla="*/ 929 w 41"/>
                <a:gd name="T35" fmla="*/ 82 h 96"/>
                <a:gd name="T36" fmla="*/ 696 w 41"/>
                <a:gd name="T37" fmla="*/ 109 h 96"/>
                <a:gd name="T38" fmla="*/ 643 w 41"/>
                <a:gd name="T39" fmla="*/ 127 h 96"/>
                <a:gd name="T40" fmla="*/ 612 w 41"/>
                <a:gd name="T41" fmla="*/ 279 h 96"/>
                <a:gd name="T42" fmla="*/ 612 w 41"/>
                <a:gd name="T43" fmla="*/ 703 h 96"/>
                <a:gd name="T44" fmla="*/ 612 w 41"/>
                <a:gd name="T45" fmla="*/ 1369 h 96"/>
                <a:gd name="T46" fmla="*/ 612 w 41"/>
                <a:gd name="T47" fmla="*/ 1766 h 96"/>
                <a:gd name="T48" fmla="*/ 643 w 41"/>
                <a:gd name="T49" fmla="*/ 1925 h 96"/>
                <a:gd name="T50" fmla="*/ 696 w 41"/>
                <a:gd name="T51" fmla="*/ 1976 h 96"/>
                <a:gd name="T52" fmla="*/ 929 w 41"/>
                <a:gd name="T53" fmla="*/ 1976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065" y="629"/>
              <a:ext cx="146" cy="156"/>
            </a:xfrm>
            <a:custGeom>
              <a:avLst/>
              <a:gdLst>
                <a:gd name="T0" fmla="*/ 2053 w 94"/>
                <a:gd name="T1" fmla="*/ 1933 h 100"/>
                <a:gd name="T2" fmla="*/ 1979 w 94"/>
                <a:gd name="T3" fmla="*/ 2081 h 100"/>
                <a:gd name="T4" fmla="*/ 1631 w 94"/>
                <a:gd name="T5" fmla="*/ 2209 h 100"/>
                <a:gd name="T6" fmla="*/ 1244 w 94"/>
                <a:gd name="T7" fmla="*/ 2243 h 100"/>
                <a:gd name="T8" fmla="*/ 801 w 94"/>
                <a:gd name="T9" fmla="*/ 2178 h 100"/>
                <a:gd name="T10" fmla="*/ 461 w 94"/>
                <a:gd name="T11" fmla="*/ 2008 h 100"/>
                <a:gd name="T12" fmla="*/ 197 w 94"/>
                <a:gd name="T13" fmla="*/ 1755 h 100"/>
                <a:gd name="T14" fmla="*/ 47 w 94"/>
                <a:gd name="T15" fmla="*/ 1457 h 100"/>
                <a:gd name="T16" fmla="*/ 0 w 94"/>
                <a:gd name="T17" fmla="*/ 1125 h 100"/>
                <a:gd name="T18" fmla="*/ 357 w 94"/>
                <a:gd name="T19" fmla="*/ 314 h 100"/>
                <a:gd name="T20" fmla="*/ 1294 w 94"/>
                <a:gd name="T21" fmla="*/ 0 h 100"/>
                <a:gd name="T22" fmla="*/ 1547 w 94"/>
                <a:gd name="T23" fmla="*/ 30 h 100"/>
                <a:gd name="T24" fmla="*/ 1828 w 94"/>
                <a:gd name="T25" fmla="*/ 73 h 100"/>
                <a:gd name="T26" fmla="*/ 2053 w 94"/>
                <a:gd name="T27" fmla="*/ 129 h 100"/>
                <a:gd name="T28" fmla="*/ 1979 w 94"/>
                <a:gd name="T29" fmla="*/ 285 h 100"/>
                <a:gd name="T30" fmla="*/ 1959 w 94"/>
                <a:gd name="T31" fmla="*/ 591 h 100"/>
                <a:gd name="T32" fmla="*/ 1850 w 94"/>
                <a:gd name="T33" fmla="*/ 591 h 100"/>
                <a:gd name="T34" fmla="*/ 1850 w 94"/>
                <a:gd name="T35" fmla="*/ 409 h 100"/>
                <a:gd name="T36" fmla="*/ 1701 w 94"/>
                <a:gd name="T37" fmla="*/ 201 h 100"/>
                <a:gd name="T38" fmla="*/ 1244 w 94"/>
                <a:gd name="T39" fmla="*/ 114 h 100"/>
                <a:gd name="T40" fmla="*/ 867 w 94"/>
                <a:gd name="T41" fmla="*/ 178 h 100"/>
                <a:gd name="T42" fmla="*/ 607 w 94"/>
                <a:gd name="T43" fmla="*/ 331 h 100"/>
                <a:gd name="T44" fmla="*/ 424 w 94"/>
                <a:gd name="T45" fmla="*/ 638 h 100"/>
                <a:gd name="T46" fmla="*/ 357 w 94"/>
                <a:gd name="T47" fmla="*/ 1056 h 100"/>
                <a:gd name="T48" fmla="*/ 632 w 94"/>
                <a:gd name="T49" fmla="*/ 1799 h 100"/>
                <a:gd name="T50" fmla="*/ 1375 w 94"/>
                <a:gd name="T51" fmla="*/ 2081 h 100"/>
                <a:gd name="T52" fmla="*/ 1768 w 94"/>
                <a:gd name="T53" fmla="*/ 2012 h 100"/>
                <a:gd name="T54" fmla="*/ 2010 w 94"/>
                <a:gd name="T55" fmla="*/ 1883 h 100"/>
                <a:gd name="T56" fmla="*/ 2053 w 94"/>
                <a:gd name="T57" fmla="*/ 1933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415" y="629"/>
              <a:ext cx="146" cy="156"/>
            </a:xfrm>
            <a:custGeom>
              <a:avLst/>
              <a:gdLst>
                <a:gd name="T0" fmla="*/ 2053 w 94"/>
                <a:gd name="T1" fmla="*/ 1933 h 100"/>
                <a:gd name="T2" fmla="*/ 1979 w 94"/>
                <a:gd name="T3" fmla="*/ 2081 h 100"/>
                <a:gd name="T4" fmla="*/ 1631 w 94"/>
                <a:gd name="T5" fmla="*/ 2209 h 100"/>
                <a:gd name="T6" fmla="*/ 1244 w 94"/>
                <a:gd name="T7" fmla="*/ 2243 h 100"/>
                <a:gd name="T8" fmla="*/ 801 w 94"/>
                <a:gd name="T9" fmla="*/ 2178 h 100"/>
                <a:gd name="T10" fmla="*/ 461 w 94"/>
                <a:gd name="T11" fmla="*/ 2008 h 100"/>
                <a:gd name="T12" fmla="*/ 197 w 94"/>
                <a:gd name="T13" fmla="*/ 1755 h 100"/>
                <a:gd name="T14" fmla="*/ 47 w 94"/>
                <a:gd name="T15" fmla="*/ 1457 h 100"/>
                <a:gd name="T16" fmla="*/ 0 w 94"/>
                <a:gd name="T17" fmla="*/ 1125 h 100"/>
                <a:gd name="T18" fmla="*/ 357 w 94"/>
                <a:gd name="T19" fmla="*/ 314 h 100"/>
                <a:gd name="T20" fmla="*/ 1294 w 94"/>
                <a:gd name="T21" fmla="*/ 0 h 100"/>
                <a:gd name="T22" fmla="*/ 1547 w 94"/>
                <a:gd name="T23" fmla="*/ 30 h 100"/>
                <a:gd name="T24" fmla="*/ 1828 w 94"/>
                <a:gd name="T25" fmla="*/ 73 h 100"/>
                <a:gd name="T26" fmla="*/ 2053 w 94"/>
                <a:gd name="T27" fmla="*/ 129 h 100"/>
                <a:gd name="T28" fmla="*/ 1979 w 94"/>
                <a:gd name="T29" fmla="*/ 285 h 100"/>
                <a:gd name="T30" fmla="*/ 1959 w 94"/>
                <a:gd name="T31" fmla="*/ 591 h 100"/>
                <a:gd name="T32" fmla="*/ 1881 w 94"/>
                <a:gd name="T33" fmla="*/ 591 h 100"/>
                <a:gd name="T34" fmla="*/ 1850 w 94"/>
                <a:gd name="T35" fmla="*/ 409 h 100"/>
                <a:gd name="T36" fmla="*/ 1701 w 94"/>
                <a:gd name="T37" fmla="*/ 201 h 100"/>
                <a:gd name="T38" fmla="*/ 1244 w 94"/>
                <a:gd name="T39" fmla="*/ 114 h 100"/>
                <a:gd name="T40" fmla="*/ 867 w 94"/>
                <a:gd name="T41" fmla="*/ 178 h 100"/>
                <a:gd name="T42" fmla="*/ 607 w 94"/>
                <a:gd name="T43" fmla="*/ 331 h 100"/>
                <a:gd name="T44" fmla="*/ 424 w 94"/>
                <a:gd name="T45" fmla="*/ 638 h 100"/>
                <a:gd name="T46" fmla="*/ 357 w 94"/>
                <a:gd name="T47" fmla="*/ 1056 h 100"/>
                <a:gd name="T48" fmla="*/ 632 w 94"/>
                <a:gd name="T49" fmla="*/ 1799 h 100"/>
                <a:gd name="T50" fmla="*/ 1375 w 94"/>
                <a:gd name="T51" fmla="*/ 2081 h 100"/>
                <a:gd name="T52" fmla="*/ 1768 w 94"/>
                <a:gd name="T53" fmla="*/ 2012 h 100"/>
                <a:gd name="T54" fmla="*/ 2010 w 94"/>
                <a:gd name="T55" fmla="*/ 1883 h 100"/>
                <a:gd name="T56" fmla="*/ 2053 w 94"/>
                <a:gd name="T57" fmla="*/ 1933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479" y="434"/>
              <a:ext cx="201" cy="151"/>
            </a:xfrm>
            <a:custGeom>
              <a:avLst/>
              <a:gdLst>
                <a:gd name="T0" fmla="*/ 0 w 130"/>
                <a:gd name="T1" fmla="*/ 83 h 97"/>
                <a:gd name="T2" fmla="*/ 0 w 130"/>
                <a:gd name="T3" fmla="*/ 0 h 97"/>
                <a:gd name="T4" fmla="*/ 303 w 130"/>
                <a:gd name="T5" fmla="*/ 0 h 97"/>
                <a:gd name="T6" fmla="*/ 577 w 130"/>
                <a:gd name="T7" fmla="*/ 0 h 97"/>
                <a:gd name="T8" fmla="*/ 806 w 130"/>
                <a:gd name="T9" fmla="*/ 528 h 97"/>
                <a:gd name="T10" fmla="*/ 1379 w 130"/>
                <a:gd name="T11" fmla="*/ 1680 h 97"/>
                <a:gd name="T12" fmla="*/ 1882 w 130"/>
                <a:gd name="T13" fmla="*/ 623 h 97"/>
                <a:gd name="T14" fmla="*/ 2154 w 130"/>
                <a:gd name="T15" fmla="*/ 0 h 97"/>
                <a:gd name="T16" fmla="*/ 2429 w 130"/>
                <a:gd name="T17" fmla="*/ 0 h 97"/>
                <a:gd name="T18" fmla="*/ 2749 w 130"/>
                <a:gd name="T19" fmla="*/ 0 h 97"/>
                <a:gd name="T20" fmla="*/ 2749 w 130"/>
                <a:gd name="T21" fmla="*/ 83 h 97"/>
                <a:gd name="T22" fmla="*/ 2543 w 130"/>
                <a:gd name="T23" fmla="*/ 114 h 97"/>
                <a:gd name="T24" fmla="*/ 2478 w 130"/>
                <a:gd name="T25" fmla="*/ 151 h 97"/>
                <a:gd name="T26" fmla="*/ 2472 w 130"/>
                <a:gd name="T27" fmla="*/ 283 h 97"/>
                <a:gd name="T28" fmla="*/ 2448 w 130"/>
                <a:gd name="T29" fmla="*/ 710 h 97"/>
                <a:gd name="T30" fmla="*/ 2448 w 130"/>
                <a:gd name="T31" fmla="*/ 1396 h 97"/>
                <a:gd name="T32" fmla="*/ 2472 w 130"/>
                <a:gd name="T33" fmla="*/ 1790 h 97"/>
                <a:gd name="T34" fmla="*/ 2478 w 130"/>
                <a:gd name="T35" fmla="*/ 1972 h 97"/>
                <a:gd name="T36" fmla="*/ 2543 w 130"/>
                <a:gd name="T37" fmla="*/ 1993 h 97"/>
                <a:gd name="T38" fmla="*/ 2749 w 130"/>
                <a:gd name="T39" fmla="*/ 2021 h 97"/>
                <a:gd name="T40" fmla="*/ 2749 w 130"/>
                <a:gd name="T41" fmla="*/ 2102 h 97"/>
                <a:gd name="T42" fmla="*/ 2325 w 130"/>
                <a:gd name="T43" fmla="*/ 2102 h 97"/>
                <a:gd name="T44" fmla="*/ 1882 w 130"/>
                <a:gd name="T45" fmla="*/ 2102 h 97"/>
                <a:gd name="T46" fmla="*/ 1882 w 130"/>
                <a:gd name="T47" fmla="*/ 2021 h 97"/>
                <a:gd name="T48" fmla="*/ 2120 w 130"/>
                <a:gd name="T49" fmla="*/ 1993 h 97"/>
                <a:gd name="T50" fmla="*/ 2154 w 130"/>
                <a:gd name="T51" fmla="*/ 1972 h 97"/>
                <a:gd name="T52" fmla="*/ 2172 w 130"/>
                <a:gd name="T53" fmla="*/ 1823 h 97"/>
                <a:gd name="T54" fmla="*/ 2172 w 130"/>
                <a:gd name="T55" fmla="*/ 1396 h 97"/>
                <a:gd name="T56" fmla="*/ 2172 w 130"/>
                <a:gd name="T57" fmla="*/ 313 h 97"/>
                <a:gd name="T58" fmla="*/ 1667 w 130"/>
                <a:gd name="T59" fmla="*/ 1381 h 97"/>
                <a:gd name="T60" fmla="*/ 1475 w 130"/>
                <a:gd name="T61" fmla="*/ 1790 h 97"/>
                <a:gd name="T62" fmla="*/ 1327 w 130"/>
                <a:gd name="T63" fmla="*/ 2150 h 97"/>
                <a:gd name="T64" fmla="*/ 1274 w 130"/>
                <a:gd name="T65" fmla="*/ 2150 h 97"/>
                <a:gd name="T66" fmla="*/ 1246 w 130"/>
                <a:gd name="T67" fmla="*/ 2067 h 97"/>
                <a:gd name="T68" fmla="*/ 1130 w 130"/>
                <a:gd name="T69" fmla="*/ 1837 h 97"/>
                <a:gd name="T70" fmla="*/ 421 w 130"/>
                <a:gd name="T71" fmla="*/ 358 h 97"/>
                <a:gd name="T72" fmla="*/ 421 w 130"/>
                <a:gd name="T73" fmla="*/ 1396 h 97"/>
                <a:gd name="T74" fmla="*/ 421 w 130"/>
                <a:gd name="T75" fmla="*/ 1790 h 97"/>
                <a:gd name="T76" fmla="*/ 468 w 130"/>
                <a:gd name="T77" fmla="*/ 1972 h 97"/>
                <a:gd name="T78" fmla="*/ 503 w 130"/>
                <a:gd name="T79" fmla="*/ 1993 h 97"/>
                <a:gd name="T80" fmla="*/ 724 w 130"/>
                <a:gd name="T81" fmla="*/ 2021 h 97"/>
                <a:gd name="T82" fmla="*/ 724 w 130"/>
                <a:gd name="T83" fmla="*/ 2102 h 97"/>
                <a:gd name="T84" fmla="*/ 354 w 130"/>
                <a:gd name="T85" fmla="*/ 2102 h 97"/>
                <a:gd name="T86" fmla="*/ 0 w 130"/>
                <a:gd name="T87" fmla="*/ 2102 h 97"/>
                <a:gd name="T88" fmla="*/ 0 w 130"/>
                <a:gd name="T89" fmla="*/ 2021 h 97"/>
                <a:gd name="T90" fmla="*/ 209 w 130"/>
                <a:gd name="T91" fmla="*/ 1993 h 97"/>
                <a:gd name="T92" fmla="*/ 258 w 130"/>
                <a:gd name="T93" fmla="*/ 1972 h 97"/>
                <a:gd name="T94" fmla="*/ 272 w 130"/>
                <a:gd name="T95" fmla="*/ 1823 h 97"/>
                <a:gd name="T96" fmla="*/ 303 w 130"/>
                <a:gd name="T97" fmla="*/ 1396 h 97"/>
                <a:gd name="T98" fmla="*/ 303 w 130"/>
                <a:gd name="T99" fmla="*/ 710 h 97"/>
                <a:gd name="T100" fmla="*/ 272 w 130"/>
                <a:gd name="T101" fmla="*/ 313 h 97"/>
                <a:gd name="T102" fmla="*/ 258 w 130"/>
                <a:gd name="T103" fmla="*/ 151 h 97"/>
                <a:gd name="T104" fmla="*/ 209 w 130"/>
                <a:gd name="T105" fmla="*/ 114 h 97"/>
                <a:gd name="T106" fmla="*/ 0 w 130"/>
                <a:gd name="T107" fmla="*/ 83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 noEditPoints="1"/>
            </p:cNvSpPr>
            <p:nvPr/>
          </p:nvSpPr>
          <p:spPr bwMode="auto">
            <a:xfrm>
              <a:off x="688" y="432"/>
              <a:ext cx="166" cy="149"/>
            </a:xfrm>
            <a:custGeom>
              <a:avLst/>
              <a:gdLst>
                <a:gd name="T0" fmla="*/ 324 w 107"/>
                <a:gd name="T1" fmla="*/ 2084 h 96"/>
                <a:gd name="T2" fmla="*/ 712 w 107"/>
                <a:gd name="T3" fmla="*/ 2084 h 96"/>
                <a:gd name="T4" fmla="*/ 712 w 107"/>
                <a:gd name="T5" fmla="*/ 1999 h 96"/>
                <a:gd name="T6" fmla="*/ 512 w 107"/>
                <a:gd name="T7" fmla="*/ 1999 h 96"/>
                <a:gd name="T8" fmla="*/ 459 w 107"/>
                <a:gd name="T9" fmla="*/ 1956 h 96"/>
                <a:gd name="T10" fmla="*/ 459 w 107"/>
                <a:gd name="T11" fmla="*/ 1925 h 96"/>
                <a:gd name="T12" fmla="*/ 503 w 107"/>
                <a:gd name="T13" fmla="*/ 1776 h 96"/>
                <a:gd name="T14" fmla="*/ 652 w 107"/>
                <a:gd name="T15" fmla="*/ 1417 h 96"/>
                <a:gd name="T16" fmla="*/ 1536 w 107"/>
                <a:gd name="T17" fmla="*/ 1417 h 96"/>
                <a:gd name="T18" fmla="*/ 1725 w 107"/>
                <a:gd name="T19" fmla="*/ 1847 h 96"/>
                <a:gd name="T20" fmla="*/ 1755 w 107"/>
                <a:gd name="T21" fmla="*/ 1925 h 96"/>
                <a:gd name="T22" fmla="*/ 1725 w 107"/>
                <a:gd name="T23" fmla="*/ 1976 h 96"/>
                <a:gd name="T24" fmla="*/ 1693 w 107"/>
                <a:gd name="T25" fmla="*/ 1999 h 96"/>
                <a:gd name="T26" fmla="*/ 1468 w 107"/>
                <a:gd name="T27" fmla="*/ 1999 h 96"/>
                <a:gd name="T28" fmla="*/ 1468 w 107"/>
                <a:gd name="T29" fmla="*/ 2084 h 96"/>
                <a:gd name="T30" fmla="*/ 1969 w 107"/>
                <a:gd name="T31" fmla="*/ 2084 h 96"/>
                <a:gd name="T32" fmla="*/ 2318 w 107"/>
                <a:gd name="T33" fmla="*/ 2084 h 96"/>
                <a:gd name="T34" fmla="*/ 2318 w 107"/>
                <a:gd name="T35" fmla="*/ 1999 h 96"/>
                <a:gd name="T36" fmla="*/ 2152 w 107"/>
                <a:gd name="T37" fmla="*/ 1976 h 96"/>
                <a:gd name="T38" fmla="*/ 2073 w 107"/>
                <a:gd name="T39" fmla="*/ 1923 h 96"/>
                <a:gd name="T40" fmla="*/ 1877 w 107"/>
                <a:gd name="T41" fmla="*/ 1484 h 96"/>
                <a:gd name="T42" fmla="*/ 1210 w 107"/>
                <a:gd name="T43" fmla="*/ 0 h 96"/>
                <a:gd name="T44" fmla="*/ 1131 w 107"/>
                <a:gd name="T45" fmla="*/ 0 h 96"/>
                <a:gd name="T46" fmla="*/ 861 w 107"/>
                <a:gd name="T47" fmla="*/ 602 h 96"/>
                <a:gd name="T48" fmla="*/ 475 w 107"/>
                <a:gd name="T49" fmla="*/ 1422 h 96"/>
                <a:gd name="T50" fmla="*/ 276 w 107"/>
                <a:gd name="T51" fmla="*/ 1847 h 96"/>
                <a:gd name="T52" fmla="*/ 197 w 107"/>
                <a:gd name="T53" fmla="*/ 1956 h 96"/>
                <a:gd name="T54" fmla="*/ 149 w 107"/>
                <a:gd name="T55" fmla="*/ 1999 h 96"/>
                <a:gd name="T56" fmla="*/ 0 w 107"/>
                <a:gd name="T57" fmla="*/ 1999 h 96"/>
                <a:gd name="T58" fmla="*/ 0 w 107"/>
                <a:gd name="T59" fmla="*/ 2084 h 96"/>
                <a:gd name="T60" fmla="*/ 324 w 107"/>
                <a:gd name="T61" fmla="*/ 2084 h 96"/>
                <a:gd name="T62" fmla="*/ 1105 w 107"/>
                <a:gd name="T63" fmla="*/ 388 h 96"/>
                <a:gd name="T64" fmla="*/ 1468 w 107"/>
                <a:gd name="T65" fmla="*/ 1288 h 96"/>
                <a:gd name="T66" fmla="*/ 712 w 107"/>
                <a:gd name="T67" fmla="*/ 1288 h 96"/>
                <a:gd name="T68" fmla="*/ 1105 w 107"/>
                <a:gd name="T69" fmla="*/ 388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825" y="434"/>
              <a:ext cx="163" cy="147"/>
            </a:xfrm>
            <a:custGeom>
              <a:avLst/>
              <a:gdLst>
                <a:gd name="T0" fmla="*/ 1680 w 105"/>
                <a:gd name="T1" fmla="*/ 305 h 95"/>
                <a:gd name="T2" fmla="*/ 1776 w 105"/>
                <a:gd name="T3" fmla="*/ 149 h 95"/>
                <a:gd name="T4" fmla="*/ 1732 w 105"/>
                <a:gd name="T5" fmla="*/ 108 h 95"/>
                <a:gd name="T6" fmla="*/ 1523 w 105"/>
                <a:gd name="T7" fmla="*/ 82 h 95"/>
                <a:gd name="T8" fmla="*/ 1523 w 105"/>
                <a:gd name="T9" fmla="*/ 0 h 95"/>
                <a:gd name="T10" fmla="*/ 1925 w 105"/>
                <a:gd name="T11" fmla="*/ 0 h 95"/>
                <a:gd name="T12" fmla="*/ 2282 w 105"/>
                <a:gd name="T13" fmla="*/ 0 h 95"/>
                <a:gd name="T14" fmla="*/ 2282 w 105"/>
                <a:gd name="T15" fmla="*/ 82 h 95"/>
                <a:gd name="T16" fmla="*/ 2085 w 105"/>
                <a:gd name="T17" fmla="*/ 108 h 95"/>
                <a:gd name="T18" fmla="*/ 2006 w 105"/>
                <a:gd name="T19" fmla="*/ 149 h 95"/>
                <a:gd name="T20" fmla="*/ 1894 w 105"/>
                <a:gd name="T21" fmla="*/ 275 h 95"/>
                <a:gd name="T22" fmla="*/ 1422 w 105"/>
                <a:gd name="T23" fmla="*/ 922 h 95"/>
                <a:gd name="T24" fmla="*/ 1292 w 105"/>
                <a:gd name="T25" fmla="*/ 1151 h 95"/>
                <a:gd name="T26" fmla="*/ 1292 w 105"/>
                <a:gd name="T27" fmla="*/ 1233 h 95"/>
                <a:gd name="T28" fmla="*/ 1292 w 105"/>
                <a:gd name="T29" fmla="*/ 1331 h 95"/>
                <a:gd name="T30" fmla="*/ 1292 w 105"/>
                <a:gd name="T31" fmla="*/ 1714 h 95"/>
                <a:gd name="T32" fmla="*/ 1301 w 105"/>
                <a:gd name="T33" fmla="*/ 1897 h 95"/>
                <a:gd name="T34" fmla="*/ 1369 w 105"/>
                <a:gd name="T35" fmla="*/ 1908 h 95"/>
                <a:gd name="T36" fmla="*/ 1579 w 105"/>
                <a:gd name="T37" fmla="*/ 1930 h 95"/>
                <a:gd name="T38" fmla="*/ 1579 w 105"/>
                <a:gd name="T39" fmla="*/ 2012 h 95"/>
                <a:gd name="T40" fmla="*/ 1144 w 105"/>
                <a:gd name="T41" fmla="*/ 2012 h 95"/>
                <a:gd name="T42" fmla="*/ 703 w 105"/>
                <a:gd name="T43" fmla="*/ 2012 h 95"/>
                <a:gd name="T44" fmla="*/ 703 w 105"/>
                <a:gd name="T45" fmla="*/ 1930 h 95"/>
                <a:gd name="T46" fmla="*/ 913 w 105"/>
                <a:gd name="T47" fmla="*/ 1908 h 95"/>
                <a:gd name="T48" fmla="*/ 956 w 105"/>
                <a:gd name="T49" fmla="*/ 1897 h 95"/>
                <a:gd name="T50" fmla="*/ 981 w 105"/>
                <a:gd name="T51" fmla="*/ 1749 h 95"/>
                <a:gd name="T52" fmla="*/ 990 w 105"/>
                <a:gd name="T53" fmla="*/ 1331 h 95"/>
                <a:gd name="T54" fmla="*/ 990 w 105"/>
                <a:gd name="T55" fmla="*/ 1198 h 95"/>
                <a:gd name="T56" fmla="*/ 935 w 105"/>
                <a:gd name="T57" fmla="*/ 1055 h 95"/>
                <a:gd name="T58" fmla="*/ 756 w 105"/>
                <a:gd name="T59" fmla="*/ 826 h 95"/>
                <a:gd name="T60" fmla="*/ 359 w 105"/>
                <a:gd name="T61" fmla="*/ 275 h 95"/>
                <a:gd name="T62" fmla="*/ 279 w 105"/>
                <a:gd name="T63" fmla="*/ 149 h 95"/>
                <a:gd name="T64" fmla="*/ 197 w 105"/>
                <a:gd name="T65" fmla="*/ 108 h 95"/>
                <a:gd name="T66" fmla="*/ 0 w 105"/>
                <a:gd name="T67" fmla="*/ 82 h 95"/>
                <a:gd name="T68" fmla="*/ 0 w 105"/>
                <a:gd name="T69" fmla="*/ 0 h 95"/>
                <a:gd name="T70" fmla="*/ 359 w 105"/>
                <a:gd name="T71" fmla="*/ 0 h 95"/>
                <a:gd name="T72" fmla="*/ 935 w 105"/>
                <a:gd name="T73" fmla="*/ 0 h 95"/>
                <a:gd name="T74" fmla="*/ 935 w 105"/>
                <a:gd name="T75" fmla="*/ 82 h 95"/>
                <a:gd name="T76" fmla="*/ 703 w 105"/>
                <a:gd name="T77" fmla="*/ 108 h 95"/>
                <a:gd name="T78" fmla="*/ 655 w 105"/>
                <a:gd name="T79" fmla="*/ 149 h 95"/>
                <a:gd name="T80" fmla="*/ 737 w 105"/>
                <a:gd name="T81" fmla="*/ 305 h 95"/>
                <a:gd name="T82" fmla="*/ 1191 w 105"/>
                <a:gd name="T83" fmla="*/ 1020 h 95"/>
                <a:gd name="T84" fmla="*/ 1680 w 105"/>
                <a:gd name="T85" fmla="*/ 305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982" y="431"/>
              <a:ext cx="164" cy="154"/>
            </a:xfrm>
            <a:custGeom>
              <a:avLst/>
              <a:gdLst>
                <a:gd name="T0" fmla="*/ 399 w 106"/>
                <a:gd name="T1" fmla="*/ 527 h 99"/>
                <a:gd name="T2" fmla="*/ 651 w 106"/>
                <a:gd name="T3" fmla="*/ 230 h 99"/>
                <a:gd name="T4" fmla="*/ 1081 w 106"/>
                <a:gd name="T5" fmla="*/ 114 h 99"/>
                <a:gd name="T6" fmla="*/ 1400 w 106"/>
                <a:gd name="T7" fmla="*/ 177 h 99"/>
                <a:gd name="T8" fmla="*/ 1623 w 106"/>
                <a:gd name="T9" fmla="*/ 283 h 99"/>
                <a:gd name="T10" fmla="*/ 1781 w 106"/>
                <a:gd name="T11" fmla="*/ 462 h 99"/>
                <a:gd name="T12" fmla="*/ 1863 w 106"/>
                <a:gd name="T13" fmla="*/ 684 h 99"/>
                <a:gd name="T14" fmla="*/ 1929 w 106"/>
                <a:gd name="T15" fmla="*/ 1118 h 99"/>
                <a:gd name="T16" fmla="*/ 1854 w 106"/>
                <a:gd name="T17" fmla="*/ 1612 h 99"/>
                <a:gd name="T18" fmla="*/ 1589 w 106"/>
                <a:gd name="T19" fmla="*/ 1938 h 99"/>
                <a:gd name="T20" fmla="*/ 1171 w 106"/>
                <a:gd name="T21" fmla="*/ 2061 h 99"/>
                <a:gd name="T22" fmla="*/ 854 w 106"/>
                <a:gd name="T23" fmla="*/ 2013 h 99"/>
                <a:gd name="T24" fmla="*/ 596 w 106"/>
                <a:gd name="T25" fmla="*/ 1815 h 99"/>
                <a:gd name="T26" fmla="*/ 399 w 106"/>
                <a:gd name="T27" fmla="*/ 1510 h 99"/>
                <a:gd name="T28" fmla="*/ 345 w 106"/>
                <a:gd name="T29" fmla="*/ 1258 h 99"/>
                <a:gd name="T30" fmla="*/ 303 w 106"/>
                <a:gd name="T31" fmla="*/ 994 h 99"/>
                <a:gd name="T32" fmla="*/ 399 w 106"/>
                <a:gd name="T33" fmla="*/ 527 h 99"/>
                <a:gd name="T34" fmla="*/ 70 w 106"/>
                <a:gd name="T35" fmla="*/ 1510 h 99"/>
                <a:gd name="T36" fmla="*/ 272 w 106"/>
                <a:gd name="T37" fmla="*/ 1898 h 99"/>
                <a:gd name="T38" fmla="*/ 617 w 106"/>
                <a:gd name="T39" fmla="*/ 2116 h 99"/>
                <a:gd name="T40" fmla="*/ 1055 w 106"/>
                <a:gd name="T41" fmla="*/ 2182 h 99"/>
                <a:gd name="T42" fmla="*/ 1908 w 106"/>
                <a:gd name="T43" fmla="*/ 1856 h 99"/>
                <a:gd name="T44" fmla="*/ 2253 w 106"/>
                <a:gd name="T45" fmla="*/ 1020 h 99"/>
                <a:gd name="T46" fmla="*/ 2222 w 106"/>
                <a:gd name="T47" fmla="*/ 719 h 99"/>
                <a:gd name="T48" fmla="*/ 2138 w 106"/>
                <a:gd name="T49" fmla="*/ 482 h 99"/>
                <a:gd name="T50" fmla="*/ 1929 w 106"/>
                <a:gd name="T51" fmla="*/ 232 h 99"/>
                <a:gd name="T52" fmla="*/ 1589 w 106"/>
                <a:gd name="T53" fmla="*/ 73 h 99"/>
                <a:gd name="T54" fmla="*/ 1151 w 106"/>
                <a:gd name="T55" fmla="*/ 0 h 99"/>
                <a:gd name="T56" fmla="*/ 682 w 106"/>
                <a:gd name="T57" fmla="*/ 73 h 99"/>
                <a:gd name="T58" fmla="*/ 303 w 106"/>
                <a:gd name="T59" fmla="*/ 310 h 99"/>
                <a:gd name="T60" fmla="*/ 70 w 106"/>
                <a:gd name="T61" fmla="*/ 666 h 99"/>
                <a:gd name="T62" fmla="*/ 0 w 106"/>
                <a:gd name="T63" fmla="*/ 1098 h 99"/>
                <a:gd name="T64" fmla="*/ 70 w 106"/>
                <a:gd name="T65" fmla="*/ 151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57225" y="2738438"/>
            <a:ext cx="7824788" cy="1381125"/>
          </a:xfr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57225" y="4119563"/>
            <a:ext cx="7824788" cy="695325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 sz="22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DDF5D4FD-76E8-45D7-8BF0-CD9690B239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B688E79E-D9DB-419D-8A67-A234A609B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55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0"/>
            <a:ext cx="1955800" cy="6175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813" y="0"/>
            <a:ext cx="5718175" cy="6175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6A913BF8-F1BF-4684-B319-4E1627CB5D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95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11F50449-8926-4D32-BE35-D1494C74E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4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5C9A9FDB-65EA-4989-A9B3-718DCD72D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49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813" y="1370013"/>
            <a:ext cx="3836987" cy="4805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36988" cy="4805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118D4B1D-7BED-4D5A-B829-002BD28DCF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93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8DCBC612-038B-4368-9F9E-E0E69A200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56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54DFE037-87CD-4103-B6B3-2CB5567CD7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56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6FE0723B-6249-475F-99CB-7E0433441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8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6E1236A4-02AF-4871-B7E7-CC42149971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670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52372F5F-55B7-4C1A-A554-17F5C15F91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2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8813" y="0"/>
            <a:ext cx="7826375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914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8813" y="1370013"/>
            <a:ext cx="7826375" cy="48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2860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70675"/>
            <a:ext cx="213360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700">
                <a:solidFill>
                  <a:srgbClr val="1D68E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©2011 MFMER  |  slide-</a:t>
            </a:r>
            <a:fld id="{D2263857-854F-411B-B360-5ABFCCF49A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20650" y="6299200"/>
            <a:ext cx="420688" cy="458788"/>
            <a:chOff x="415" y="431"/>
            <a:chExt cx="796" cy="867"/>
          </a:xfrm>
        </p:grpSpPr>
        <p:sp>
          <p:nvSpPr>
            <p:cNvPr id="1032" name="Freeform 7"/>
            <p:cNvSpPr>
              <a:spLocks/>
            </p:cNvSpPr>
            <p:nvPr userDrawn="1"/>
          </p:nvSpPr>
          <p:spPr bwMode="auto">
            <a:xfrm>
              <a:off x="710" y="633"/>
              <a:ext cx="64" cy="149"/>
            </a:xfrm>
            <a:custGeom>
              <a:avLst/>
              <a:gdLst>
                <a:gd name="T0" fmla="*/ 929 w 41"/>
                <a:gd name="T1" fmla="*/ 1976 h 96"/>
                <a:gd name="T2" fmla="*/ 929 w 41"/>
                <a:gd name="T3" fmla="*/ 2084 h 96"/>
                <a:gd name="T4" fmla="*/ 481 w 41"/>
                <a:gd name="T5" fmla="*/ 2052 h 96"/>
                <a:gd name="T6" fmla="*/ 0 w 41"/>
                <a:gd name="T7" fmla="*/ 2084 h 96"/>
                <a:gd name="T8" fmla="*/ 0 w 41"/>
                <a:gd name="T9" fmla="*/ 1976 h 96"/>
                <a:gd name="T10" fmla="*/ 231 w 41"/>
                <a:gd name="T11" fmla="*/ 1976 h 96"/>
                <a:gd name="T12" fmla="*/ 278 w 41"/>
                <a:gd name="T13" fmla="*/ 1925 h 96"/>
                <a:gd name="T14" fmla="*/ 286 w 41"/>
                <a:gd name="T15" fmla="*/ 1799 h 96"/>
                <a:gd name="T16" fmla="*/ 317 w 41"/>
                <a:gd name="T17" fmla="*/ 1369 h 96"/>
                <a:gd name="T18" fmla="*/ 317 w 41"/>
                <a:gd name="T19" fmla="*/ 703 h 96"/>
                <a:gd name="T20" fmla="*/ 286 w 41"/>
                <a:gd name="T21" fmla="*/ 306 h 96"/>
                <a:gd name="T22" fmla="*/ 278 w 41"/>
                <a:gd name="T23" fmla="*/ 127 h 96"/>
                <a:gd name="T24" fmla="*/ 231 w 41"/>
                <a:gd name="T25" fmla="*/ 109 h 96"/>
                <a:gd name="T26" fmla="*/ 0 w 41"/>
                <a:gd name="T27" fmla="*/ 82 h 96"/>
                <a:gd name="T28" fmla="*/ 0 w 41"/>
                <a:gd name="T29" fmla="*/ 0 h 96"/>
                <a:gd name="T30" fmla="*/ 446 w 41"/>
                <a:gd name="T31" fmla="*/ 0 h 96"/>
                <a:gd name="T32" fmla="*/ 929 w 41"/>
                <a:gd name="T33" fmla="*/ 0 h 96"/>
                <a:gd name="T34" fmla="*/ 929 w 41"/>
                <a:gd name="T35" fmla="*/ 82 h 96"/>
                <a:gd name="T36" fmla="*/ 696 w 41"/>
                <a:gd name="T37" fmla="*/ 109 h 96"/>
                <a:gd name="T38" fmla="*/ 643 w 41"/>
                <a:gd name="T39" fmla="*/ 127 h 96"/>
                <a:gd name="T40" fmla="*/ 612 w 41"/>
                <a:gd name="T41" fmla="*/ 279 h 96"/>
                <a:gd name="T42" fmla="*/ 612 w 41"/>
                <a:gd name="T43" fmla="*/ 703 h 96"/>
                <a:gd name="T44" fmla="*/ 612 w 41"/>
                <a:gd name="T45" fmla="*/ 1369 h 96"/>
                <a:gd name="T46" fmla="*/ 612 w 41"/>
                <a:gd name="T47" fmla="*/ 1766 h 96"/>
                <a:gd name="T48" fmla="*/ 643 w 41"/>
                <a:gd name="T49" fmla="*/ 1925 h 96"/>
                <a:gd name="T50" fmla="*/ 696 w 41"/>
                <a:gd name="T51" fmla="*/ 1976 h 96"/>
                <a:gd name="T52" fmla="*/ 929 w 41"/>
                <a:gd name="T53" fmla="*/ 1976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8"/>
            <p:cNvSpPr>
              <a:spLocks noEditPoints="1"/>
            </p:cNvSpPr>
            <p:nvPr/>
          </p:nvSpPr>
          <p:spPr bwMode="auto">
            <a:xfrm>
              <a:off x="535" y="853"/>
              <a:ext cx="556" cy="445"/>
            </a:xfrm>
            <a:custGeom>
              <a:avLst/>
              <a:gdLst>
                <a:gd name="T0" fmla="*/ 6040 w 359"/>
                <a:gd name="T1" fmla="*/ 0 h 287"/>
                <a:gd name="T2" fmla="*/ 4433 w 359"/>
                <a:gd name="T3" fmla="*/ 0 h 287"/>
                <a:gd name="T4" fmla="*/ 4433 w 359"/>
                <a:gd name="T5" fmla="*/ 1847 h 287"/>
                <a:gd name="T6" fmla="*/ 5212 w 359"/>
                <a:gd name="T7" fmla="*/ 3682 h 287"/>
                <a:gd name="T8" fmla="*/ 5212 w 359"/>
                <a:gd name="T9" fmla="*/ 3433 h 287"/>
                <a:gd name="T10" fmla="*/ 4787 w 359"/>
                <a:gd name="T11" fmla="*/ 2070 h 287"/>
                <a:gd name="T12" fmla="*/ 4787 w 359"/>
                <a:gd name="T13" fmla="*/ 1597 h 287"/>
                <a:gd name="T14" fmla="*/ 5408 w 359"/>
                <a:gd name="T15" fmla="*/ 1597 h 287"/>
                <a:gd name="T16" fmla="*/ 5408 w 359"/>
                <a:gd name="T17" fmla="*/ 3682 h 287"/>
                <a:gd name="T18" fmla="*/ 3850 w 359"/>
                <a:gd name="T19" fmla="*/ 6035 h 287"/>
                <a:gd name="T20" fmla="*/ 2261 w 359"/>
                <a:gd name="T21" fmla="*/ 3811 h 287"/>
                <a:gd name="T22" fmla="*/ 3229 w 359"/>
                <a:gd name="T23" fmla="*/ 1847 h 287"/>
                <a:gd name="T24" fmla="*/ 3229 w 359"/>
                <a:gd name="T25" fmla="*/ 1597 h 287"/>
                <a:gd name="T26" fmla="*/ 3850 w 359"/>
                <a:gd name="T27" fmla="*/ 1597 h 287"/>
                <a:gd name="T28" fmla="*/ 4236 w 359"/>
                <a:gd name="T29" fmla="*/ 1597 h 287"/>
                <a:gd name="T30" fmla="*/ 4236 w 359"/>
                <a:gd name="T31" fmla="*/ 1206 h 287"/>
                <a:gd name="T32" fmla="*/ 3850 w 359"/>
                <a:gd name="T33" fmla="*/ 1206 h 287"/>
                <a:gd name="T34" fmla="*/ 3229 w 359"/>
                <a:gd name="T35" fmla="*/ 1206 h 287"/>
                <a:gd name="T36" fmla="*/ 3229 w 359"/>
                <a:gd name="T37" fmla="*/ 1206 h 287"/>
                <a:gd name="T38" fmla="*/ 2871 w 359"/>
                <a:gd name="T39" fmla="*/ 1206 h 287"/>
                <a:gd name="T40" fmla="*/ 2871 w 359"/>
                <a:gd name="T41" fmla="*/ 1206 h 287"/>
                <a:gd name="T42" fmla="*/ 1907 w 359"/>
                <a:gd name="T43" fmla="*/ 1206 h 287"/>
                <a:gd name="T44" fmla="*/ 1907 w 359"/>
                <a:gd name="T45" fmla="*/ 3433 h 287"/>
                <a:gd name="T46" fmla="*/ 1907 w 359"/>
                <a:gd name="T47" fmla="*/ 3642 h 287"/>
                <a:gd name="T48" fmla="*/ 1907 w 359"/>
                <a:gd name="T49" fmla="*/ 3642 h 287"/>
                <a:gd name="T50" fmla="*/ 2261 w 359"/>
                <a:gd name="T51" fmla="*/ 3337 h 287"/>
                <a:gd name="T52" fmla="*/ 2261 w 359"/>
                <a:gd name="T53" fmla="*/ 3337 h 287"/>
                <a:gd name="T54" fmla="*/ 2261 w 359"/>
                <a:gd name="T55" fmla="*/ 1597 h 287"/>
                <a:gd name="T56" fmla="*/ 2871 w 359"/>
                <a:gd name="T57" fmla="*/ 1597 h 287"/>
                <a:gd name="T58" fmla="*/ 2871 w 359"/>
                <a:gd name="T59" fmla="*/ 1597 h 287"/>
                <a:gd name="T60" fmla="*/ 2871 w 359"/>
                <a:gd name="T61" fmla="*/ 2070 h 287"/>
                <a:gd name="T62" fmla="*/ 1605 w 359"/>
                <a:gd name="T63" fmla="*/ 4008 h 287"/>
                <a:gd name="T64" fmla="*/ 358 w 359"/>
                <a:gd name="T65" fmla="*/ 2070 h 287"/>
                <a:gd name="T66" fmla="*/ 358 w 359"/>
                <a:gd name="T67" fmla="*/ 388 h 287"/>
                <a:gd name="T68" fmla="*/ 1605 w 359"/>
                <a:gd name="T69" fmla="*/ 388 h 287"/>
                <a:gd name="T70" fmla="*/ 2871 w 359"/>
                <a:gd name="T71" fmla="*/ 388 h 287"/>
                <a:gd name="T72" fmla="*/ 2871 w 359"/>
                <a:gd name="T73" fmla="*/ 1030 h 287"/>
                <a:gd name="T74" fmla="*/ 3229 w 359"/>
                <a:gd name="T75" fmla="*/ 1030 h 287"/>
                <a:gd name="T76" fmla="*/ 3229 w 359"/>
                <a:gd name="T77" fmla="*/ 0 h 287"/>
                <a:gd name="T78" fmla="*/ 1605 w 359"/>
                <a:gd name="T79" fmla="*/ 0 h 287"/>
                <a:gd name="T80" fmla="*/ 0 w 359"/>
                <a:gd name="T81" fmla="*/ 0 h 287"/>
                <a:gd name="T82" fmla="*/ 0 w 359"/>
                <a:gd name="T83" fmla="*/ 1847 h 287"/>
                <a:gd name="T84" fmla="*/ 1605 w 359"/>
                <a:gd name="T85" fmla="*/ 4137 h 287"/>
                <a:gd name="T86" fmla="*/ 1942 w 359"/>
                <a:gd name="T87" fmla="*/ 4008 h 287"/>
                <a:gd name="T88" fmla="*/ 3850 w 359"/>
                <a:gd name="T89" fmla="*/ 6183 h 287"/>
                <a:gd name="T90" fmla="*/ 5754 w 359"/>
                <a:gd name="T91" fmla="*/ 4008 h 287"/>
                <a:gd name="T92" fmla="*/ 6040 w 359"/>
                <a:gd name="T93" fmla="*/ 4137 h 287"/>
                <a:gd name="T94" fmla="*/ 7668 w 359"/>
                <a:gd name="T95" fmla="*/ 1847 h 287"/>
                <a:gd name="T96" fmla="*/ 7668 w 359"/>
                <a:gd name="T97" fmla="*/ 0 h 287"/>
                <a:gd name="T98" fmla="*/ 6040 w 359"/>
                <a:gd name="T99" fmla="*/ 0 h 287"/>
                <a:gd name="T100" fmla="*/ 7290 w 359"/>
                <a:gd name="T101" fmla="*/ 2070 h 287"/>
                <a:gd name="T102" fmla="*/ 6040 w 359"/>
                <a:gd name="T103" fmla="*/ 4008 h 287"/>
                <a:gd name="T104" fmla="*/ 5766 w 359"/>
                <a:gd name="T105" fmla="*/ 3861 h 287"/>
                <a:gd name="T106" fmla="*/ 5795 w 359"/>
                <a:gd name="T107" fmla="*/ 3433 h 287"/>
                <a:gd name="T108" fmla="*/ 5795 w 359"/>
                <a:gd name="T109" fmla="*/ 1206 h 287"/>
                <a:gd name="T110" fmla="*/ 4787 w 359"/>
                <a:gd name="T111" fmla="*/ 1206 h 287"/>
                <a:gd name="T112" fmla="*/ 4787 w 359"/>
                <a:gd name="T113" fmla="*/ 388 h 287"/>
                <a:gd name="T114" fmla="*/ 6040 w 359"/>
                <a:gd name="T115" fmla="*/ 388 h 287"/>
                <a:gd name="T116" fmla="*/ 7290 w 359"/>
                <a:gd name="T117" fmla="*/ 388 h 287"/>
                <a:gd name="T118" fmla="*/ 7290 w 359"/>
                <a:gd name="T119" fmla="*/ 2070 h 28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59" h="287">
                  <a:moveTo>
                    <a:pt x="283" y="0"/>
                  </a:moveTo>
                  <a:cubicBezTo>
                    <a:pt x="207" y="0"/>
                    <a:pt x="207" y="0"/>
                    <a:pt x="207" y="0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125"/>
                    <a:pt x="221" y="152"/>
                    <a:pt x="244" y="171"/>
                  </a:cubicBezTo>
                  <a:cubicBezTo>
                    <a:pt x="244" y="159"/>
                    <a:pt x="244" y="159"/>
                    <a:pt x="244" y="159"/>
                  </a:cubicBezTo>
                  <a:cubicBezTo>
                    <a:pt x="227" y="139"/>
                    <a:pt x="224" y="116"/>
                    <a:pt x="224" y="96"/>
                  </a:cubicBezTo>
                  <a:cubicBezTo>
                    <a:pt x="224" y="74"/>
                    <a:pt x="224" y="74"/>
                    <a:pt x="224" y="74"/>
                  </a:cubicBezTo>
                  <a:cubicBezTo>
                    <a:pt x="253" y="74"/>
                    <a:pt x="253" y="74"/>
                    <a:pt x="253" y="74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207"/>
                    <a:pt x="243" y="252"/>
                    <a:pt x="180" y="280"/>
                  </a:cubicBezTo>
                  <a:cubicBezTo>
                    <a:pt x="119" y="253"/>
                    <a:pt x="107" y="211"/>
                    <a:pt x="106" y="177"/>
                  </a:cubicBezTo>
                  <a:cubicBezTo>
                    <a:pt x="135" y="157"/>
                    <a:pt x="151" y="129"/>
                    <a:pt x="151" y="86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80" y="74"/>
                    <a:pt x="180" y="74"/>
                    <a:pt x="180" y="74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198" y="56"/>
                    <a:pt x="198" y="56"/>
                    <a:pt x="198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51" y="56"/>
                    <a:pt x="151" y="56"/>
                    <a:pt x="151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89" y="162"/>
                    <a:pt x="89" y="166"/>
                    <a:pt x="89" y="169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96" y="165"/>
                    <a:pt x="101" y="160"/>
                    <a:pt x="106" y="155"/>
                  </a:cubicBezTo>
                  <a:cubicBezTo>
                    <a:pt x="106" y="155"/>
                    <a:pt x="106" y="155"/>
                    <a:pt x="106" y="155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74"/>
                    <a:pt x="134" y="74"/>
                    <a:pt x="134" y="74"/>
                  </a:cubicBezTo>
                  <a:cubicBezTo>
                    <a:pt x="134" y="96"/>
                    <a:pt x="134" y="96"/>
                    <a:pt x="134" y="96"/>
                  </a:cubicBezTo>
                  <a:cubicBezTo>
                    <a:pt x="134" y="126"/>
                    <a:pt x="128" y="162"/>
                    <a:pt x="75" y="186"/>
                  </a:cubicBezTo>
                  <a:cubicBezTo>
                    <a:pt x="23" y="162"/>
                    <a:pt x="17" y="126"/>
                    <a:pt x="17" y="9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51" y="48"/>
                    <a:pt x="151" y="48"/>
                    <a:pt x="151" y="48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43"/>
                    <a:pt x="28" y="174"/>
                    <a:pt x="75" y="192"/>
                  </a:cubicBezTo>
                  <a:cubicBezTo>
                    <a:pt x="81" y="190"/>
                    <a:pt x="86" y="188"/>
                    <a:pt x="91" y="186"/>
                  </a:cubicBezTo>
                  <a:cubicBezTo>
                    <a:pt x="99" y="237"/>
                    <a:pt x="131" y="268"/>
                    <a:pt x="180" y="287"/>
                  </a:cubicBezTo>
                  <a:cubicBezTo>
                    <a:pt x="228" y="268"/>
                    <a:pt x="260" y="238"/>
                    <a:pt x="269" y="186"/>
                  </a:cubicBezTo>
                  <a:cubicBezTo>
                    <a:pt x="273" y="188"/>
                    <a:pt x="278" y="190"/>
                    <a:pt x="283" y="192"/>
                  </a:cubicBezTo>
                  <a:cubicBezTo>
                    <a:pt x="330" y="174"/>
                    <a:pt x="359" y="143"/>
                    <a:pt x="359" y="86"/>
                  </a:cubicBezTo>
                  <a:cubicBezTo>
                    <a:pt x="359" y="0"/>
                    <a:pt x="359" y="0"/>
                    <a:pt x="359" y="0"/>
                  </a:cubicBezTo>
                  <a:lnTo>
                    <a:pt x="283" y="0"/>
                  </a:lnTo>
                  <a:close/>
                  <a:moveTo>
                    <a:pt x="341" y="96"/>
                  </a:moveTo>
                  <a:cubicBezTo>
                    <a:pt x="341" y="126"/>
                    <a:pt x="336" y="162"/>
                    <a:pt x="283" y="186"/>
                  </a:cubicBezTo>
                  <a:cubicBezTo>
                    <a:pt x="278" y="184"/>
                    <a:pt x="274" y="182"/>
                    <a:pt x="270" y="179"/>
                  </a:cubicBezTo>
                  <a:cubicBezTo>
                    <a:pt x="270" y="173"/>
                    <a:pt x="271" y="166"/>
                    <a:pt x="271" y="159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83" y="18"/>
                    <a:pt x="283" y="18"/>
                    <a:pt x="283" y="18"/>
                  </a:cubicBezTo>
                  <a:cubicBezTo>
                    <a:pt x="341" y="18"/>
                    <a:pt x="341" y="18"/>
                    <a:pt x="341" y="18"/>
                  </a:cubicBezTo>
                  <a:lnTo>
                    <a:pt x="341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9"/>
            <p:cNvSpPr>
              <a:spLocks/>
            </p:cNvSpPr>
            <p:nvPr/>
          </p:nvSpPr>
          <p:spPr bwMode="auto">
            <a:xfrm>
              <a:off x="578" y="633"/>
              <a:ext cx="118" cy="149"/>
            </a:xfrm>
            <a:custGeom>
              <a:avLst/>
              <a:gdLst>
                <a:gd name="T0" fmla="*/ 127 w 76"/>
                <a:gd name="T1" fmla="*/ 2084 h 96"/>
                <a:gd name="T2" fmla="*/ 127 w 76"/>
                <a:gd name="T3" fmla="*/ 1999 h 96"/>
                <a:gd name="T4" fmla="*/ 272 w 76"/>
                <a:gd name="T5" fmla="*/ 1925 h 96"/>
                <a:gd name="T6" fmla="*/ 279 w 76"/>
                <a:gd name="T7" fmla="*/ 1923 h 96"/>
                <a:gd name="T8" fmla="*/ 279 w 76"/>
                <a:gd name="T9" fmla="*/ 1732 h 96"/>
                <a:gd name="T10" fmla="*/ 306 w 76"/>
                <a:gd name="T11" fmla="*/ 1484 h 96"/>
                <a:gd name="T12" fmla="*/ 306 w 76"/>
                <a:gd name="T13" fmla="*/ 703 h 96"/>
                <a:gd name="T14" fmla="*/ 279 w 76"/>
                <a:gd name="T15" fmla="*/ 306 h 96"/>
                <a:gd name="T16" fmla="*/ 272 w 76"/>
                <a:gd name="T17" fmla="*/ 127 h 96"/>
                <a:gd name="T18" fmla="*/ 230 w 76"/>
                <a:gd name="T19" fmla="*/ 109 h 96"/>
                <a:gd name="T20" fmla="*/ 0 w 76"/>
                <a:gd name="T21" fmla="*/ 82 h 96"/>
                <a:gd name="T22" fmla="*/ 0 w 76"/>
                <a:gd name="T23" fmla="*/ 0 h 96"/>
                <a:gd name="T24" fmla="*/ 461 w 76"/>
                <a:gd name="T25" fmla="*/ 0 h 96"/>
                <a:gd name="T26" fmla="*/ 894 w 76"/>
                <a:gd name="T27" fmla="*/ 0 h 96"/>
                <a:gd name="T28" fmla="*/ 894 w 76"/>
                <a:gd name="T29" fmla="*/ 82 h 96"/>
                <a:gd name="T30" fmla="*/ 672 w 76"/>
                <a:gd name="T31" fmla="*/ 109 h 96"/>
                <a:gd name="T32" fmla="*/ 632 w 76"/>
                <a:gd name="T33" fmla="*/ 127 h 96"/>
                <a:gd name="T34" fmla="*/ 602 w 76"/>
                <a:gd name="T35" fmla="*/ 279 h 96"/>
                <a:gd name="T36" fmla="*/ 588 w 76"/>
                <a:gd name="T37" fmla="*/ 703 h 96"/>
                <a:gd name="T38" fmla="*/ 588 w 76"/>
                <a:gd name="T39" fmla="*/ 1693 h 96"/>
                <a:gd name="T40" fmla="*/ 602 w 76"/>
                <a:gd name="T41" fmla="*/ 1925 h 96"/>
                <a:gd name="T42" fmla="*/ 860 w 76"/>
                <a:gd name="T43" fmla="*/ 1956 h 96"/>
                <a:gd name="T44" fmla="*/ 1452 w 76"/>
                <a:gd name="T45" fmla="*/ 1890 h 96"/>
                <a:gd name="T46" fmla="*/ 1501 w 76"/>
                <a:gd name="T47" fmla="*/ 1776 h 96"/>
                <a:gd name="T48" fmla="*/ 1570 w 76"/>
                <a:gd name="T49" fmla="*/ 1537 h 96"/>
                <a:gd name="T50" fmla="*/ 1652 w 76"/>
                <a:gd name="T51" fmla="*/ 1537 h 96"/>
                <a:gd name="T52" fmla="*/ 1579 w 76"/>
                <a:gd name="T53" fmla="*/ 2052 h 96"/>
                <a:gd name="T54" fmla="*/ 1501 w 76"/>
                <a:gd name="T55" fmla="*/ 2084 h 96"/>
                <a:gd name="T56" fmla="*/ 1242 w 76"/>
                <a:gd name="T57" fmla="*/ 2084 h 96"/>
                <a:gd name="T58" fmla="*/ 433 w 76"/>
                <a:gd name="T59" fmla="*/ 2052 h 96"/>
                <a:gd name="T60" fmla="*/ 127 w 76"/>
                <a:gd name="T61" fmla="*/ 2084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76" h="96">
                  <a:moveTo>
                    <a:pt x="6" y="96"/>
                  </a:moveTo>
                  <a:cubicBezTo>
                    <a:pt x="6" y="92"/>
                    <a:pt x="6" y="92"/>
                    <a:pt x="6" y="92"/>
                  </a:cubicBezTo>
                  <a:cubicBezTo>
                    <a:pt x="9" y="91"/>
                    <a:pt x="11" y="90"/>
                    <a:pt x="12" y="89"/>
                  </a:cubicBezTo>
                  <a:cubicBezTo>
                    <a:pt x="12" y="89"/>
                    <a:pt x="12" y="88"/>
                    <a:pt x="13" y="88"/>
                  </a:cubicBezTo>
                  <a:cubicBezTo>
                    <a:pt x="13" y="86"/>
                    <a:pt x="13" y="84"/>
                    <a:pt x="13" y="80"/>
                  </a:cubicBezTo>
                  <a:cubicBezTo>
                    <a:pt x="14" y="73"/>
                    <a:pt x="14" y="70"/>
                    <a:pt x="14" y="68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4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9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8" y="0"/>
                    <a:pt x="21" y="0"/>
                  </a:cubicBezTo>
                  <a:cubicBezTo>
                    <a:pt x="24" y="0"/>
                    <a:pt x="3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6" y="4"/>
                    <a:pt x="32" y="4"/>
                    <a:pt x="31" y="5"/>
                  </a:cubicBezTo>
                  <a:cubicBezTo>
                    <a:pt x="30" y="5"/>
                    <a:pt x="29" y="6"/>
                    <a:pt x="29" y="6"/>
                  </a:cubicBezTo>
                  <a:cubicBezTo>
                    <a:pt x="28" y="7"/>
                    <a:pt x="28" y="9"/>
                    <a:pt x="28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82"/>
                    <a:pt x="27" y="86"/>
                    <a:pt x="28" y="89"/>
                  </a:cubicBezTo>
                  <a:cubicBezTo>
                    <a:pt x="33" y="89"/>
                    <a:pt x="33" y="90"/>
                    <a:pt x="39" y="90"/>
                  </a:cubicBezTo>
                  <a:cubicBezTo>
                    <a:pt x="52" y="90"/>
                    <a:pt x="62" y="89"/>
                    <a:pt x="67" y="87"/>
                  </a:cubicBezTo>
                  <a:cubicBezTo>
                    <a:pt x="68" y="86"/>
                    <a:pt x="68" y="84"/>
                    <a:pt x="69" y="82"/>
                  </a:cubicBezTo>
                  <a:cubicBezTo>
                    <a:pt x="72" y="71"/>
                    <a:pt x="72" y="71"/>
                    <a:pt x="72" y="71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5" y="78"/>
                    <a:pt x="74" y="86"/>
                    <a:pt x="73" y="95"/>
                  </a:cubicBezTo>
                  <a:cubicBezTo>
                    <a:pt x="71" y="95"/>
                    <a:pt x="70" y="95"/>
                    <a:pt x="69" y="96"/>
                  </a:cubicBezTo>
                  <a:cubicBezTo>
                    <a:pt x="66" y="96"/>
                    <a:pt x="63" y="96"/>
                    <a:pt x="57" y="96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15" y="95"/>
                    <a:pt x="11" y="95"/>
                    <a:pt x="6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10"/>
            <p:cNvSpPr>
              <a:spLocks/>
            </p:cNvSpPr>
            <p:nvPr/>
          </p:nvSpPr>
          <p:spPr bwMode="auto">
            <a:xfrm>
              <a:off x="799" y="633"/>
              <a:ext cx="172" cy="152"/>
            </a:xfrm>
            <a:custGeom>
              <a:avLst/>
              <a:gdLst>
                <a:gd name="T0" fmla="*/ 0 w 111"/>
                <a:gd name="T1" fmla="*/ 2071 h 98"/>
                <a:gd name="T2" fmla="*/ 0 w 111"/>
                <a:gd name="T3" fmla="*/ 1965 h 98"/>
                <a:gd name="T4" fmla="*/ 209 w 111"/>
                <a:gd name="T5" fmla="*/ 1951 h 98"/>
                <a:gd name="T6" fmla="*/ 231 w 111"/>
                <a:gd name="T7" fmla="*/ 1922 h 98"/>
                <a:gd name="T8" fmla="*/ 259 w 111"/>
                <a:gd name="T9" fmla="*/ 1773 h 98"/>
                <a:gd name="T10" fmla="*/ 276 w 111"/>
                <a:gd name="T11" fmla="*/ 1449 h 98"/>
                <a:gd name="T12" fmla="*/ 276 w 111"/>
                <a:gd name="T13" fmla="*/ 262 h 98"/>
                <a:gd name="T14" fmla="*/ 276 w 111"/>
                <a:gd name="T15" fmla="*/ 197 h 98"/>
                <a:gd name="T16" fmla="*/ 209 w 111"/>
                <a:gd name="T17" fmla="*/ 127 h 98"/>
                <a:gd name="T18" fmla="*/ 149 w 111"/>
                <a:gd name="T19" fmla="*/ 82 h 98"/>
                <a:gd name="T20" fmla="*/ 0 w 111"/>
                <a:gd name="T21" fmla="*/ 82 h 98"/>
                <a:gd name="T22" fmla="*/ 0 w 111"/>
                <a:gd name="T23" fmla="*/ 0 h 98"/>
                <a:gd name="T24" fmla="*/ 324 w 111"/>
                <a:gd name="T25" fmla="*/ 0 h 98"/>
                <a:gd name="T26" fmla="*/ 555 w 111"/>
                <a:gd name="T27" fmla="*/ 0 h 98"/>
                <a:gd name="T28" fmla="*/ 733 w 111"/>
                <a:gd name="T29" fmla="*/ 231 h 98"/>
                <a:gd name="T30" fmla="*/ 1057 w 111"/>
                <a:gd name="T31" fmla="*/ 602 h 98"/>
                <a:gd name="T32" fmla="*/ 1491 w 111"/>
                <a:gd name="T33" fmla="*/ 1126 h 98"/>
                <a:gd name="T34" fmla="*/ 1836 w 111"/>
                <a:gd name="T35" fmla="*/ 1532 h 98"/>
                <a:gd name="T36" fmla="*/ 1983 w 111"/>
                <a:gd name="T37" fmla="*/ 1691 h 98"/>
                <a:gd name="T38" fmla="*/ 1983 w 111"/>
                <a:gd name="T39" fmla="*/ 630 h 98"/>
                <a:gd name="T40" fmla="*/ 1983 w 111"/>
                <a:gd name="T41" fmla="*/ 276 h 98"/>
                <a:gd name="T42" fmla="*/ 1949 w 111"/>
                <a:gd name="T43" fmla="*/ 127 h 98"/>
                <a:gd name="T44" fmla="*/ 1921 w 111"/>
                <a:gd name="T45" fmla="*/ 109 h 98"/>
                <a:gd name="T46" fmla="*/ 1718 w 111"/>
                <a:gd name="T47" fmla="*/ 82 h 98"/>
                <a:gd name="T48" fmla="*/ 1718 w 111"/>
                <a:gd name="T49" fmla="*/ 0 h 98"/>
                <a:gd name="T50" fmla="*/ 2070 w 111"/>
                <a:gd name="T51" fmla="*/ 0 h 98"/>
                <a:gd name="T52" fmla="*/ 2389 w 111"/>
                <a:gd name="T53" fmla="*/ 0 h 98"/>
                <a:gd name="T54" fmla="*/ 2389 w 111"/>
                <a:gd name="T55" fmla="*/ 82 h 98"/>
                <a:gd name="T56" fmla="*/ 2193 w 111"/>
                <a:gd name="T57" fmla="*/ 109 h 98"/>
                <a:gd name="T58" fmla="*/ 2145 w 111"/>
                <a:gd name="T59" fmla="*/ 127 h 98"/>
                <a:gd name="T60" fmla="*/ 2118 w 111"/>
                <a:gd name="T61" fmla="*/ 276 h 98"/>
                <a:gd name="T62" fmla="*/ 2118 w 111"/>
                <a:gd name="T63" fmla="*/ 630 h 98"/>
                <a:gd name="T64" fmla="*/ 2118 w 111"/>
                <a:gd name="T65" fmla="*/ 1321 h 98"/>
                <a:gd name="T66" fmla="*/ 2118 w 111"/>
                <a:gd name="T67" fmla="*/ 2119 h 98"/>
                <a:gd name="T68" fmla="*/ 1983 w 111"/>
                <a:gd name="T69" fmla="*/ 2119 h 98"/>
                <a:gd name="T70" fmla="*/ 1949 w 111"/>
                <a:gd name="T71" fmla="*/ 2071 h 98"/>
                <a:gd name="T72" fmla="*/ 1911 w 111"/>
                <a:gd name="T73" fmla="*/ 2049 h 98"/>
                <a:gd name="T74" fmla="*/ 1869 w 111"/>
                <a:gd name="T75" fmla="*/ 2004 h 98"/>
                <a:gd name="T76" fmla="*/ 1670 w 111"/>
                <a:gd name="T77" fmla="*/ 1795 h 98"/>
                <a:gd name="T78" fmla="*/ 1481 w 111"/>
                <a:gd name="T79" fmla="*/ 1563 h 98"/>
                <a:gd name="T80" fmla="*/ 401 w 111"/>
                <a:gd name="T81" fmla="*/ 306 h 98"/>
                <a:gd name="T82" fmla="*/ 401 w 111"/>
                <a:gd name="T83" fmla="*/ 1418 h 98"/>
                <a:gd name="T84" fmla="*/ 428 w 111"/>
                <a:gd name="T85" fmla="*/ 1773 h 98"/>
                <a:gd name="T86" fmla="*/ 428 w 111"/>
                <a:gd name="T87" fmla="*/ 1922 h 98"/>
                <a:gd name="T88" fmla="*/ 473 w 111"/>
                <a:gd name="T89" fmla="*/ 1951 h 98"/>
                <a:gd name="T90" fmla="*/ 685 w 111"/>
                <a:gd name="T91" fmla="*/ 1965 h 98"/>
                <a:gd name="T92" fmla="*/ 685 w 111"/>
                <a:gd name="T93" fmla="*/ 2071 h 98"/>
                <a:gd name="T94" fmla="*/ 386 w 111"/>
                <a:gd name="T95" fmla="*/ 2049 h 98"/>
                <a:gd name="T96" fmla="*/ 0 w 111"/>
                <a:gd name="T97" fmla="*/ 2071 h 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98">
                  <a:moveTo>
                    <a:pt x="0" y="96"/>
                  </a:move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1" y="90"/>
                    <a:pt x="11" y="89"/>
                  </a:cubicBezTo>
                  <a:cubicBezTo>
                    <a:pt x="12" y="88"/>
                    <a:pt x="12" y="86"/>
                    <a:pt x="12" y="82"/>
                  </a:cubicBezTo>
                  <a:cubicBezTo>
                    <a:pt x="13" y="76"/>
                    <a:pt x="13" y="71"/>
                    <a:pt x="13" y="67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2" y="8"/>
                    <a:pt x="11" y="7"/>
                    <a:pt x="10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13" y="0"/>
                    <a:pt x="15" y="0"/>
                  </a:cubicBezTo>
                  <a:cubicBezTo>
                    <a:pt x="19" y="0"/>
                    <a:pt x="22" y="0"/>
                    <a:pt x="26" y="0"/>
                  </a:cubicBezTo>
                  <a:cubicBezTo>
                    <a:pt x="30" y="5"/>
                    <a:pt x="32" y="8"/>
                    <a:pt x="34" y="11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6" y="60"/>
                    <a:pt x="82" y="66"/>
                    <a:pt x="86" y="71"/>
                  </a:cubicBezTo>
                  <a:cubicBezTo>
                    <a:pt x="88" y="74"/>
                    <a:pt x="91" y="76"/>
                    <a:pt x="92" y="7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2" y="24"/>
                    <a:pt x="92" y="19"/>
                    <a:pt x="92" y="13"/>
                  </a:cubicBezTo>
                  <a:cubicBezTo>
                    <a:pt x="92" y="9"/>
                    <a:pt x="91" y="7"/>
                    <a:pt x="91" y="6"/>
                  </a:cubicBezTo>
                  <a:cubicBezTo>
                    <a:pt x="91" y="6"/>
                    <a:pt x="90" y="5"/>
                    <a:pt x="90" y="5"/>
                  </a:cubicBezTo>
                  <a:cubicBezTo>
                    <a:pt x="88" y="4"/>
                    <a:pt x="85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1" y="0"/>
                    <a:pt x="97" y="0"/>
                  </a:cubicBezTo>
                  <a:cubicBezTo>
                    <a:pt x="102" y="0"/>
                    <a:pt x="107" y="0"/>
                    <a:pt x="111" y="0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06" y="4"/>
                    <a:pt x="103" y="4"/>
                    <a:pt x="102" y="5"/>
                  </a:cubicBezTo>
                  <a:cubicBezTo>
                    <a:pt x="101" y="5"/>
                    <a:pt x="101" y="6"/>
                    <a:pt x="100" y="6"/>
                  </a:cubicBezTo>
                  <a:cubicBezTo>
                    <a:pt x="100" y="7"/>
                    <a:pt x="99" y="10"/>
                    <a:pt x="99" y="13"/>
                  </a:cubicBezTo>
                  <a:cubicBezTo>
                    <a:pt x="99" y="19"/>
                    <a:pt x="99" y="24"/>
                    <a:pt x="99" y="29"/>
                  </a:cubicBezTo>
                  <a:cubicBezTo>
                    <a:pt x="99" y="61"/>
                    <a:pt x="99" y="61"/>
                    <a:pt x="99" y="61"/>
                  </a:cubicBezTo>
                  <a:cubicBezTo>
                    <a:pt x="99" y="68"/>
                    <a:pt x="99" y="80"/>
                    <a:pt x="99" y="98"/>
                  </a:cubicBezTo>
                  <a:cubicBezTo>
                    <a:pt x="92" y="98"/>
                    <a:pt x="92" y="98"/>
                    <a:pt x="92" y="98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0" y="96"/>
                    <a:pt x="90" y="95"/>
                    <a:pt x="89" y="95"/>
                  </a:cubicBezTo>
                  <a:cubicBezTo>
                    <a:pt x="89" y="95"/>
                    <a:pt x="88" y="94"/>
                    <a:pt x="87" y="93"/>
                  </a:cubicBezTo>
                  <a:cubicBezTo>
                    <a:pt x="83" y="88"/>
                    <a:pt x="80" y="85"/>
                    <a:pt x="78" y="83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71"/>
                    <a:pt x="19" y="76"/>
                    <a:pt x="20" y="82"/>
                  </a:cubicBezTo>
                  <a:cubicBezTo>
                    <a:pt x="20" y="86"/>
                    <a:pt x="20" y="88"/>
                    <a:pt x="20" y="89"/>
                  </a:cubicBezTo>
                  <a:cubicBezTo>
                    <a:pt x="21" y="90"/>
                    <a:pt x="21" y="90"/>
                    <a:pt x="22" y="90"/>
                  </a:cubicBezTo>
                  <a:cubicBezTo>
                    <a:pt x="23" y="91"/>
                    <a:pt x="27" y="91"/>
                    <a:pt x="32" y="91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95"/>
                    <a:pt x="23" y="95"/>
                    <a:pt x="18" y="95"/>
                  </a:cubicBezTo>
                  <a:cubicBezTo>
                    <a:pt x="13" y="95"/>
                    <a:pt x="7" y="95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1"/>
            <p:cNvSpPr>
              <a:spLocks/>
            </p:cNvSpPr>
            <p:nvPr/>
          </p:nvSpPr>
          <p:spPr bwMode="auto">
            <a:xfrm>
              <a:off x="991" y="633"/>
              <a:ext cx="64" cy="149"/>
            </a:xfrm>
            <a:custGeom>
              <a:avLst/>
              <a:gdLst>
                <a:gd name="T0" fmla="*/ 929 w 41"/>
                <a:gd name="T1" fmla="*/ 1976 h 96"/>
                <a:gd name="T2" fmla="*/ 929 w 41"/>
                <a:gd name="T3" fmla="*/ 2084 h 96"/>
                <a:gd name="T4" fmla="*/ 481 w 41"/>
                <a:gd name="T5" fmla="*/ 2052 h 96"/>
                <a:gd name="T6" fmla="*/ 0 w 41"/>
                <a:gd name="T7" fmla="*/ 2084 h 96"/>
                <a:gd name="T8" fmla="*/ 0 w 41"/>
                <a:gd name="T9" fmla="*/ 1976 h 96"/>
                <a:gd name="T10" fmla="*/ 231 w 41"/>
                <a:gd name="T11" fmla="*/ 1976 h 96"/>
                <a:gd name="T12" fmla="*/ 278 w 41"/>
                <a:gd name="T13" fmla="*/ 1925 h 96"/>
                <a:gd name="T14" fmla="*/ 286 w 41"/>
                <a:gd name="T15" fmla="*/ 1799 h 96"/>
                <a:gd name="T16" fmla="*/ 317 w 41"/>
                <a:gd name="T17" fmla="*/ 1369 h 96"/>
                <a:gd name="T18" fmla="*/ 317 w 41"/>
                <a:gd name="T19" fmla="*/ 703 h 96"/>
                <a:gd name="T20" fmla="*/ 286 w 41"/>
                <a:gd name="T21" fmla="*/ 306 h 96"/>
                <a:gd name="T22" fmla="*/ 278 w 41"/>
                <a:gd name="T23" fmla="*/ 127 h 96"/>
                <a:gd name="T24" fmla="*/ 231 w 41"/>
                <a:gd name="T25" fmla="*/ 109 h 96"/>
                <a:gd name="T26" fmla="*/ 0 w 41"/>
                <a:gd name="T27" fmla="*/ 82 h 96"/>
                <a:gd name="T28" fmla="*/ 0 w 41"/>
                <a:gd name="T29" fmla="*/ 0 h 96"/>
                <a:gd name="T30" fmla="*/ 446 w 41"/>
                <a:gd name="T31" fmla="*/ 0 h 96"/>
                <a:gd name="T32" fmla="*/ 929 w 41"/>
                <a:gd name="T33" fmla="*/ 0 h 96"/>
                <a:gd name="T34" fmla="*/ 929 w 41"/>
                <a:gd name="T35" fmla="*/ 82 h 96"/>
                <a:gd name="T36" fmla="*/ 696 w 41"/>
                <a:gd name="T37" fmla="*/ 109 h 96"/>
                <a:gd name="T38" fmla="*/ 643 w 41"/>
                <a:gd name="T39" fmla="*/ 127 h 96"/>
                <a:gd name="T40" fmla="*/ 612 w 41"/>
                <a:gd name="T41" fmla="*/ 279 h 96"/>
                <a:gd name="T42" fmla="*/ 612 w 41"/>
                <a:gd name="T43" fmla="*/ 703 h 96"/>
                <a:gd name="T44" fmla="*/ 612 w 41"/>
                <a:gd name="T45" fmla="*/ 1369 h 96"/>
                <a:gd name="T46" fmla="*/ 612 w 41"/>
                <a:gd name="T47" fmla="*/ 1766 h 96"/>
                <a:gd name="T48" fmla="*/ 643 w 41"/>
                <a:gd name="T49" fmla="*/ 1925 h 96"/>
                <a:gd name="T50" fmla="*/ 696 w 41"/>
                <a:gd name="T51" fmla="*/ 1976 h 96"/>
                <a:gd name="T52" fmla="*/ 929 w 41"/>
                <a:gd name="T53" fmla="*/ 1976 h 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1" h="96">
                  <a:moveTo>
                    <a:pt x="41" y="91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31" y="95"/>
                    <a:pt x="24" y="95"/>
                    <a:pt x="21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1"/>
                  </a:cubicBezTo>
                  <a:cubicBezTo>
                    <a:pt x="11" y="90"/>
                    <a:pt x="12" y="90"/>
                    <a:pt x="12" y="89"/>
                  </a:cubicBezTo>
                  <a:cubicBezTo>
                    <a:pt x="13" y="88"/>
                    <a:pt x="13" y="86"/>
                    <a:pt x="13" y="83"/>
                  </a:cubicBezTo>
                  <a:cubicBezTo>
                    <a:pt x="13" y="82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7"/>
                    <a:pt x="12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4"/>
                    <a:pt x="5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5" y="0"/>
                    <a:pt x="20" y="0"/>
                  </a:cubicBezTo>
                  <a:cubicBezTo>
                    <a:pt x="25" y="0"/>
                    <a:pt x="32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35" y="4"/>
                    <a:pt x="32" y="4"/>
                    <a:pt x="31" y="5"/>
                  </a:cubicBezTo>
                  <a:cubicBezTo>
                    <a:pt x="30" y="5"/>
                    <a:pt x="29" y="6"/>
                    <a:pt x="28" y="6"/>
                  </a:cubicBezTo>
                  <a:cubicBezTo>
                    <a:pt x="28" y="7"/>
                    <a:pt x="27" y="9"/>
                    <a:pt x="27" y="13"/>
                  </a:cubicBezTo>
                  <a:cubicBezTo>
                    <a:pt x="27" y="14"/>
                    <a:pt x="27" y="20"/>
                    <a:pt x="27" y="32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7" y="69"/>
                    <a:pt x="27" y="75"/>
                    <a:pt x="27" y="81"/>
                  </a:cubicBezTo>
                  <a:cubicBezTo>
                    <a:pt x="27" y="86"/>
                    <a:pt x="28" y="88"/>
                    <a:pt x="28" y="89"/>
                  </a:cubicBezTo>
                  <a:cubicBezTo>
                    <a:pt x="29" y="90"/>
                    <a:pt x="30" y="90"/>
                    <a:pt x="31" y="91"/>
                  </a:cubicBezTo>
                  <a:cubicBezTo>
                    <a:pt x="32" y="91"/>
                    <a:pt x="35" y="91"/>
                    <a:pt x="41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2"/>
            <p:cNvSpPr>
              <a:spLocks/>
            </p:cNvSpPr>
            <p:nvPr/>
          </p:nvSpPr>
          <p:spPr bwMode="auto">
            <a:xfrm>
              <a:off x="1065" y="629"/>
              <a:ext cx="146" cy="156"/>
            </a:xfrm>
            <a:custGeom>
              <a:avLst/>
              <a:gdLst>
                <a:gd name="T0" fmla="*/ 2053 w 94"/>
                <a:gd name="T1" fmla="*/ 1933 h 100"/>
                <a:gd name="T2" fmla="*/ 1979 w 94"/>
                <a:gd name="T3" fmla="*/ 2081 h 100"/>
                <a:gd name="T4" fmla="*/ 1631 w 94"/>
                <a:gd name="T5" fmla="*/ 2209 h 100"/>
                <a:gd name="T6" fmla="*/ 1244 w 94"/>
                <a:gd name="T7" fmla="*/ 2243 h 100"/>
                <a:gd name="T8" fmla="*/ 801 w 94"/>
                <a:gd name="T9" fmla="*/ 2178 h 100"/>
                <a:gd name="T10" fmla="*/ 461 w 94"/>
                <a:gd name="T11" fmla="*/ 2008 h 100"/>
                <a:gd name="T12" fmla="*/ 197 w 94"/>
                <a:gd name="T13" fmla="*/ 1755 h 100"/>
                <a:gd name="T14" fmla="*/ 47 w 94"/>
                <a:gd name="T15" fmla="*/ 1457 h 100"/>
                <a:gd name="T16" fmla="*/ 0 w 94"/>
                <a:gd name="T17" fmla="*/ 1125 h 100"/>
                <a:gd name="T18" fmla="*/ 357 w 94"/>
                <a:gd name="T19" fmla="*/ 314 h 100"/>
                <a:gd name="T20" fmla="*/ 1294 w 94"/>
                <a:gd name="T21" fmla="*/ 0 h 100"/>
                <a:gd name="T22" fmla="*/ 1547 w 94"/>
                <a:gd name="T23" fmla="*/ 30 h 100"/>
                <a:gd name="T24" fmla="*/ 1828 w 94"/>
                <a:gd name="T25" fmla="*/ 73 h 100"/>
                <a:gd name="T26" fmla="*/ 2053 w 94"/>
                <a:gd name="T27" fmla="*/ 129 h 100"/>
                <a:gd name="T28" fmla="*/ 1979 w 94"/>
                <a:gd name="T29" fmla="*/ 285 h 100"/>
                <a:gd name="T30" fmla="*/ 1959 w 94"/>
                <a:gd name="T31" fmla="*/ 591 h 100"/>
                <a:gd name="T32" fmla="*/ 1850 w 94"/>
                <a:gd name="T33" fmla="*/ 591 h 100"/>
                <a:gd name="T34" fmla="*/ 1850 w 94"/>
                <a:gd name="T35" fmla="*/ 409 h 100"/>
                <a:gd name="T36" fmla="*/ 1701 w 94"/>
                <a:gd name="T37" fmla="*/ 201 h 100"/>
                <a:gd name="T38" fmla="*/ 1244 w 94"/>
                <a:gd name="T39" fmla="*/ 114 h 100"/>
                <a:gd name="T40" fmla="*/ 867 w 94"/>
                <a:gd name="T41" fmla="*/ 178 h 100"/>
                <a:gd name="T42" fmla="*/ 607 w 94"/>
                <a:gd name="T43" fmla="*/ 331 h 100"/>
                <a:gd name="T44" fmla="*/ 424 w 94"/>
                <a:gd name="T45" fmla="*/ 638 h 100"/>
                <a:gd name="T46" fmla="*/ 357 w 94"/>
                <a:gd name="T47" fmla="*/ 1056 h 100"/>
                <a:gd name="T48" fmla="*/ 632 w 94"/>
                <a:gd name="T49" fmla="*/ 1799 h 100"/>
                <a:gd name="T50" fmla="*/ 1375 w 94"/>
                <a:gd name="T51" fmla="*/ 2081 h 100"/>
                <a:gd name="T52" fmla="*/ 1768 w 94"/>
                <a:gd name="T53" fmla="*/ 2012 h 100"/>
                <a:gd name="T54" fmla="*/ 2010 w 94"/>
                <a:gd name="T55" fmla="*/ 1883 h 100"/>
                <a:gd name="T56" fmla="*/ 2053 w 94"/>
                <a:gd name="T57" fmla="*/ 1933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3"/>
            <p:cNvSpPr>
              <a:spLocks/>
            </p:cNvSpPr>
            <p:nvPr/>
          </p:nvSpPr>
          <p:spPr bwMode="auto">
            <a:xfrm>
              <a:off x="415" y="629"/>
              <a:ext cx="146" cy="156"/>
            </a:xfrm>
            <a:custGeom>
              <a:avLst/>
              <a:gdLst>
                <a:gd name="T0" fmla="*/ 2053 w 94"/>
                <a:gd name="T1" fmla="*/ 1933 h 100"/>
                <a:gd name="T2" fmla="*/ 1979 w 94"/>
                <a:gd name="T3" fmla="*/ 2081 h 100"/>
                <a:gd name="T4" fmla="*/ 1631 w 94"/>
                <a:gd name="T5" fmla="*/ 2209 h 100"/>
                <a:gd name="T6" fmla="*/ 1244 w 94"/>
                <a:gd name="T7" fmla="*/ 2243 h 100"/>
                <a:gd name="T8" fmla="*/ 801 w 94"/>
                <a:gd name="T9" fmla="*/ 2178 h 100"/>
                <a:gd name="T10" fmla="*/ 461 w 94"/>
                <a:gd name="T11" fmla="*/ 2008 h 100"/>
                <a:gd name="T12" fmla="*/ 197 w 94"/>
                <a:gd name="T13" fmla="*/ 1755 h 100"/>
                <a:gd name="T14" fmla="*/ 47 w 94"/>
                <a:gd name="T15" fmla="*/ 1457 h 100"/>
                <a:gd name="T16" fmla="*/ 0 w 94"/>
                <a:gd name="T17" fmla="*/ 1125 h 100"/>
                <a:gd name="T18" fmla="*/ 357 w 94"/>
                <a:gd name="T19" fmla="*/ 314 h 100"/>
                <a:gd name="T20" fmla="*/ 1294 w 94"/>
                <a:gd name="T21" fmla="*/ 0 h 100"/>
                <a:gd name="T22" fmla="*/ 1547 w 94"/>
                <a:gd name="T23" fmla="*/ 30 h 100"/>
                <a:gd name="T24" fmla="*/ 1828 w 94"/>
                <a:gd name="T25" fmla="*/ 73 h 100"/>
                <a:gd name="T26" fmla="*/ 2053 w 94"/>
                <a:gd name="T27" fmla="*/ 129 h 100"/>
                <a:gd name="T28" fmla="*/ 1979 w 94"/>
                <a:gd name="T29" fmla="*/ 285 h 100"/>
                <a:gd name="T30" fmla="*/ 1959 w 94"/>
                <a:gd name="T31" fmla="*/ 591 h 100"/>
                <a:gd name="T32" fmla="*/ 1881 w 94"/>
                <a:gd name="T33" fmla="*/ 591 h 100"/>
                <a:gd name="T34" fmla="*/ 1850 w 94"/>
                <a:gd name="T35" fmla="*/ 409 h 100"/>
                <a:gd name="T36" fmla="*/ 1701 w 94"/>
                <a:gd name="T37" fmla="*/ 201 h 100"/>
                <a:gd name="T38" fmla="*/ 1244 w 94"/>
                <a:gd name="T39" fmla="*/ 114 h 100"/>
                <a:gd name="T40" fmla="*/ 867 w 94"/>
                <a:gd name="T41" fmla="*/ 178 h 100"/>
                <a:gd name="T42" fmla="*/ 607 w 94"/>
                <a:gd name="T43" fmla="*/ 331 h 100"/>
                <a:gd name="T44" fmla="*/ 424 w 94"/>
                <a:gd name="T45" fmla="*/ 638 h 100"/>
                <a:gd name="T46" fmla="*/ 357 w 94"/>
                <a:gd name="T47" fmla="*/ 1056 h 100"/>
                <a:gd name="T48" fmla="*/ 632 w 94"/>
                <a:gd name="T49" fmla="*/ 1799 h 100"/>
                <a:gd name="T50" fmla="*/ 1375 w 94"/>
                <a:gd name="T51" fmla="*/ 2081 h 100"/>
                <a:gd name="T52" fmla="*/ 1768 w 94"/>
                <a:gd name="T53" fmla="*/ 2012 h 100"/>
                <a:gd name="T54" fmla="*/ 2010 w 94"/>
                <a:gd name="T55" fmla="*/ 1883 h 100"/>
                <a:gd name="T56" fmla="*/ 2053 w 94"/>
                <a:gd name="T57" fmla="*/ 1933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" h="100">
                  <a:moveTo>
                    <a:pt x="94" y="86"/>
                  </a:moveTo>
                  <a:cubicBezTo>
                    <a:pt x="91" y="92"/>
                    <a:pt x="91" y="92"/>
                    <a:pt x="91" y="92"/>
                  </a:cubicBezTo>
                  <a:cubicBezTo>
                    <a:pt x="85" y="95"/>
                    <a:pt x="80" y="97"/>
                    <a:pt x="75" y="98"/>
                  </a:cubicBezTo>
                  <a:cubicBezTo>
                    <a:pt x="69" y="99"/>
                    <a:pt x="64" y="100"/>
                    <a:pt x="57" y="100"/>
                  </a:cubicBezTo>
                  <a:cubicBezTo>
                    <a:pt x="50" y="100"/>
                    <a:pt x="43" y="99"/>
                    <a:pt x="37" y="97"/>
                  </a:cubicBezTo>
                  <a:cubicBezTo>
                    <a:pt x="31" y="95"/>
                    <a:pt x="25" y="93"/>
                    <a:pt x="21" y="89"/>
                  </a:cubicBezTo>
                  <a:cubicBezTo>
                    <a:pt x="16" y="86"/>
                    <a:pt x="12" y="83"/>
                    <a:pt x="9" y="78"/>
                  </a:cubicBezTo>
                  <a:cubicBezTo>
                    <a:pt x="6" y="74"/>
                    <a:pt x="4" y="70"/>
                    <a:pt x="2" y="65"/>
                  </a:cubicBezTo>
                  <a:cubicBezTo>
                    <a:pt x="1" y="61"/>
                    <a:pt x="0" y="55"/>
                    <a:pt x="0" y="50"/>
                  </a:cubicBezTo>
                  <a:cubicBezTo>
                    <a:pt x="0" y="35"/>
                    <a:pt x="5" y="24"/>
                    <a:pt x="16" y="14"/>
                  </a:cubicBezTo>
                  <a:cubicBezTo>
                    <a:pt x="26" y="5"/>
                    <a:pt x="41" y="0"/>
                    <a:pt x="59" y="0"/>
                  </a:cubicBezTo>
                  <a:cubicBezTo>
                    <a:pt x="63" y="0"/>
                    <a:pt x="67" y="0"/>
                    <a:pt x="71" y="1"/>
                  </a:cubicBezTo>
                  <a:cubicBezTo>
                    <a:pt x="74" y="1"/>
                    <a:pt x="79" y="2"/>
                    <a:pt x="84" y="3"/>
                  </a:cubicBezTo>
                  <a:cubicBezTo>
                    <a:pt x="89" y="5"/>
                    <a:pt x="92" y="6"/>
                    <a:pt x="94" y="6"/>
                  </a:cubicBezTo>
                  <a:cubicBezTo>
                    <a:pt x="93" y="8"/>
                    <a:pt x="92" y="11"/>
                    <a:pt x="91" y="13"/>
                  </a:cubicBezTo>
                  <a:cubicBezTo>
                    <a:pt x="91" y="17"/>
                    <a:pt x="90" y="21"/>
                    <a:pt x="90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4"/>
                    <a:pt x="82" y="11"/>
                    <a:pt x="78" y="9"/>
                  </a:cubicBezTo>
                  <a:cubicBezTo>
                    <a:pt x="73" y="6"/>
                    <a:pt x="66" y="5"/>
                    <a:pt x="57" y="5"/>
                  </a:cubicBezTo>
                  <a:cubicBezTo>
                    <a:pt x="51" y="5"/>
                    <a:pt x="45" y="6"/>
                    <a:pt x="40" y="8"/>
                  </a:cubicBezTo>
                  <a:cubicBezTo>
                    <a:pt x="36" y="9"/>
                    <a:pt x="31" y="12"/>
                    <a:pt x="28" y="15"/>
                  </a:cubicBezTo>
                  <a:cubicBezTo>
                    <a:pt x="24" y="18"/>
                    <a:pt x="21" y="23"/>
                    <a:pt x="19" y="28"/>
                  </a:cubicBezTo>
                  <a:cubicBezTo>
                    <a:pt x="17" y="33"/>
                    <a:pt x="16" y="39"/>
                    <a:pt x="16" y="47"/>
                  </a:cubicBezTo>
                  <a:cubicBezTo>
                    <a:pt x="16" y="61"/>
                    <a:pt x="20" y="72"/>
                    <a:pt x="29" y="80"/>
                  </a:cubicBezTo>
                  <a:cubicBezTo>
                    <a:pt x="37" y="88"/>
                    <a:pt x="49" y="92"/>
                    <a:pt x="63" y="92"/>
                  </a:cubicBezTo>
                  <a:cubicBezTo>
                    <a:pt x="70" y="92"/>
                    <a:pt x="76" y="91"/>
                    <a:pt x="81" y="90"/>
                  </a:cubicBezTo>
                  <a:cubicBezTo>
                    <a:pt x="85" y="89"/>
                    <a:pt x="89" y="87"/>
                    <a:pt x="92" y="84"/>
                  </a:cubicBezTo>
                  <a:lnTo>
                    <a:pt x="94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4"/>
            <p:cNvSpPr>
              <a:spLocks/>
            </p:cNvSpPr>
            <p:nvPr/>
          </p:nvSpPr>
          <p:spPr bwMode="auto">
            <a:xfrm>
              <a:off x="479" y="434"/>
              <a:ext cx="201" cy="151"/>
            </a:xfrm>
            <a:custGeom>
              <a:avLst/>
              <a:gdLst>
                <a:gd name="T0" fmla="*/ 0 w 130"/>
                <a:gd name="T1" fmla="*/ 83 h 97"/>
                <a:gd name="T2" fmla="*/ 0 w 130"/>
                <a:gd name="T3" fmla="*/ 0 h 97"/>
                <a:gd name="T4" fmla="*/ 303 w 130"/>
                <a:gd name="T5" fmla="*/ 0 h 97"/>
                <a:gd name="T6" fmla="*/ 577 w 130"/>
                <a:gd name="T7" fmla="*/ 0 h 97"/>
                <a:gd name="T8" fmla="*/ 806 w 130"/>
                <a:gd name="T9" fmla="*/ 528 h 97"/>
                <a:gd name="T10" fmla="*/ 1379 w 130"/>
                <a:gd name="T11" fmla="*/ 1680 h 97"/>
                <a:gd name="T12" fmla="*/ 1882 w 130"/>
                <a:gd name="T13" fmla="*/ 623 h 97"/>
                <a:gd name="T14" fmla="*/ 2154 w 130"/>
                <a:gd name="T15" fmla="*/ 0 h 97"/>
                <a:gd name="T16" fmla="*/ 2429 w 130"/>
                <a:gd name="T17" fmla="*/ 0 h 97"/>
                <a:gd name="T18" fmla="*/ 2749 w 130"/>
                <a:gd name="T19" fmla="*/ 0 h 97"/>
                <a:gd name="T20" fmla="*/ 2749 w 130"/>
                <a:gd name="T21" fmla="*/ 83 h 97"/>
                <a:gd name="T22" fmla="*/ 2543 w 130"/>
                <a:gd name="T23" fmla="*/ 114 h 97"/>
                <a:gd name="T24" fmla="*/ 2478 w 130"/>
                <a:gd name="T25" fmla="*/ 151 h 97"/>
                <a:gd name="T26" fmla="*/ 2472 w 130"/>
                <a:gd name="T27" fmla="*/ 283 h 97"/>
                <a:gd name="T28" fmla="*/ 2448 w 130"/>
                <a:gd name="T29" fmla="*/ 710 h 97"/>
                <a:gd name="T30" fmla="*/ 2448 w 130"/>
                <a:gd name="T31" fmla="*/ 1396 h 97"/>
                <a:gd name="T32" fmla="*/ 2472 w 130"/>
                <a:gd name="T33" fmla="*/ 1790 h 97"/>
                <a:gd name="T34" fmla="*/ 2478 w 130"/>
                <a:gd name="T35" fmla="*/ 1972 h 97"/>
                <a:gd name="T36" fmla="*/ 2543 w 130"/>
                <a:gd name="T37" fmla="*/ 1993 h 97"/>
                <a:gd name="T38" fmla="*/ 2749 w 130"/>
                <a:gd name="T39" fmla="*/ 2021 h 97"/>
                <a:gd name="T40" fmla="*/ 2749 w 130"/>
                <a:gd name="T41" fmla="*/ 2102 h 97"/>
                <a:gd name="T42" fmla="*/ 2325 w 130"/>
                <a:gd name="T43" fmla="*/ 2102 h 97"/>
                <a:gd name="T44" fmla="*/ 1882 w 130"/>
                <a:gd name="T45" fmla="*/ 2102 h 97"/>
                <a:gd name="T46" fmla="*/ 1882 w 130"/>
                <a:gd name="T47" fmla="*/ 2021 h 97"/>
                <a:gd name="T48" fmla="*/ 2120 w 130"/>
                <a:gd name="T49" fmla="*/ 1993 h 97"/>
                <a:gd name="T50" fmla="*/ 2154 w 130"/>
                <a:gd name="T51" fmla="*/ 1972 h 97"/>
                <a:gd name="T52" fmla="*/ 2172 w 130"/>
                <a:gd name="T53" fmla="*/ 1823 h 97"/>
                <a:gd name="T54" fmla="*/ 2172 w 130"/>
                <a:gd name="T55" fmla="*/ 1396 h 97"/>
                <a:gd name="T56" fmla="*/ 2172 w 130"/>
                <a:gd name="T57" fmla="*/ 313 h 97"/>
                <a:gd name="T58" fmla="*/ 1667 w 130"/>
                <a:gd name="T59" fmla="*/ 1381 h 97"/>
                <a:gd name="T60" fmla="*/ 1475 w 130"/>
                <a:gd name="T61" fmla="*/ 1790 h 97"/>
                <a:gd name="T62" fmla="*/ 1327 w 130"/>
                <a:gd name="T63" fmla="*/ 2150 h 97"/>
                <a:gd name="T64" fmla="*/ 1274 w 130"/>
                <a:gd name="T65" fmla="*/ 2150 h 97"/>
                <a:gd name="T66" fmla="*/ 1246 w 130"/>
                <a:gd name="T67" fmla="*/ 2067 h 97"/>
                <a:gd name="T68" fmla="*/ 1130 w 130"/>
                <a:gd name="T69" fmla="*/ 1837 h 97"/>
                <a:gd name="T70" fmla="*/ 421 w 130"/>
                <a:gd name="T71" fmla="*/ 358 h 97"/>
                <a:gd name="T72" fmla="*/ 421 w 130"/>
                <a:gd name="T73" fmla="*/ 1396 h 97"/>
                <a:gd name="T74" fmla="*/ 421 w 130"/>
                <a:gd name="T75" fmla="*/ 1790 h 97"/>
                <a:gd name="T76" fmla="*/ 468 w 130"/>
                <a:gd name="T77" fmla="*/ 1972 h 97"/>
                <a:gd name="T78" fmla="*/ 503 w 130"/>
                <a:gd name="T79" fmla="*/ 1993 h 97"/>
                <a:gd name="T80" fmla="*/ 724 w 130"/>
                <a:gd name="T81" fmla="*/ 2021 h 97"/>
                <a:gd name="T82" fmla="*/ 724 w 130"/>
                <a:gd name="T83" fmla="*/ 2102 h 97"/>
                <a:gd name="T84" fmla="*/ 354 w 130"/>
                <a:gd name="T85" fmla="*/ 2102 h 97"/>
                <a:gd name="T86" fmla="*/ 0 w 130"/>
                <a:gd name="T87" fmla="*/ 2102 h 97"/>
                <a:gd name="T88" fmla="*/ 0 w 130"/>
                <a:gd name="T89" fmla="*/ 2021 h 97"/>
                <a:gd name="T90" fmla="*/ 209 w 130"/>
                <a:gd name="T91" fmla="*/ 1993 h 97"/>
                <a:gd name="T92" fmla="*/ 258 w 130"/>
                <a:gd name="T93" fmla="*/ 1972 h 97"/>
                <a:gd name="T94" fmla="*/ 272 w 130"/>
                <a:gd name="T95" fmla="*/ 1823 h 97"/>
                <a:gd name="T96" fmla="*/ 303 w 130"/>
                <a:gd name="T97" fmla="*/ 1396 h 97"/>
                <a:gd name="T98" fmla="*/ 303 w 130"/>
                <a:gd name="T99" fmla="*/ 710 h 97"/>
                <a:gd name="T100" fmla="*/ 272 w 130"/>
                <a:gd name="T101" fmla="*/ 313 h 97"/>
                <a:gd name="T102" fmla="*/ 258 w 130"/>
                <a:gd name="T103" fmla="*/ 151 h 97"/>
                <a:gd name="T104" fmla="*/ 209 w 130"/>
                <a:gd name="T105" fmla="*/ 114 h 97"/>
                <a:gd name="T106" fmla="*/ 0 w 130"/>
                <a:gd name="T107" fmla="*/ 83 h 9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30" h="97">
                  <a:moveTo>
                    <a:pt x="0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9" y="0"/>
                    <a:pt x="14" y="0"/>
                  </a:cubicBezTo>
                  <a:cubicBezTo>
                    <a:pt x="18" y="0"/>
                    <a:pt x="23" y="0"/>
                    <a:pt x="27" y="0"/>
                  </a:cubicBezTo>
                  <a:cubicBezTo>
                    <a:pt x="31" y="9"/>
                    <a:pt x="35" y="17"/>
                    <a:pt x="38" y="24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96" y="15"/>
                    <a:pt x="100" y="5"/>
                    <a:pt x="102" y="0"/>
                  </a:cubicBezTo>
                  <a:cubicBezTo>
                    <a:pt x="107" y="0"/>
                    <a:pt x="112" y="0"/>
                    <a:pt x="115" y="0"/>
                  </a:cubicBezTo>
                  <a:cubicBezTo>
                    <a:pt x="118" y="0"/>
                    <a:pt x="123" y="0"/>
                    <a:pt x="130" y="0"/>
                  </a:cubicBezTo>
                  <a:cubicBezTo>
                    <a:pt x="130" y="4"/>
                    <a:pt x="130" y="4"/>
                    <a:pt x="130" y="4"/>
                  </a:cubicBezTo>
                  <a:cubicBezTo>
                    <a:pt x="125" y="4"/>
                    <a:pt x="121" y="5"/>
                    <a:pt x="120" y="5"/>
                  </a:cubicBezTo>
                  <a:cubicBezTo>
                    <a:pt x="119" y="5"/>
                    <a:pt x="118" y="6"/>
                    <a:pt x="118" y="7"/>
                  </a:cubicBezTo>
                  <a:cubicBezTo>
                    <a:pt x="117" y="8"/>
                    <a:pt x="117" y="10"/>
                    <a:pt x="117" y="13"/>
                  </a:cubicBezTo>
                  <a:cubicBezTo>
                    <a:pt x="116" y="14"/>
                    <a:pt x="116" y="20"/>
                    <a:pt x="116" y="32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16" y="69"/>
                    <a:pt x="116" y="75"/>
                    <a:pt x="117" y="81"/>
                  </a:cubicBezTo>
                  <a:cubicBezTo>
                    <a:pt x="117" y="85"/>
                    <a:pt x="117" y="88"/>
                    <a:pt x="118" y="89"/>
                  </a:cubicBezTo>
                  <a:cubicBezTo>
                    <a:pt x="118" y="89"/>
                    <a:pt x="119" y="90"/>
                    <a:pt x="120" y="90"/>
                  </a:cubicBezTo>
                  <a:cubicBezTo>
                    <a:pt x="121" y="91"/>
                    <a:pt x="125" y="91"/>
                    <a:pt x="130" y="91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21" y="95"/>
                    <a:pt x="114" y="95"/>
                    <a:pt x="110" y="95"/>
                  </a:cubicBezTo>
                  <a:cubicBezTo>
                    <a:pt x="107" y="95"/>
                    <a:pt x="100" y="95"/>
                    <a:pt x="89" y="9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5" y="91"/>
                    <a:pt x="98" y="91"/>
                    <a:pt x="100" y="90"/>
                  </a:cubicBezTo>
                  <a:cubicBezTo>
                    <a:pt x="101" y="90"/>
                    <a:pt x="102" y="89"/>
                    <a:pt x="102" y="89"/>
                  </a:cubicBezTo>
                  <a:cubicBezTo>
                    <a:pt x="103" y="88"/>
                    <a:pt x="103" y="86"/>
                    <a:pt x="103" y="82"/>
                  </a:cubicBezTo>
                  <a:cubicBezTo>
                    <a:pt x="103" y="81"/>
                    <a:pt x="103" y="75"/>
                    <a:pt x="103" y="63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5" y="70"/>
                    <a:pt x="72" y="76"/>
                    <a:pt x="70" y="81"/>
                  </a:cubicBezTo>
                  <a:cubicBezTo>
                    <a:pt x="69" y="84"/>
                    <a:pt x="66" y="89"/>
                    <a:pt x="63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5"/>
                    <a:pt x="59" y="94"/>
                    <a:pt x="59" y="9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9"/>
                    <a:pt x="20" y="75"/>
                    <a:pt x="20" y="81"/>
                  </a:cubicBezTo>
                  <a:cubicBezTo>
                    <a:pt x="21" y="85"/>
                    <a:pt x="21" y="88"/>
                    <a:pt x="22" y="89"/>
                  </a:cubicBezTo>
                  <a:cubicBezTo>
                    <a:pt x="22" y="89"/>
                    <a:pt x="23" y="90"/>
                    <a:pt x="24" y="90"/>
                  </a:cubicBezTo>
                  <a:cubicBezTo>
                    <a:pt x="25" y="91"/>
                    <a:pt x="29" y="91"/>
                    <a:pt x="34" y="91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1"/>
                    <a:pt x="8" y="91"/>
                    <a:pt x="10" y="90"/>
                  </a:cubicBezTo>
                  <a:cubicBezTo>
                    <a:pt x="11" y="90"/>
                    <a:pt x="12" y="89"/>
                    <a:pt x="12" y="89"/>
                  </a:cubicBezTo>
                  <a:cubicBezTo>
                    <a:pt x="13" y="88"/>
                    <a:pt x="13" y="86"/>
                    <a:pt x="13" y="82"/>
                  </a:cubicBezTo>
                  <a:cubicBezTo>
                    <a:pt x="13" y="81"/>
                    <a:pt x="13" y="75"/>
                    <a:pt x="14" y="6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26"/>
                    <a:pt x="13" y="20"/>
                    <a:pt x="13" y="14"/>
                  </a:cubicBezTo>
                  <a:cubicBezTo>
                    <a:pt x="13" y="10"/>
                    <a:pt x="13" y="8"/>
                    <a:pt x="12" y="7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8" y="5"/>
                    <a:pt x="5" y="4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5"/>
            <p:cNvSpPr>
              <a:spLocks noEditPoints="1"/>
            </p:cNvSpPr>
            <p:nvPr/>
          </p:nvSpPr>
          <p:spPr bwMode="auto">
            <a:xfrm>
              <a:off x="688" y="432"/>
              <a:ext cx="166" cy="149"/>
            </a:xfrm>
            <a:custGeom>
              <a:avLst/>
              <a:gdLst>
                <a:gd name="T0" fmla="*/ 324 w 107"/>
                <a:gd name="T1" fmla="*/ 2084 h 96"/>
                <a:gd name="T2" fmla="*/ 712 w 107"/>
                <a:gd name="T3" fmla="*/ 2084 h 96"/>
                <a:gd name="T4" fmla="*/ 712 w 107"/>
                <a:gd name="T5" fmla="*/ 1999 h 96"/>
                <a:gd name="T6" fmla="*/ 512 w 107"/>
                <a:gd name="T7" fmla="*/ 1999 h 96"/>
                <a:gd name="T8" fmla="*/ 459 w 107"/>
                <a:gd name="T9" fmla="*/ 1956 h 96"/>
                <a:gd name="T10" fmla="*/ 459 w 107"/>
                <a:gd name="T11" fmla="*/ 1925 h 96"/>
                <a:gd name="T12" fmla="*/ 503 w 107"/>
                <a:gd name="T13" fmla="*/ 1776 h 96"/>
                <a:gd name="T14" fmla="*/ 652 w 107"/>
                <a:gd name="T15" fmla="*/ 1417 h 96"/>
                <a:gd name="T16" fmla="*/ 1536 w 107"/>
                <a:gd name="T17" fmla="*/ 1417 h 96"/>
                <a:gd name="T18" fmla="*/ 1725 w 107"/>
                <a:gd name="T19" fmla="*/ 1847 h 96"/>
                <a:gd name="T20" fmla="*/ 1755 w 107"/>
                <a:gd name="T21" fmla="*/ 1925 h 96"/>
                <a:gd name="T22" fmla="*/ 1725 w 107"/>
                <a:gd name="T23" fmla="*/ 1976 h 96"/>
                <a:gd name="T24" fmla="*/ 1693 w 107"/>
                <a:gd name="T25" fmla="*/ 1999 h 96"/>
                <a:gd name="T26" fmla="*/ 1468 w 107"/>
                <a:gd name="T27" fmla="*/ 1999 h 96"/>
                <a:gd name="T28" fmla="*/ 1468 w 107"/>
                <a:gd name="T29" fmla="*/ 2084 h 96"/>
                <a:gd name="T30" fmla="*/ 1969 w 107"/>
                <a:gd name="T31" fmla="*/ 2084 h 96"/>
                <a:gd name="T32" fmla="*/ 2318 w 107"/>
                <a:gd name="T33" fmla="*/ 2084 h 96"/>
                <a:gd name="T34" fmla="*/ 2318 w 107"/>
                <a:gd name="T35" fmla="*/ 1999 h 96"/>
                <a:gd name="T36" fmla="*/ 2152 w 107"/>
                <a:gd name="T37" fmla="*/ 1976 h 96"/>
                <a:gd name="T38" fmla="*/ 2073 w 107"/>
                <a:gd name="T39" fmla="*/ 1923 h 96"/>
                <a:gd name="T40" fmla="*/ 1877 w 107"/>
                <a:gd name="T41" fmla="*/ 1484 h 96"/>
                <a:gd name="T42" fmla="*/ 1210 w 107"/>
                <a:gd name="T43" fmla="*/ 0 h 96"/>
                <a:gd name="T44" fmla="*/ 1131 w 107"/>
                <a:gd name="T45" fmla="*/ 0 h 96"/>
                <a:gd name="T46" fmla="*/ 861 w 107"/>
                <a:gd name="T47" fmla="*/ 602 h 96"/>
                <a:gd name="T48" fmla="*/ 475 w 107"/>
                <a:gd name="T49" fmla="*/ 1422 h 96"/>
                <a:gd name="T50" fmla="*/ 276 w 107"/>
                <a:gd name="T51" fmla="*/ 1847 h 96"/>
                <a:gd name="T52" fmla="*/ 197 w 107"/>
                <a:gd name="T53" fmla="*/ 1956 h 96"/>
                <a:gd name="T54" fmla="*/ 149 w 107"/>
                <a:gd name="T55" fmla="*/ 1999 h 96"/>
                <a:gd name="T56" fmla="*/ 0 w 107"/>
                <a:gd name="T57" fmla="*/ 1999 h 96"/>
                <a:gd name="T58" fmla="*/ 0 w 107"/>
                <a:gd name="T59" fmla="*/ 2084 h 96"/>
                <a:gd name="T60" fmla="*/ 324 w 107"/>
                <a:gd name="T61" fmla="*/ 2084 h 96"/>
                <a:gd name="T62" fmla="*/ 1105 w 107"/>
                <a:gd name="T63" fmla="*/ 388 h 96"/>
                <a:gd name="T64" fmla="*/ 1468 w 107"/>
                <a:gd name="T65" fmla="*/ 1288 h 96"/>
                <a:gd name="T66" fmla="*/ 712 w 107"/>
                <a:gd name="T67" fmla="*/ 1288 h 96"/>
                <a:gd name="T68" fmla="*/ 1105 w 107"/>
                <a:gd name="T69" fmla="*/ 388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7" h="96">
                  <a:moveTo>
                    <a:pt x="15" y="96"/>
                  </a:moveTo>
                  <a:cubicBezTo>
                    <a:pt x="19" y="96"/>
                    <a:pt x="25" y="96"/>
                    <a:pt x="33" y="96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8" y="92"/>
                    <a:pt x="25" y="92"/>
                    <a:pt x="24" y="92"/>
                  </a:cubicBezTo>
                  <a:cubicBezTo>
                    <a:pt x="22" y="91"/>
                    <a:pt x="22" y="91"/>
                    <a:pt x="21" y="90"/>
                  </a:cubicBezTo>
                  <a:cubicBezTo>
                    <a:pt x="21" y="90"/>
                    <a:pt x="21" y="89"/>
                    <a:pt x="21" y="89"/>
                  </a:cubicBezTo>
                  <a:cubicBezTo>
                    <a:pt x="21" y="87"/>
                    <a:pt x="21" y="85"/>
                    <a:pt x="23" y="82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1" y="87"/>
                    <a:pt x="81" y="88"/>
                    <a:pt x="81" y="89"/>
                  </a:cubicBezTo>
                  <a:cubicBezTo>
                    <a:pt x="81" y="90"/>
                    <a:pt x="81" y="90"/>
                    <a:pt x="80" y="91"/>
                  </a:cubicBezTo>
                  <a:cubicBezTo>
                    <a:pt x="80" y="91"/>
                    <a:pt x="79" y="91"/>
                    <a:pt x="78" y="92"/>
                  </a:cubicBezTo>
                  <a:cubicBezTo>
                    <a:pt x="77" y="92"/>
                    <a:pt x="74" y="92"/>
                    <a:pt x="68" y="92"/>
                  </a:cubicBezTo>
                  <a:cubicBezTo>
                    <a:pt x="68" y="96"/>
                    <a:pt x="68" y="96"/>
                    <a:pt x="68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4" y="96"/>
                    <a:pt x="99" y="96"/>
                    <a:pt x="107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3" y="92"/>
                    <a:pt x="100" y="92"/>
                    <a:pt x="99" y="91"/>
                  </a:cubicBezTo>
                  <a:cubicBezTo>
                    <a:pt x="98" y="91"/>
                    <a:pt x="97" y="90"/>
                    <a:pt x="96" y="88"/>
                  </a:cubicBezTo>
                  <a:cubicBezTo>
                    <a:pt x="95" y="85"/>
                    <a:pt x="92" y="79"/>
                    <a:pt x="87" y="68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6" y="14"/>
                    <a:pt x="42" y="24"/>
                    <a:pt x="40" y="28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17" y="77"/>
                    <a:pt x="13" y="83"/>
                    <a:pt x="13" y="85"/>
                  </a:cubicBezTo>
                  <a:cubicBezTo>
                    <a:pt x="11" y="88"/>
                    <a:pt x="10" y="90"/>
                    <a:pt x="9" y="90"/>
                  </a:cubicBezTo>
                  <a:cubicBezTo>
                    <a:pt x="8" y="91"/>
                    <a:pt x="8" y="91"/>
                    <a:pt x="7" y="92"/>
                  </a:cubicBezTo>
                  <a:cubicBezTo>
                    <a:pt x="6" y="92"/>
                    <a:pt x="3" y="92"/>
                    <a:pt x="0" y="92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5" y="96"/>
                    <a:pt x="10" y="96"/>
                    <a:pt x="15" y="96"/>
                  </a:cubicBezTo>
                  <a:close/>
                  <a:moveTo>
                    <a:pt x="51" y="18"/>
                  </a:moveTo>
                  <a:cubicBezTo>
                    <a:pt x="68" y="59"/>
                    <a:pt x="68" y="59"/>
                    <a:pt x="68" y="59"/>
                  </a:cubicBezTo>
                  <a:cubicBezTo>
                    <a:pt x="33" y="59"/>
                    <a:pt x="33" y="59"/>
                    <a:pt x="33" y="5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6"/>
            <p:cNvSpPr>
              <a:spLocks/>
            </p:cNvSpPr>
            <p:nvPr/>
          </p:nvSpPr>
          <p:spPr bwMode="auto">
            <a:xfrm>
              <a:off x="825" y="434"/>
              <a:ext cx="163" cy="147"/>
            </a:xfrm>
            <a:custGeom>
              <a:avLst/>
              <a:gdLst>
                <a:gd name="T0" fmla="*/ 1680 w 105"/>
                <a:gd name="T1" fmla="*/ 305 h 95"/>
                <a:gd name="T2" fmla="*/ 1776 w 105"/>
                <a:gd name="T3" fmla="*/ 149 h 95"/>
                <a:gd name="T4" fmla="*/ 1732 w 105"/>
                <a:gd name="T5" fmla="*/ 108 h 95"/>
                <a:gd name="T6" fmla="*/ 1523 w 105"/>
                <a:gd name="T7" fmla="*/ 82 h 95"/>
                <a:gd name="T8" fmla="*/ 1523 w 105"/>
                <a:gd name="T9" fmla="*/ 0 h 95"/>
                <a:gd name="T10" fmla="*/ 1925 w 105"/>
                <a:gd name="T11" fmla="*/ 0 h 95"/>
                <a:gd name="T12" fmla="*/ 2282 w 105"/>
                <a:gd name="T13" fmla="*/ 0 h 95"/>
                <a:gd name="T14" fmla="*/ 2282 w 105"/>
                <a:gd name="T15" fmla="*/ 82 h 95"/>
                <a:gd name="T16" fmla="*/ 2085 w 105"/>
                <a:gd name="T17" fmla="*/ 108 h 95"/>
                <a:gd name="T18" fmla="*/ 2006 w 105"/>
                <a:gd name="T19" fmla="*/ 149 h 95"/>
                <a:gd name="T20" fmla="*/ 1894 w 105"/>
                <a:gd name="T21" fmla="*/ 275 h 95"/>
                <a:gd name="T22" fmla="*/ 1422 w 105"/>
                <a:gd name="T23" fmla="*/ 922 h 95"/>
                <a:gd name="T24" fmla="*/ 1292 w 105"/>
                <a:gd name="T25" fmla="*/ 1151 h 95"/>
                <a:gd name="T26" fmla="*/ 1292 w 105"/>
                <a:gd name="T27" fmla="*/ 1233 h 95"/>
                <a:gd name="T28" fmla="*/ 1292 w 105"/>
                <a:gd name="T29" fmla="*/ 1331 h 95"/>
                <a:gd name="T30" fmla="*/ 1292 w 105"/>
                <a:gd name="T31" fmla="*/ 1714 h 95"/>
                <a:gd name="T32" fmla="*/ 1301 w 105"/>
                <a:gd name="T33" fmla="*/ 1897 h 95"/>
                <a:gd name="T34" fmla="*/ 1369 w 105"/>
                <a:gd name="T35" fmla="*/ 1908 h 95"/>
                <a:gd name="T36" fmla="*/ 1579 w 105"/>
                <a:gd name="T37" fmla="*/ 1930 h 95"/>
                <a:gd name="T38" fmla="*/ 1579 w 105"/>
                <a:gd name="T39" fmla="*/ 2012 h 95"/>
                <a:gd name="T40" fmla="*/ 1144 w 105"/>
                <a:gd name="T41" fmla="*/ 2012 h 95"/>
                <a:gd name="T42" fmla="*/ 703 w 105"/>
                <a:gd name="T43" fmla="*/ 2012 h 95"/>
                <a:gd name="T44" fmla="*/ 703 w 105"/>
                <a:gd name="T45" fmla="*/ 1930 h 95"/>
                <a:gd name="T46" fmla="*/ 913 w 105"/>
                <a:gd name="T47" fmla="*/ 1908 h 95"/>
                <a:gd name="T48" fmla="*/ 956 w 105"/>
                <a:gd name="T49" fmla="*/ 1897 h 95"/>
                <a:gd name="T50" fmla="*/ 981 w 105"/>
                <a:gd name="T51" fmla="*/ 1749 h 95"/>
                <a:gd name="T52" fmla="*/ 990 w 105"/>
                <a:gd name="T53" fmla="*/ 1331 h 95"/>
                <a:gd name="T54" fmla="*/ 990 w 105"/>
                <a:gd name="T55" fmla="*/ 1198 h 95"/>
                <a:gd name="T56" fmla="*/ 935 w 105"/>
                <a:gd name="T57" fmla="*/ 1055 h 95"/>
                <a:gd name="T58" fmla="*/ 756 w 105"/>
                <a:gd name="T59" fmla="*/ 826 h 95"/>
                <a:gd name="T60" fmla="*/ 359 w 105"/>
                <a:gd name="T61" fmla="*/ 275 h 95"/>
                <a:gd name="T62" fmla="*/ 279 w 105"/>
                <a:gd name="T63" fmla="*/ 149 h 95"/>
                <a:gd name="T64" fmla="*/ 197 w 105"/>
                <a:gd name="T65" fmla="*/ 108 h 95"/>
                <a:gd name="T66" fmla="*/ 0 w 105"/>
                <a:gd name="T67" fmla="*/ 82 h 95"/>
                <a:gd name="T68" fmla="*/ 0 w 105"/>
                <a:gd name="T69" fmla="*/ 0 h 95"/>
                <a:gd name="T70" fmla="*/ 359 w 105"/>
                <a:gd name="T71" fmla="*/ 0 h 95"/>
                <a:gd name="T72" fmla="*/ 935 w 105"/>
                <a:gd name="T73" fmla="*/ 0 h 95"/>
                <a:gd name="T74" fmla="*/ 935 w 105"/>
                <a:gd name="T75" fmla="*/ 82 h 95"/>
                <a:gd name="T76" fmla="*/ 703 w 105"/>
                <a:gd name="T77" fmla="*/ 108 h 95"/>
                <a:gd name="T78" fmla="*/ 655 w 105"/>
                <a:gd name="T79" fmla="*/ 149 h 95"/>
                <a:gd name="T80" fmla="*/ 737 w 105"/>
                <a:gd name="T81" fmla="*/ 305 h 95"/>
                <a:gd name="T82" fmla="*/ 1191 w 105"/>
                <a:gd name="T83" fmla="*/ 1020 h 95"/>
                <a:gd name="T84" fmla="*/ 1680 w 105"/>
                <a:gd name="T85" fmla="*/ 305 h 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95">
                  <a:moveTo>
                    <a:pt x="77" y="14"/>
                  </a:moveTo>
                  <a:cubicBezTo>
                    <a:pt x="80" y="10"/>
                    <a:pt x="82" y="7"/>
                    <a:pt x="82" y="7"/>
                  </a:cubicBezTo>
                  <a:cubicBezTo>
                    <a:pt x="82" y="6"/>
                    <a:pt x="81" y="5"/>
                    <a:pt x="80" y="5"/>
                  </a:cubicBezTo>
                  <a:cubicBezTo>
                    <a:pt x="79" y="5"/>
                    <a:pt x="75" y="4"/>
                    <a:pt x="70" y="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9" y="0"/>
                    <a:pt x="84" y="0"/>
                    <a:pt x="89" y="0"/>
                  </a:cubicBezTo>
                  <a:cubicBezTo>
                    <a:pt x="93" y="0"/>
                    <a:pt x="96" y="0"/>
                    <a:pt x="105" y="0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100" y="4"/>
                    <a:pt x="97" y="5"/>
                    <a:pt x="96" y="5"/>
                  </a:cubicBezTo>
                  <a:cubicBezTo>
                    <a:pt x="95" y="5"/>
                    <a:pt x="93" y="6"/>
                    <a:pt x="92" y="7"/>
                  </a:cubicBezTo>
                  <a:cubicBezTo>
                    <a:pt x="91" y="7"/>
                    <a:pt x="89" y="10"/>
                    <a:pt x="87" y="13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2" y="49"/>
                    <a:pt x="60" y="53"/>
                    <a:pt x="59" y="54"/>
                  </a:cubicBezTo>
                  <a:cubicBezTo>
                    <a:pt x="59" y="56"/>
                    <a:pt x="59" y="57"/>
                    <a:pt x="59" y="58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9"/>
                    <a:pt x="59" y="75"/>
                    <a:pt x="59" y="81"/>
                  </a:cubicBezTo>
                  <a:cubicBezTo>
                    <a:pt x="59" y="85"/>
                    <a:pt x="60" y="88"/>
                    <a:pt x="60" y="89"/>
                  </a:cubicBezTo>
                  <a:cubicBezTo>
                    <a:pt x="61" y="89"/>
                    <a:pt x="61" y="90"/>
                    <a:pt x="63" y="90"/>
                  </a:cubicBezTo>
                  <a:cubicBezTo>
                    <a:pt x="64" y="91"/>
                    <a:pt x="67" y="91"/>
                    <a:pt x="73" y="91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95"/>
                    <a:pt x="58" y="95"/>
                    <a:pt x="53" y="95"/>
                  </a:cubicBezTo>
                  <a:cubicBezTo>
                    <a:pt x="47" y="95"/>
                    <a:pt x="40" y="95"/>
                    <a:pt x="32" y="9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7" y="91"/>
                    <a:pt x="40" y="91"/>
                    <a:pt x="42" y="90"/>
                  </a:cubicBezTo>
                  <a:cubicBezTo>
                    <a:pt x="43" y="90"/>
                    <a:pt x="44" y="90"/>
                    <a:pt x="44" y="89"/>
                  </a:cubicBezTo>
                  <a:cubicBezTo>
                    <a:pt x="45" y="88"/>
                    <a:pt x="45" y="86"/>
                    <a:pt x="45" y="82"/>
                  </a:cubicBezTo>
                  <a:cubicBezTo>
                    <a:pt x="45" y="81"/>
                    <a:pt x="45" y="75"/>
                    <a:pt x="46" y="63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4"/>
                    <a:pt x="44" y="52"/>
                    <a:pt x="43" y="50"/>
                  </a:cubicBezTo>
                  <a:cubicBezTo>
                    <a:pt x="42" y="49"/>
                    <a:pt x="40" y="45"/>
                    <a:pt x="35" y="39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0"/>
                    <a:pt x="14" y="7"/>
                    <a:pt x="13" y="7"/>
                  </a:cubicBezTo>
                  <a:cubicBezTo>
                    <a:pt x="12" y="6"/>
                    <a:pt x="10" y="5"/>
                    <a:pt x="9" y="5"/>
                  </a:cubicBezTo>
                  <a:cubicBezTo>
                    <a:pt x="8" y="5"/>
                    <a:pt x="6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0"/>
                    <a:pt x="12" y="0"/>
                    <a:pt x="17" y="0"/>
                  </a:cubicBezTo>
                  <a:cubicBezTo>
                    <a:pt x="22" y="0"/>
                    <a:pt x="34" y="0"/>
                    <a:pt x="43" y="0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38" y="4"/>
                    <a:pt x="33" y="5"/>
                    <a:pt x="32" y="5"/>
                  </a:cubicBezTo>
                  <a:cubicBezTo>
                    <a:pt x="31" y="5"/>
                    <a:pt x="30" y="6"/>
                    <a:pt x="30" y="7"/>
                  </a:cubicBezTo>
                  <a:cubicBezTo>
                    <a:pt x="30" y="7"/>
                    <a:pt x="31" y="10"/>
                    <a:pt x="34" y="14"/>
                  </a:cubicBezTo>
                  <a:cubicBezTo>
                    <a:pt x="55" y="48"/>
                    <a:pt x="55" y="48"/>
                    <a:pt x="55" y="48"/>
                  </a:cubicBezTo>
                  <a:lnTo>
                    <a:pt x="77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7"/>
            <p:cNvSpPr>
              <a:spLocks noEditPoints="1"/>
            </p:cNvSpPr>
            <p:nvPr/>
          </p:nvSpPr>
          <p:spPr bwMode="auto">
            <a:xfrm>
              <a:off x="982" y="431"/>
              <a:ext cx="164" cy="154"/>
            </a:xfrm>
            <a:custGeom>
              <a:avLst/>
              <a:gdLst>
                <a:gd name="T0" fmla="*/ 399 w 106"/>
                <a:gd name="T1" fmla="*/ 527 h 99"/>
                <a:gd name="T2" fmla="*/ 651 w 106"/>
                <a:gd name="T3" fmla="*/ 230 h 99"/>
                <a:gd name="T4" fmla="*/ 1081 w 106"/>
                <a:gd name="T5" fmla="*/ 114 h 99"/>
                <a:gd name="T6" fmla="*/ 1400 w 106"/>
                <a:gd name="T7" fmla="*/ 177 h 99"/>
                <a:gd name="T8" fmla="*/ 1623 w 106"/>
                <a:gd name="T9" fmla="*/ 283 h 99"/>
                <a:gd name="T10" fmla="*/ 1781 w 106"/>
                <a:gd name="T11" fmla="*/ 462 h 99"/>
                <a:gd name="T12" fmla="*/ 1863 w 106"/>
                <a:gd name="T13" fmla="*/ 684 h 99"/>
                <a:gd name="T14" fmla="*/ 1929 w 106"/>
                <a:gd name="T15" fmla="*/ 1118 h 99"/>
                <a:gd name="T16" fmla="*/ 1854 w 106"/>
                <a:gd name="T17" fmla="*/ 1612 h 99"/>
                <a:gd name="T18" fmla="*/ 1589 w 106"/>
                <a:gd name="T19" fmla="*/ 1938 h 99"/>
                <a:gd name="T20" fmla="*/ 1171 w 106"/>
                <a:gd name="T21" fmla="*/ 2061 h 99"/>
                <a:gd name="T22" fmla="*/ 854 w 106"/>
                <a:gd name="T23" fmla="*/ 2013 h 99"/>
                <a:gd name="T24" fmla="*/ 596 w 106"/>
                <a:gd name="T25" fmla="*/ 1815 h 99"/>
                <a:gd name="T26" fmla="*/ 399 w 106"/>
                <a:gd name="T27" fmla="*/ 1510 h 99"/>
                <a:gd name="T28" fmla="*/ 345 w 106"/>
                <a:gd name="T29" fmla="*/ 1258 h 99"/>
                <a:gd name="T30" fmla="*/ 303 w 106"/>
                <a:gd name="T31" fmla="*/ 994 h 99"/>
                <a:gd name="T32" fmla="*/ 399 w 106"/>
                <a:gd name="T33" fmla="*/ 527 h 99"/>
                <a:gd name="T34" fmla="*/ 70 w 106"/>
                <a:gd name="T35" fmla="*/ 1510 h 99"/>
                <a:gd name="T36" fmla="*/ 272 w 106"/>
                <a:gd name="T37" fmla="*/ 1898 h 99"/>
                <a:gd name="T38" fmla="*/ 617 w 106"/>
                <a:gd name="T39" fmla="*/ 2116 h 99"/>
                <a:gd name="T40" fmla="*/ 1055 w 106"/>
                <a:gd name="T41" fmla="*/ 2182 h 99"/>
                <a:gd name="T42" fmla="*/ 1908 w 106"/>
                <a:gd name="T43" fmla="*/ 1856 h 99"/>
                <a:gd name="T44" fmla="*/ 2253 w 106"/>
                <a:gd name="T45" fmla="*/ 1020 h 99"/>
                <a:gd name="T46" fmla="*/ 2222 w 106"/>
                <a:gd name="T47" fmla="*/ 719 h 99"/>
                <a:gd name="T48" fmla="*/ 2138 w 106"/>
                <a:gd name="T49" fmla="*/ 482 h 99"/>
                <a:gd name="T50" fmla="*/ 1929 w 106"/>
                <a:gd name="T51" fmla="*/ 232 h 99"/>
                <a:gd name="T52" fmla="*/ 1589 w 106"/>
                <a:gd name="T53" fmla="*/ 73 h 99"/>
                <a:gd name="T54" fmla="*/ 1151 w 106"/>
                <a:gd name="T55" fmla="*/ 0 h 99"/>
                <a:gd name="T56" fmla="*/ 682 w 106"/>
                <a:gd name="T57" fmla="*/ 73 h 99"/>
                <a:gd name="T58" fmla="*/ 303 w 106"/>
                <a:gd name="T59" fmla="*/ 310 h 99"/>
                <a:gd name="T60" fmla="*/ 70 w 106"/>
                <a:gd name="T61" fmla="*/ 666 h 99"/>
                <a:gd name="T62" fmla="*/ 0 w 106"/>
                <a:gd name="T63" fmla="*/ 1098 h 99"/>
                <a:gd name="T64" fmla="*/ 70 w 106"/>
                <a:gd name="T65" fmla="*/ 151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6" h="99">
                  <a:moveTo>
                    <a:pt x="19" y="24"/>
                  </a:moveTo>
                  <a:cubicBezTo>
                    <a:pt x="22" y="18"/>
                    <a:pt x="26" y="13"/>
                    <a:pt x="31" y="10"/>
                  </a:cubicBezTo>
                  <a:cubicBezTo>
                    <a:pt x="37" y="7"/>
                    <a:pt x="44" y="5"/>
                    <a:pt x="51" y="5"/>
                  </a:cubicBezTo>
                  <a:cubicBezTo>
                    <a:pt x="56" y="5"/>
                    <a:pt x="61" y="6"/>
                    <a:pt x="66" y="8"/>
                  </a:cubicBezTo>
                  <a:cubicBezTo>
                    <a:pt x="70" y="9"/>
                    <a:pt x="74" y="11"/>
                    <a:pt x="76" y="13"/>
                  </a:cubicBezTo>
                  <a:cubicBezTo>
                    <a:pt x="79" y="16"/>
                    <a:pt x="82" y="18"/>
                    <a:pt x="84" y="21"/>
                  </a:cubicBezTo>
                  <a:cubicBezTo>
                    <a:pt x="86" y="24"/>
                    <a:pt x="87" y="27"/>
                    <a:pt x="88" y="31"/>
                  </a:cubicBezTo>
                  <a:cubicBezTo>
                    <a:pt x="90" y="37"/>
                    <a:pt x="91" y="44"/>
                    <a:pt x="91" y="51"/>
                  </a:cubicBezTo>
                  <a:cubicBezTo>
                    <a:pt x="91" y="59"/>
                    <a:pt x="90" y="67"/>
                    <a:pt x="87" y="73"/>
                  </a:cubicBezTo>
                  <a:cubicBezTo>
                    <a:pt x="85" y="79"/>
                    <a:pt x="80" y="84"/>
                    <a:pt x="75" y="88"/>
                  </a:cubicBezTo>
                  <a:cubicBezTo>
                    <a:pt x="69" y="91"/>
                    <a:pt x="63" y="93"/>
                    <a:pt x="55" y="93"/>
                  </a:cubicBezTo>
                  <a:cubicBezTo>
                    <a:pt x="50" y="93"/>
                    <a:pt x="45" y="92"/>
                    <a:pt x="40" y="91"/>
                  </a:cubicBezTo>
                  <a:cubicBezTo>
                    <a:pt x="36" y="89"/>
                    <a:pt x="32" y="86"/>
                    <a:pt x="28" y="82"/>
                  </a:cubicBezTo>
                  <a:cubicBezTo>
                    <a:pt x="24" y="79"/>
                    <a:pt x="21" y="74"/>
                    <a:pt x="19" y="69"/>
                  </a:cubicBezTo>
                  <a:cubicBezTo>
                    <a:pt x="18" y="66"/>
                    <a:pt x="17" y="62"/>
                    <a:pt x="16" y="57"/>
                  </a:cubicBezTo>
                  <a:cubicBezTo>
                    <a:pt x="15" y="53"/>
                    <a:pt x="14" y="49"/>
                    <a:pt x="14" y="45"/>
                  </a:cubicBezTo>
                  <a:cubicBezTo>
                    <a:pt x="14" y="37"/>
                    <a:pt x="16" y="30"/>
                    <a:pt x="19" y="24"/>
                  </a:cubicBezTo>
                  <a:close/>
                  <a:moveTo>
                    <a:pt x="3" y="69"/>
                  </a:moveTo>
                  <a:cubicBezTo>
                    <a:pt x="5" y="76"/>
                    <a:pt x="9" y="81"/>
                    <a:pt x="13" y="86"/>
                  </a:cubicBezTo>
                  <a:cubicBezTo>
                    <a:pt x="18" y="90"/>
                    <a:pt x="23" y="94"/>
                    <a:pt x="29" y="96"/>
                  </a:cubicBezTo>
                  <a:cubicBezTo>
                    <a:pt x="36" y="98"/>
                    <a:pt x="43" y="99"/>
                    <a:pt x="50" y="99"/>
                  </a:cubicBezTo>
                  <a:cubicBezTo>
                    <a:pt x="66" y="99"/>
                    <a:pt x="80" y="94"/>
                    <a:pt x="90" y="84"/>
                  </a:cubicBezTo>
                  <a:cubicBezTo>
                    <a:pt x="101" y="74"/>
                    <a:pt x="106" y="62"/>
                    <a:pt x="106" y="46"/>
                  </a:cubicBezTo>
                  <a:cubicBezTo>
                    <a:pt x="106" y="42"/>
                    <a:pt x="106" y="37"/>
                    <a:pt x="105" y="33"/>
                  </a:cubicBezTo>
                  <a:cubicBezTo>
                    <a:pt x="104" y="29"/>
                    <a:pt x="102" y="25"/>
                    <a:pt x="101" y="22"/>
                  </a:cubicBezTo>
                  <a:cubicBezTo>
                    <a:pt x="98" y="18"/>
                    <a:pt x="95" y="15"/>
                    <a:pt x="91" y="11"/>
                  </a:cubicBezTo>
                  <a:cubicBezTo>
                    <a:pt x="87" y="8"/>
                    <a:pt x="82" y="5"/>
                    <a:pt x="75" y="3"/>
                  </a:cubicBezTo>
                  <a:cubicBezTo>
                    <a:pt x="69" y="1"/>
                    <a:pt x="62" y="0"/>
                    <a:pt x="54" y="0"/>
                  </a:cubicBezTo>
                  <a:cubicBezTo>
                    <a:pt x="46" y="0"/>
                    <a:pt x="38" y="1"/>
                    <a:pt x="32" y="3"/>
                  </a:cubicBezTo>
                  <a:cubicBezTo>
                    <a:pt x="25" y="6"/>
                    <a:pt x="19" y="9"/>
                    <a:pt x="14" y="14"/>
                  </a:cubicBezTo>
                  <a:cubicBezTo>
                    <a:pt x="9" y="19"/>
                    <a:pt x="5" y="24"/>
                    <a:pt x="3" y="30"/>
                  </a:cubicBezTo>
                  <a:cubicBezTo>
                    <a:pt x="1" y="36"/>
                    <a:pt x="0" y="43"/>
                    <a:pt x="0" y="50"/>
                  </a:cubicBezTo>
                  <a:cubicBezTo>
                    <a:pt x="0" y="56"/>
                    <a:pt x="1" y="63"/>
                    <a:pt x="3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7421563" y="6353175"/>
            <a:ext cx="1511300" cy="328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90000"/>
              </a:lnSpc>
              <a:defRPr/>
            </a:pPr>
            <a:r>
              <a:rPr lang="en-US" altLang="en-US" sz="1000" smtClean="0">
                <a:solidFill>
                  <a:schemeClr val="bg1"/>
                </a:solidFill>
              </a:rPr>
              <a:t>Division of </a:t>
            </a:r>
            <a:br>
              <a:rPr lang="en-US" altLang="en-US" sz="1000" smtClean="0">
                <a:solidFill>
                  <a:schemeClr val="bg1"/>
                </a:solidFill>
              </a:rPr>
            </a:br>
            <a:r>
              <a:rPr lang="en-US" altLang="en-US" sz="1400" smtClean="0">
                <a:solidFill>
                  <a:schemeClr val="bg1"/>
                </a:solidFill>
              </a:rPr>
              <a:t>RHEUMATOLOGY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82575" indent="-282575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969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3pPr>
      <a:lvl4pPr marL="16541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4pPr>
      <a:lvl5pPr marL="21113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5pPr>
      <a:lvl6pPr marL="25685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6pPr>
      <a:lvl7pPr marL="30257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7pPr>
      <a:lvl8pPr marL="34829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8pPr>
      <a:lvl9pPr marL="3940175" indent="-28257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rgbClr val="808080"/>
        </a:buClr>
        <a:buSzPct val="120000"/>
        <a:buChar char="•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57225" y="1905000"/>
            <a:ext cx="7824788" cy="1295400"/>
          </a:xfrm>
        </p:spPr>
        <p:txBody>
          <a:bodyPr/>
          <a:lstStyle/>
          <a:p>
            <a:pPr algn="ctr" eaLnBrk="1" hangingPunct="1"/>
            <a:r>
              <a:rPr lang="en-US" altLang="en-US" sz="4400" dirty="0" smtClean="0"/>
              <a:t>Myositis 101 for</a:t>
            </a:r>
            <a:br>
              <a:rPr lang="en-US" altLang="en-US" sz="4400" dirty="0" smtClean="0"/>
            </a:br>
            <a:r>
              <a:rPr lang="en-US" altLang="en-US" sz="4400" dirty="0" smtClean="0"/>
              <a:t>PM/DM/NM/</a:t>
            </a:r>
            <a:r>
              <a:rPr lang="en-US" altLang="en-US" sz="4400" dirty="0" err="1" smtClean="0"/>
              <a:t>ASyS</a:t>
            </a:r>
            <a:endParaRPr lang="en-US" altLang="en-US" sz="4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352800"/>
            <a:ext cx="7824788" cy="2514600"/>
          </a:xfrm>
        </p:spPr>
        <p:txBody>
          <a:bodyPr/>
          <a:lstStyle/>
          <a:p>
            <a:pPr algn="ctr" eaLnBrk="1" hangingPunct="1"/>
            <a:r>
              <a:rPr lang="en-US" altLang="en-US" sz="2600" dirty="0" smtClean="0">
                <a:solidFill>
                  <a:srgbClr val="000000"/>
                </a:solidFill>
              </a:rPr>
              <a:t>Steven R. Ytterberg, M.D.</a:t>
            </a:r>
          </a:p>
          <a:p>
            <a:pPr algn="ctr" eaLnBrk="1" hangingPunct="1"/>
            <a:r>
              <a:rPr lang="en-US" altLang="en-US" i="1" dirty="0" smtClean="0">
                <a:solidFill>
                  <a:srgbClr val="000000"/>
                </a:solidFill>
              </a:rPr>
              <a:t>Emeritus , Division of Rheumatology</a:t>
            </a:r>
          </a:p>
          <a:p>
            <a:pPr algn="ctr" eaLnBrk="1" hangingPunct="1"/>
            <a:r>
              <a:rPr lang="en-US" altLang="en-US" i="1" dirty="0" smtClean="0">
                <a:solidFill>
                  <a:srgbClr val="000000"/>
                </a:solidFill>
              </a:rPr>
              <a:t>Mayo Clinic, Rochester, MN</a:t>
            </a:r>
          </a:p>
          <a:p>
            <a:pPr algn="ctr" eaLnBrk="1" hangingPunct="1"/>
            <a:endParaRPr lang="en-US" altLang="en-US" sz="2400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en-US" altLang="en-US" sz="2000" dirty="0" smtClean="0">
                <a:solidFill>
                  <a:schemeClr val="tx2"/>
                </a:solidFill>
              </a:rPr>
              <a:t>The Myositis Association Annual Conference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2"/>
                </a:solidFill>
              </a:rPr>
              <a:t>Bloomington, MN</a:t>
            </a:r>
          </a:p>
          <a:p>
            <a:pPr algn="ctr" eaLnBrk="1" hangingPunct="1"/>
            <a:r>
              <a:rPr lang="en-US" altLang="en-US" sz="2000" dirty="0" smtClean="0">
                <a:solidFill>
                  <a:schemeClr val="tx2"/>
                </a:solidFill>
              </a:rPr>
              <a:t>Sept. 5 &amp; 6, 2019</a:t>
            </a:r>
          </a:p>
        </p:txBody>
      </p:sp>
    </p:spTree>
    <p:extLst>
      <p:ext uri="{BB962C8B-B14F-4D97-AF65-F5344CB8AC3E}">
        <p14:creationId xmlns:p14="http://schemas.microsoft.com/office/powerpoint/2010/main" val="182455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Idiopathic Inflammatory Myopathies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295400"/>
            <a:ext cx="8305800" cy="4648200"/>
          </a:xfrm>
        </p:spPr>
        <p:txBody>
          <a:bodyPr/>
          <a:lstStyle/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Polymyositis (PM)</a:t>
            </a:r>
          </a:p>
          <a:p>
            <a:pPr>
              <a:defRPr/>
            </a:pPr>
            <a:r>
              <a:rPr lang="en-US" sz="2600" dirty="0" smtClean="0"/>
              <a:t>Dermatomyositis (DM)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Inclusion body myositis (IBM)</a:t>
            </a:r>
          </a:p>
          <a:p>
            <a:pPr>
              <a:defRPr/>
            </a:pPr>
            <a:r>
              <a:rPr lang="en-US" sz="2600" dirty="0" err="1" smtClean="0"/>
              <a:t>Antisynthetase</a:t>
            </a:r>
            <a:r>
              <a:rPr lang="en-US" sz="2600" dirty="0" smtClean="0"/>
              <a:t> syndrome (</a:t>
            </a:r>
            <a:r>
              <a:rPr lang="en-US" sz="2600" dirty="0" err="1" smtClean="0"/>
              <a:t>ASyS</a:t>
            </a:r>
            <a:r>
              <a:rPr lang="en-US" sz="2600" dirty="0" smtClean="0"/>
              <a:t>)</a:t>
            </a:r>
          </a:p>
          <a:p>
            <a:pPr>
              <a:defRPr/>
            </a:pPr>
            <a:r>
              <a:rPr lang="en-US" sz="2600" dirty="0"/>
              <a:t>N</a:t>
            </a:r>
            <a:r>
              <a:rPr lang="en-US" sz="2600" dirty="0" smtClean="0"/>
              <a:t>ecrotizing myopathy (NM or IMNM)</a:t>
            </a:r>
          </a:p>
          <a:p>
            <a:pPr marL="0" indent="0">
              <a:buNone/>
              <a:defRPr/>
            </a:pPr>
            <a:endParaRPr lang="en-US" sz="26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81663" y="1295400"/>
            <a:ext cx="3157537" cy="2665412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Isolated, adult</a:t>
            </a:r>
          </a:p>
          <a:p>
            <a:pPr>
              <a:defRPr/>
            </a:pPr>
            <a:r>
              <a:rPr lang="en-US" sz="2600" dirty="0" smtClean="0"/>
              <a:t>Juvenile</a:t>
            </a:r>
          </a:p>
          <a:p>
            <a:pPr>
              <a:defRPr/>
            </a:pPr>
            <a:r>
              <a:rPr lang="en-US" sz="2600" dirty="0" smtClean="0"/>
              <a:t>Malignancy</a:t>
            </a:r>
          </a:p>
          <a:p>
            <a:pPr>
              <a:defRPr/>
            </a:pPr>
            <a:r>
              <a:rPr lang="en-US" sz="2600" dirty="0" smtClean="0"/>
              <a:t>Overlap</a:t>
            </a:r>
          </a:p>
        </p:txBody>
      </p:sp>
      <p:sp>
        <p:nvSpPr>
          <p:cNvPr id="7173" name="AutoShape 7"/>
          <p:cNvSpPr>
            <a:spLocks/>
          </p:cNvSpPr>
          <p:nvPr/>
        </p:nvSpPr>
        <p:spPr bwMode="auto">
          <a:xfrm>
            <a:off x="5375275" y="1539766"/>
            <a:ext cx="415925" cy="1905000"/>
          </a:xfrm>
          <a:prstGeom prst="leftBrace">
            <a:avLst>
              <a:gd name="adj1" fmla="val 439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Idiopathic Inflammatory Myopathies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295400"/>
            <a:ext cx="8305800" cy="4648200"/>
          </a:xfrm>
        </p:spPr>
        <p:txBody>
          <a:bodyPr/>
          <a:lstStyle/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Polymyositis (PM)</a:t>
            </a:r>
          </a:p>
          <a:p>
            <a:pPr>
              <a:defRPr/>
            </a:pPr>
            <a:r>
              <a:rPr lang="en-US" sz="2600" dirty="0" smtClean="0"/>
              <a:t>Dermatomyositis (DM)</a:t>
            </a:r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Inclusion body myositis (IBM)</a:t>
            </a:r>
          </a:p>
          <a:p>
            <a:pPr>
              <a:defRPr/>
            </a:pPr>
            <a:r>
              <a:rPr lang="en-US" sz="2600" dirty="0" err="1" smtClean="0"/>
              <a:t>Antisynthetase</a:t>
            </a:r>
            <a:r>
              <a:rPr lang="en-US" sz="2600" dirty="0" smtClean="0"/>
              <a:t> syndrome (</a:t>
            </a:r>
            <a:r>
              <a:rPr lang="en-US" sz="2600" dirty="0" err="1" smtClean="0"/>
              <a:t>ASyS</a:t>
            </a:r>
            <a:r>
              <a:rPr lang="en-US" sz="2600" dirty="0" smtClean="0"/>
              <a:t>)</a:t>
            </a:r>
          </a:p>
          <a:p>
            <a:pPr>
              <a:defRPr/>
            </a:pPr>
            <a:r>
              <a:rPr lang="en-US" sz="2600" dirty="0"/>
              <a:t>N</a:t>
            </a:r>
            <a:r>
              <a:rPr lang="en-US" sz="2600" dirty="0" smtClean="0"/>
              <a:t>ecrotizing myopathy (NM or IMNM)</a:t>
            </a:r>
          </a:p>
          <a:p>
            <a:pPr marL="0" indent="0">
              <a:buNone/>
              <a:defRPr/>
            </a:pPr>
            <a:endParaRPr lang="en-US" sz="26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81663" y="1295400"/>
            <a:ext cx="3157537" cy="2665412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Isolated, adult</a:t>
            </a:r>
          </a:p>
          <a:p>
            <a:pPr>
              <a:defRPr/>
            </a:pPr>
            <a:r>
              <a:rPr lang="en-US" sz="2600" dirty="0" smtClean="0"/>
              <a:t>Juvenile</a:t>
            </a:r>
          </a:p>
          <a:p>
            <a:pPr>
              <a:defRPr/>
            </a:pPr>
            <a:r>
              <a:rPr lang="en-US" sz="2600" dirty="0" smtClean="0"/>
              <a:t>Malignancy</a:t>
            </a:r>
          </a:p>
          <a:p>
            <a:pPr>
              <a:defRPr/>
            </a:pPr>
            <a:r>
              <a:rPr lang="en-US" sz="2600" dirty="0" smtClean="0"/>
              <a:t>Overlap</a:t>
            </a:r>
          </a:p>
        </p:txBody>
      </p:sp>
      <p:sp>
        <p:nvSpPr>
          <p:cNvPr id="7173" name="AutoShape 7"/>
          <p:cNvSpPr>
            <a:spLocks/>
          </p:cNvSpPr>
          <p:nvPr/>
        </p:nvSpPr>
        <p:spPr bwMode="auto">
          <a:xfrm>
            <a:off x="5375275" y="1539766"/>
            <a:ext cx="415925" cy="1905000"/>
          </a:xfrm>
          <a:prstGeom prst="leftBrace">
            <a:avLst>
              <a:gd name="adj1" fmla="val 439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133600" y="838200"/>
            <a:ext cx="3485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Immune-mediated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514600" y="609600"/>
            <a:ext cx="2362200" cy="76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13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35814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1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149366"/>
            <a:ext cx="4191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www.benchtobmore.com/wp-content/uploads/2015/09/Chart-Tiff-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9" y="2424478"/>
            <a:ext cx="8733264" cy="34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76400" y="5867400"/>
            <a:ext cx="7434263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FontTx/>
              <a:buNone/>
            </a:pPr>
            <a:r>
              <a:rPr lang="en-US" altLang="en-US" sz="1400" i="1" dirty="0" smtClean="0">
                <a:solidFill>
                  <a:srgbClr val="3366EB"/>
                </a:solidFill>
              </a:rPr>
              <a:t>http://www.benchtobmore.com/wp-content/uploads/2015/09/Chart-Tiff-copy.png</a:t>
            </a:r>
            <a:endParaRPr lang="en-US" altLang="en-US" sz="1400" i="1" dirty="0">
              <a:solidFill>
                <a:srgbClr val="3366EB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“Cause” is a difficult term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38125" y="1447800"/>
            <a:ext cx="6381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Correlation or association ≠ Causation!</a:t>
            </a:r>
          </a:p>
        </p:txBody>
      </p:sp>
    </p:spTree>
    <p:extLst>
      <p:ext uri="{BB962C8B-B14F-4D97-AF65-F5344CB8AC3E}">
        <p14:creationId xmlns:p14="http://schemas.microsoft.com/office/powerpoint/2010/main" val="36905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“Cause” is a difficult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Disease triggers </a:t>
            </a:r>
          </a:p>
          <a:p>
            <a:r>
              <a:rPr lang="en-US" sz="2400" dirty="0" smtClean="0"/>
              <a:t>Genetic factors</a:t>
            </a:r>
          </a:p>
          <a:p>
            <a:r>
              <a:rPr lang="en-US" sz="2400" dirty="0" smtClean="0"/>
              <a:t>Environmental factors</a:t>
            </a:r>
          </a:p>
          <a:p>
            <a:r>
              <a:rPr lang="en-US" sz="2400" dirty="0" smtClean="0"/>
              <a:t>Muscle fiber 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Disease mechanisms</a:t>
            </a:r>
          </a:p>
          <a:p>
            <a:r>
              <a:rPr lang="en-US" sz="2400" dirty="0" smtClean="0"/>
              <a:t>Immune system</a:t>
            </a:r>
          </a:p>
          <a:p>
            <a:r>
              <a:rPr lang="en-US" sz="2400" dirty="0" smtClean="0"/>
              <a:t>Inflammation</a:t>
            </a:r>
          </a:p>
          <a:p>
            <a:r>
              <a:rPr lang="en-US" sz="2400" dirty="0" smtClean="0"/>
              <a:t>Muscle damage</a:t>
            </a:r>
          </a:p>
          <a:p>
            <a:r>
              <a:rPr lang="en-US" sz="2400" dirty="0" smtClean="0"/>
              <a:t>Others?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7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Myositis is likely triggered by genetic and environmental factors</a:t>
            </a:r>
            <a:endParaRPr lang="en-US" dirty="0"/>
          </a:p>
        </p:txBody>
      </p:sp>
      <p:sp>
        <p:nvSpPr>
          <p:cNvPr id="7" name="Oval 6"/>
          <p:cNvSpPr>
            <a:spLocks/>
          </p:cNvSpPr>
          <p:nvPr/>
        </p:nvSpPr>
        <p:spPr>
          <a:xfrm>
            <a:off x="1036845" y="1783080"/>
            <a:ext cx="3931920" cy="3931920"/>
          </a:xfrm>
          <a:prstGeom prst="ellipse">
            <a:avLst/>
          </a:prstGeom>
          <a:solidFill>
            <a:srgbClr val="FF0000">
              <a:alpha val="75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Genetic</a:t>
            </a:r>
          </a:p>
          <a:p>
            <a:pPr algn="ctr"/>
            <a:r>
              <a:rPr lang="en-US" dirty="0" smtClean="0"/>
              <a:t>factors</a:t>
            </a:r>
            <a:endParaRPr lang="en-US" dirty="0"/>
          </a:p>
        </p:txBody>
      </p:sp>
      <p:sp>
        <p:nvSpPr>
          <p:cNvPr id="9" name="Oval 8"/>
          <p:cNvSpPr>
            <a:spLocks/>
          </p:cNvSpPr>
          <p:nvPr/>
        </p:nvSpPr>
        <p:spPr>
          <a:xfrm>
            <a:off x="4008646" y="1783080"/>
            <a:ext cx="3931920" cy="3931920"/>
          </a:xfrm>
          <a:prstGeom prst="ellipse">
            <a:avLst/>
          </a:prstGeom>
          <a:solidFill>
            <a:srgbClr val="0070C0">
              <a:alpha val="75000"/>
            </a:srgbClr>
          </a:solidFill>
          <a:ln>
            <a:solidFill>
              <a:srgbClr val="0070C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</a:t>
            </a:r>
          </a:p>
          <a:p>
            <a:pPr algn="ctr"/>
            <a:r>
              <a:rPr lang="en-US" dirty="0" smtClean="0"/>
              <a:t>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effectLst/>
              </a:rPr>
              <a:t>Genome-wide association study (GWAS) in DM/JDM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286000"/>
            <a:ext cx="8839200" cy="353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181600" y="2551113"/>
            <a:ext cx="3422650" cy="14652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66738" indent="-2190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>
                <a:latin typeface="Arial" charset="0"/>
              </a:rPr>
              <a:t>Strongest association with MHC</a:t>
            </a:r>
          </a:p>
          <a:p>
            <a:r>
              <a:rPr lang="en-US" altLang="en-US" sz="1800">
                <a:latin typeface="Arial" charset="0"/>
              </a:rPr>
              <a:t>Non-MHC SNPs:</a:t>
            </a:r>
          </a:p>
          <a:p>
            <a:pPr lvl="1">
              <a:buFontTx/>
              <a:buChar char="•"/>
            </a:pPr>
            <a:r>
              <a:rPr lang="en-US" altLang="en-US" sz="1800" i="1">
                <a:latin typeface="Arial" charset="0"/>
              </a:rPr>
              <a:t>PLCL1</a:t>
            </a:r>
          </a:p>
          <a:p>
            <a:pPr lvl="1">
              <a:buFontTx/>
              <a:buChar char="•"/>
            </a:pPr>
            <a:r>
              <a:rPr lang="en-US" altLang="en-US" sz="1800" i="1">
                <a:latin typeface="Arial" charset="0"/>
              </a:rPr>
              <a:t>BLK</a:t>
            </a:r>
          </a:p>
          <a:p>
            <a:pPr lvl="1">
              <a:buFontTx/>
              <a:buChar char="•"/>
            </a:pPr>
            <a:r>
              <a:rPr lang="en-US" altLang="en-US" sz="1800" i="1">
                <a:latin typeface="Arial" charset="0"/>
              </a:rPr>
              <a:t>CCL21</a:t>
            </a:r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 flipH="1">
            <a:off x="3810000" y="2667000"/>
            <a:ext cx="12954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Text Box 1028"/>
          <p:cNvSpPr txBox="1">
            <a:spLocks noChangeArrowheads="1"/>
          </p:cNvSpPr>
          <p:nvPr/>
        </p:nvSpPr>
        <p:spPr bwMode="auto">
          <a:xfrm>
            <a:off x="4721886" y="5867400"/>
            <a:ext cx="4421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Miller et al., Arthritis Rheum 2013; 65: 3239-47</a:t>
            </a:r>
            <a:endParaRPr lang="en-US" alt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71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Genes related to the immune system’s recognition of foreign proteins are most highly associated </a:t>
            </a:r>
            <a:r>
              <a:rPr lang="en-US" dirty="0" smtClean="0">
                <a:latin typeface="+mn-lt"/>
              </a:rPr>
              <a:t>with DM/JDM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1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effectLst/>
              </a:rPr>
              <a:t>GWAS in PM and DM</a:t>
            </a:r>
          </a:p>
        </p:txBody>
      </p:sp>
      <p:sp>
        <p:nvSpPr>
          <p:cNvPr id="21507" name="Line 7"/>
          <p:cNvSpPr>
            <a:spLocks noChangeShapeType="1"/>
          </p:cNvSpPr>
          <p:nvPr/>
        </p:nvSpPr>
        <p:spPr bwMode="auto">
          <a:xfrm flipH="1">
            <a:off x="3810000" y="2362200"/>
            <a:ext cx="12954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596" name="Text Box 1028"/>
          <p:cNvSpPr txBox="1">
            <a:spLocks noChangeArrowheads="1"/>
          </p:cNvSpPr>
          <p:nvPr/>
        </p:nvSpPr>
        <p:spPr bwMode="auto">
          <a:xfrm>
            <a:off x="4348713" y="5834062"/>
            <a:ext cx="47952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Rothwell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et al., Ann Rheum  Dis 2016; 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7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5: 1558-66</a:t>
            </a:r>
            <a:endParaRPr lang="en-US" altLang="en-US" sz="1600" dirty="0" smtClean="0">
              <a:solidFill>
                <a:schemeClr val="tx2"/>
              </a:solidFill>
            </a:endParaRPr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87905"/>
            <a:ext cx="5495925" cy="487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1800" y="2133600"/>
            <a:ext cx="14335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Adult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1800" y="4197350"/>
            <a:ext cx="1795463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Adult and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juvenile DM</a:t>
            </a:r>
          </a:p>
        </p:txBody>
      </p:sp>
    </p:spTree>
    <p:extLst>
      <p:ext uri="{BB962C8B-B14F-4D97-AF65-F5344CB8AC3E}">
        <p14:creationId xmlns:p14="http://schemas.microsoft.com/office/powerpoint/2010/main" val="180612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HLA-DRB1 in IBM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6" y="2133600"/>
            <a:ext cx="7142163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4804295" y="5867400"/>
            <a:ext cx="43265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400" i="1" dirty="0" smtClean="0">
                <a:solidFill>
                  <a:schemeClr val="tx2"/>
                </a:solidFill>
                <a:latin typeface="Arial" charset="0"/>
              </a:rPr>
              <a:t>Rothwell et al., Arthritis </a:t>
            </a:r>
            <a:r>
              <a:rPr lang="en-US" altLang="en-US" sz="1400" i="1" dirty="0" err="1" smtClean="0">
                <a:solidFill>
                  <a:schemeClr val="tx2"/>
                </a:solidFill>
                <a:latin typeface="Arial" charset="0"/>
              </a:rPr>
              <a:t>Rheumatol</a:t>
            </a:r>
            <a:r>
              <a:rPr lang="en-US" altLang="en-US" sz="1400" i="1" dirty="0" smtClean="0">
                <a:solidFill>
                  <a:schemeClr val="tx2"/>
                </a:solidFill>
                <a:latin typeface="Arial" charset="0"/>
              </a:rPr>
              <a:t> 2017; 69: 1090-9</a:t>
            </a:r>
            <a:endParaRPr lang="en-US" altLang="en-US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Disclosures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 smtClean="0"/>
              <a:t>Consulting: </a:t>
            </a:r>
            <a:endParaRPr lang="en-US" altLang="en-US" sz="2400" dirty="0" smtClean="0"/>
          </a:p>
          <a:p>
            <a:pPr lvl="1" eaLnBrk="1" hangingPunct="1">
              <a:defRPr/>
            </a:pPr>
            <a:r>
              <a:rPr lang="en-US" altLang="en-US" sz="2400" dirty="0" smtClean="0"/>
              <a:t>Pfizer</a:t>
            </a:r>
          </a:p>
          <a:p>
            <a:pPr lvl="1" eaLnBrk="1" hangingPunct="1">
              <a:defRPr/>
            </a:pPr>
            <a:r>
              <a:rPr lang="en-US" altLang="en-US" sz="2400" dirty="0" err="1" smtClean="0"/>
              <a:t>Corbus</a:t>
            </a:r>
            <a:endParaRPr lang="en-US" altLang="en-US" sz="2400" dirty="0" smtClean="0"/>
          </a:p>
          <a:p>
            <a:pPr lvl="1" eaLnBrk="1" hangingPunct="1">
              <a:defRPr/>
            </a:pPr>
            <a:r>
              <a:rPr lang="en-US" altLang="en-US" sz="2400" dirty="0" smtClean="0"/>
              <a:t>Univ. of Pittsburgh</a:t>
            </a:r>
          </a:p>
          <a:p>
            <a:pPr lvl="1" eaLnBrk="1" hangingPunct="1">
              <a:defRPr/>
            </a:pPr>
            <a:endParaRPr lang="en-US" altLang="en-US" sz="2400" dirty="0" smtClean="0"/>
          </a:p>
          <a:p>
            <a:pPr eaLnBrk="1" hangingPunct="1">
              <a:defRPr/>
            </a:pPr>
            <a:r>
              <a:rPr lang="en-US" altLang="en-US" sz="2800" dirty="0" smtClean="0"/>
              <a:t>Off-label use: </a:t>
            </a:r>
          </a:p>
          <a:p>
            <a:pPr lvl="1" eaLnBrk="1" hangingPunct="1">
              <a:defRPr/>
            </a:pPr>
            <a:r>
              <a:rPr lang="en-US" altLang="en-US" sz="2400" dirty="0" smtClean="0"/>
              <a:t>Nothing is FDA approved other than steroids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Classes of environmental exposures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sz="2400" dirty="0" smtClean="0">
                <a:solidFill>
                  <a:schemeClr val="tx2"/>
                </a:solidFill>
              </a:rPr>
              <a:t>Chemical factors</a:t>
            </a:r>
          </a:p>
          <a:p>
            <a:pPr lvl="1"/>
            <a:r>
              <a:rPr lang="en-US" altLang="en-US" sz="2000" dirty="0" smtClean="0"/>
              <a:t>Silica</a:t>
            </a:r>
          </a:p>
          <a:p>
            <a:pPr lvl="1"/>
            <a:r>
              <a:rPr lang="en-US" altLang="en-US" sz="2000" dirty="0" smtClean="0"/>
              <a:t>Asbestos</a:t>
            </a:r>
          </a:p>
          <a:p>
            <a:pPr lvl="1"/>
            <a:r>
              <a:rPr lang="en-US" altLang="en-US" sz="2000" dirty="0" smtClean="0"/>
              <a:t>Metals</a:t>
            </a:r>
          </a:p>
          <a:p>
            <a:pPr lvl="1"/>
            <a:r>
              <a:rPr lang="en-US" altLang="en-US" sz="2000" dirty="0" smtClean="0"/>
              <a:t>Pesticides</a:t>
            </a:r>
          </a:p>
          <a:p>
            <a:pPr lvl="1"/>
            <a:r>
              <a:rPr lang="en-US" altLang="en-US" sz="2000" dirty="0" smtClean="0"/>
              <a:t>Industrial chemicals and solvents</a:t>
            </a:r>
          </a:p>
          <a:p>
            <a:pPr lvl="1"/>
            <a:r>
              <a:rPr lang="en-US" altLang="en-US" sz="2000" dirty="0" smtClean="0"/>
              <a:t>Air pollution</a:t>
            </a:r>
          </a:p>
          <a:p>
            <a:pPr lvl="1"/>
            <a:r>
              <a:rPr lang="en-US" altLang="en-US" sz="2000" dirty="0" smtClean="0"/>
              <a:t>Smoking</a:t>
            </a:r>
          </a:p>
          <a:p>
            <a:pPr lvl="1"/>
            <a:r>
              <a:rPr lang="en-US" altLang="en-US" sz="2000" dirty="0" smtClean="0"/>
              <a:t>Personal care products</a:t>
            </a:r>
          </a:p>
        </p:txBody>
      </p:sp>
      <p:sp>
        <p:nvSpPr>
          <p:cNvPr id="28676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smtClean="0">
                <a:solidFill>
                  <a:schemeClr val="tx2"/>
                </a:solidFill>
              </a:rPr>
              <a:t>Physical factors</a:t>
            </a:r>
          </a:p>
          <a:p>
            <a:pPr lvl="1"/>
            <a:r>
              <a:rPr lang="en-US" altLang="en-US" sz="2000" smtClean="0"/>
              <a:t>Ionizing radiation</a:t>
            </a:r>
          </a:p>
          <a:p>
            <a:pPr lvl="1"/>
            <a:r>
              <a:rPr lang="en-US" altLang="en-US" sz="2000" smtClean="0"/>
              <a:t>UV radiation</a:t>
            </a:r>
          </a:p>
          <a:p>
            <a:pPr lvl="1"/>
            <a:r>
              <a:rPr lang="en-US" altLang="en-US" sz="2000" smtClean="0"/>
              <a:t>Electric and magnetic fields</a:t>
            </a:r>
          </a:p>
          <a:p>
            <a:r>
              <a:rPr lang="en-US" altLang="en-US" sz="2400" smtClean="0">
                <a:solidFill>
                  <a:schemeClr val="tx2"/>
                </a:solidFill>
              </a:rPr>
              <a:t>Biologic factors</a:t>
            </a:r>
          </a:p>
          <a:p>
            <a:pPr lvl="1"/>
            <a:r>
              <a:rPr lang="en-US" altLang="en-US" sz="2000" smtClean="0"/>
              <a:t>Infectious agents</a:t>
            </a:r>
          </a:p>
          <a:p>
            <a:pPr lvl="1"/>
            <a:r>
              <a:rPr lang="en-US" altLang="en-US" sz="2000" smtClean="0"/>
              <a:t>Foods and dietary contaminants</a:t>
            </a:r>
          </a:p>
          <a:p>
            <a:pPr lvl="1"/>
            <a:r>
              <a:rPr lang="en-US" altLang="en-US" sz="2000" smtClean="0"/>
              <a:t>Molds</a:t>
            </a:r>
          </a:p>
          <a:p>
            <a:pPr lvl="1"/>
            <a:r>
              <a:rPr lang="en-US" altLang="en-US" sz="2000" smtClean="0"/>
              <a:t>Mycotoxins</a:t>
            </a:r>
          </a:p>
          <a:p>
            <a:pPr lvl="1"/>
            <a:r>
              <a:rPr lang="en-US" altLang="en-US" sz="2000" smtClean="0"/>
              <a:t>Other toxins </a:t>
            </a:r>
          </a:p>
          <a:p>
            <a:endParaRPr lang="en-US" altLang="en-US" sz="240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581400" y="5867400"/>
            <a:ext cx="55292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5000"/>
              </a:spcBef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808080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tx2"/>
                </a:solidFill>
              </a:rPr>
              <a:t>Miller, et al., J Autoimmun 2012; 39: 259-71</a:t>
            </a:r>
            <a:endParaRPr lang="en-US" altLang="en-US" sz="16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Pathogenesis of IIM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370013"/>
            <a:ext cx="7826375" cy="4805362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80000"/>
              </a:spcBef>
              <a:buFontTx/>
              <a:buNone/>
              <a:tabLst>
                <a:tab pos="4114800" algn="ctr"/>
                <a:tab pos="5429250" algn="ctr"/>
                <a:tab pos="6858000" algn="ctr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Feature	DM	PM	IBM</a:t>
            </a:r>
          </a:p>
          <a:p>
            <a:pPr>
              <a:spcBef>
                <a:spcPct val="80000"/>
              </a:spcBef>
              <a:buFontTx/>
              <a:buNone/>
              <a:tabLst>
                <a:tab pos="4114800" algn="ctr"/>
                <a:tab pos="5429250" algn="ctr"/>
                <a:tab pos="6858000" algn="ctr"/>
              </a:tabLst>
              <a:defRPr/>
            </a:pPr>
            <a:r>
              <a:rPr lang="en-US" sz="2800" dirty="0" smtClean="0"/>
              <a:t>Increased MHC I	+	+	+</a:t>
            </a:r>
          </a:p>
          <a:p>
            <a:pPr>
              <a:spcBef>
                <a:spcPct val="80000"/>
              </a:spcBef>
              <a:buFontTx/>
              <a:buNone/>
              <a:tabLst>
                <a:tab pos="4114800" algn="ctr"/>
                <a:tab pos="5429250" algn="ctr"/>
                <a:tab pos="6858000" algn="ctr"/>
              </a:tabLst>
              <a:defRPr/>
            </a:pPr>
            <a:r>
              <a:rPr lang="en-US" sz="2800" dirty="0" smtClean="0"/>
              <a:t>B-cell mechanisms	+	-	-</a:t>
            </a:r>
          </a:p>
          <a:p>
            <a:pPr>
              <a:spcBef>
                <a:spcPct val="80000"/>
              </a:spcBef>
              <a:buFontTx/>
              <a:buNone/>
              <a:tabLst>
                <a:tab pos="4114800" algn="ctr"/>
                <a:tab pos="5429250" algn="ctr"/>
                <a:tab pos="6858000" algn="ctr"/>
              </a:tabLst>
              <a:defRPr/>
            </a:pPr>
            <a:r>
              <a:rPr lang="en-US" sz="2800" dirty="0" smtClean="0"/>
              <a:t>T-cell mechanisms	+	+	+</a:t>
            </a:r>
          </a:p>
          <a:p>
            <a:pPr>
              <a:spcBef>
                <a:spcPct val="80000"/>
              </a:spcBef>
              <a:buFontTx/>
              <a:buNone/>
              <a:tabLst>
                <a:tab pos="4114800" algn="ctr"/>
                <a:tab pos="5429250" algn="ctr"/>
                <a:tab pos="6858000" algn="ctr"/>
              </a:tabLst>
              <a:defRPr/>
            </a:pPr>
            <a:r>
              <a:rPr lang="en-US" sz="2800" dirty="0" smtClean="0"/>
              <a:t>Inclusions	-	-	+</a:t>
            </a:r>
          </a:p>
          <a:p>
            <a:pPr>
              <a:spcBef>
                <a:spcPct val="80000"/>
              </a:spcBef>
              <a:buFontTx/>
              <a:buNone/>
              <a:tabLst>
                <a:tab pos="4114800" algn="ctr"/>
                <a:tab pos="5429250" algn="ctr"/>
                <a:tab pos="6858000" algn="ctr"/>
              </a:tabLst>
              <a:defRPr/>
            </a:pPr>
            <a:r>
              <a:rPr lang="en-US" sz="2800" dirty="0" smtClean="0"/>
              <a:t>Autoantibodies 	+	+	+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(Myositis </a:t>
            </a:r>
            <a:r>
              <a:rPr lang="en-US" dirty="0" smtClean="0"/>
              <a:t>specific antibodies)</a:t>
            </a:r>
            <a:endParaRPr lang="en-US" sz="2800" dirty="0" smtClean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685800" y="2133600"/>
            <a:ext cx="74771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neuromuscular.wustl.edu/pics/biopsy/inflammation/ibm/mhc1nl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4775"/>
            <a:ext cx="27352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4" descr="http://neuromuscular.wustl.edu/pics/biopsy/inflammation/ibm/mhc1ibms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2743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5867400"/>
            <a:ext cx="64008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+mn-lt"/>
              </a:rPr>
              <a:t>http://neuromuscular.wustl.edu/pathol/ibm.htm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MHC I expression in muscle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337175"/>
            <a:ext cx="11779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Normal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08675" y="5337175"/>
            <a:ext cx="7302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IBM</a:t>
            </a:r>
          </a:p>
        </p:txBody>
      </p:sp>
    </p:spTree>
    <p:extLst>
      <p:ext uri="{BB962C8B-B14F-4D97-AF65-F5344CB8AC3E}">
        <p14:creationId xmlns:p14="http://schemas.microsoft.com/office/powerpoint/2010/main" val="34047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46200"/>
            <a:ext cx="5334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888066" y="5834062"/>
            <a:ext cx="4179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Arahata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&amp; Engel, Ann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Neurol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1984; 16:193</a:t>
            </a:r>
            <a:endParaRPr lang="en-US" altLang="en-US" sz="1600" i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Activated T cells (T lymphocytes) invade and damage muscle in IBM and 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149366"/>
            <a:ext cx="4191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711668"/>
            <a:ext cx="60198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myositis to do patients?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depends </a:t>
            </a:r>
          </a:p>
          <a:p>
            <a:pPr lvl="1"/>
            <a:r>
              <a:rPr lang="en-US" dirty="0" smtClean="0"/>
              <a:t>On the specific disorder</a:t>
            </a:r>
          </a:p>
          <a:p>
            <a:pPr lvl="1"/>
            <a:r>
              <a:rPr lang="en-US" dirty="0" smtClean="0"/>
              <a:t>On the individual patient</a:t>
            </a:r>
          </a:p>
          <a:p>
            <a:r>
              <a:rPr lang="en-US" dirty="0" smtClean="0"/>
              <a:t>Muscle weakness is the hallmark but not always present</a:t>
            </a:r>
          </a:p>
          <a:p>
            <a:r>
              <a:rPr lang="en-US" dirty="0" smtClean="0"/>
              <a:t>Many other things can occur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Assessment of Muscle Weakness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57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Patient report of effect on activities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Manual muscle strength testing</a:t>
            </a:r>
          </a:p>
          <a:p>
            <a:pPr>
              <a:defRPr/>
            </a:pPr>
            <a:r>
              <a:rPr lang="en-US" dirty="0" smtClean="0"/>
              <a:t>Physiologic testing</a:t>
            </a:r>
          </a:p>
          <a:p>
            <a:pPr>
              <a:defRPr/>
            </a:pPr>
            <a:r>
              <a:rPr lang="en-US" dirty="0" smtClean="0"/>
              <a:t>Functional tests</a:t>
            </a:r>
          </a:p>
          <a:p>
            <a:pPr lvl="1">
              <a:defRPr/>
            </a:pPr>
            <a:r>
              <a:rPr lang="en-US" sz="2800" dirty="0" smtClean="0"/>
              <a:t>Timed stands</a:t>
            </a:r>
          </a:p>
          <a:p>
            <a:pPr lvl="1">
              <a:defRPr/>
            </a:pPr>
            <a:r>
              <a:rPr lang="en-US" sz="2800" dirty="0" smtClean="0"/>
              <a:t>6 minute walk</a:t>
            </a:r>
          </a:p>
          <a:p>
            <a:pPr lvl="1">
              <a:defRPr/>
            </a:pPr>
            <a:r>
              <a:rPr lang="en-US" sz="2800" dirty="0" smtClean="0"/>
              <a:t>Functional Index-2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Evaluation of Muscle Disease:</a:t>
            </a:r>
            <a:br>
              <a:rPr lang="en-US" smtClean="0"/>
            </a:br>
            <a:r>
              <a:rPr lang="en-US" smtClean="0"/>
              <a:t>Laboratory Tests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813" y="1370013"/>
            <a:ext cx="7826375" cy="4497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CK – </a:t>
            </a:r>
            <a:r>
              <a:rPr lang="en-US" dirty="0" err="1" smtClean="0"/>
              <a:t>Creatine</a:t>
            </a:r>
            <a:r>
              <a:rPr lang="en-US" dirty="0" smtClean="0"/>
              <a:t> kinase (CPK)</a:t>
            </a:r>
          </a:p>
          <a:p>
            <a:pPr>
              <a:defRPr/>
            </a:pPr>
            <a:r>
              <a:rPr lang="en-US" dirty="0" err="1" smtClean="0"/>
              <a:t>Aldolase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LDH – Lactate dehydrogenase</a:t>
            </a:r>
          </a:p>
          <a:p>
            <a:pPr>
              <a:defRPr/>
            </a:pPr>
            <a:r>
              <a:rPr lang="en-US" dirty="0" smtClean="0"/>
              <a:t>AST – aspartate aminotransferase</a:t>
            </a:r>
          </a:p>
          <a:p>
            <a:pPr>
              <a:defRPr/>
            </a:pPr>
            <a:r>
              <a:rPr lang="en-US" dirty="0" smtClean="0"/>
              <a:t>ALT – alanine aminotransferase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1524000"/>
            <a:ext cx="6062663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Muscle MRI can show inflammation or scarring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09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2461" y="10510"/>
            <a:ext cx="7826375" cy="13700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Resting EMG</a:t>
            </a:r>
          </a:p>
        </p:txBody>
      </p:sp>
      <p:pic>
        <p:nvPicPr>
          <p:cNvPr id="14339" name="Picture 3" descr="Resting EM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2738438" cy="4114800"/>
          </a:xfrm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581400" y="1878013"/>
            <a:ext cx="4891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Normal muscle - no resting activity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581400" y="2563813"/>
            <a:ext cx="22220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</a:rPr>
              <a:t>Positive waves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581400" y="3175000"/>
            <a:ext cx="513634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Fibrillation potentials and occasional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positive waves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581400" y="4926013"/>
            <a:ext cx="2839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Myotonic discharge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581400" y="4011613"/>
            <a:ext cx="43123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Complex repetitive discharges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Motor Unit Action Potentials (MUAPs)</a:t>
            </a:r>
          </a:p>
        </p:txBody>
      </p:sp>
      <p:pic>
        <p:nvPicPr>
          <p:cNvPr id="15364" name="Picture 4" descr="MU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3087688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4343400" y="2208212"/>
            <a:ext cx="304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Normal MUAPs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343400" y="3122612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Myopathy: Low amplitude, short, polyphasic MUAPs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4343400" y="4341812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</a:rPr>
              <a:t>Neuropathy: Large, long duration, polyphasic MUAPs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Dermatomyositis: characterized by rash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Heliotrope</a:t>
            </a:r>
          </a:p>
          <a:p>
            <a:pPr>
              <a:defRPr/>
            </a:pPr>
            <a:r>
              <a:rPr lang="en-US" sz="3200" dirty="0" err="1" smtClean="0"/>
              <a:t>Gottron’s</a:t>
            </a:r>
            <a:r>
              <a:rPr lang="en-US" sz="3200" dirty="0" smtClean="0"/>
              <a:t> papules</a:t>
            </a:r>
          </a:p>
          <a:p>
            <a:pPr>
              <a:defRPr/>
            </a:pPr>
            <a:r>
              <a:rPr lang="en-US" sz="3200" dirty="0" smtClean="0"/>
              <a:t>Shawl sign &amp; others</a:t>
            </a:r>
          </a:p>
          <a:p>
            <a:pPr>
              <a:defRPr/>
            </a:pPr>
            <a:r>
              <a:rPr lang="en-US" sz="3200" dirty="0" err="1" smtClean="0"/>
              <a:t>Calcinosis</a:t>
            </a:r>
            <a:r>
              <a:rPr lang="en-US" sz="3200" dirty="0" smtClean="0"/>
              <a:t> cutis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eliot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19200"/>
            <a:ext cx="6669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Heliotrope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ottron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19200"/>
            <a:ext cx="6669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Gottron’s</a:t>
            </a:r>
            <a:r>
              <a:rPr lang="en-US" dirty="0" smtClean="0"/>
              <a:t> papules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ottron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95400"/>
            <a:ext cx="6669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Gottron’s</a:t>
            </a:r>
            <a:r>
              <a:rPr lang="en-US" dirty="0" smtClean="0"/>
              <a:t> 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838200" y="1295400"/>
            <a:ext cx="7315200" cy="4191000"/>
            <a:chOff x="304800" y="777240"/>
            <a:chExt cx="8739186" cy="5318760"/>
          </a:xfrm>
        </p:grpSpPr>
        <p:sp>
          <p:nvSpPr>
            <p:cNvPr id="30724" name="Rectangle 1"/>
            <p:cNvSpPr>
              <a:spLocks noChangeArrowheads="1"/>
            </p:cNvSpPr>
            <p:nvPr/>
          </p:nvSpPr>
          <p:spPr bwMode="auto">
            <a:xfrm>
              <a:off x="304800" y="838200"/>
              <a:ext cx="8739186" cy="5257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30725" name="Picture 2" descr="Ches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458"/>
            <a:stretch>
              <a:fillRect/>
            </a:stretch>
          </p:blipFill>
          <p:spPr bwMode="auto">
            <a:xfrm>
              <a:off x="380999" y="777240"/>
              <a:ext cx="8662987" cy="493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Shawl 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eriung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19200"/>
            <a:ext cx="6669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Periungual</a:t>
            </a:r>
            <a:r>
              <a:rPr lang="en-US" dirty="0" smtClean="0"/>
              <a:t> erythema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alcinosis compo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295400"/>
            <a:ext cx="6669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Calcinosis</a:t>
            </a:r>
            <a:r>
              <a:rPr lang="en-US" dirty="0" smtClean="0"/>
              <a:t> cutis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Amyopathic</a:t>
            </a:r>
            <a:r>
              <a:rPr lang="en-US" dirty="0" smtClean="0"/>
              <a:t> Dermatomyositis</a:t>
            </a:r>
            <a:br>
              <a:rPr lang="en-US" dirty="0" smtClean="0"/>
            </a:br>
            <a:r>
              <a:rPr lang="en-US" dirty="0" smtClean="0"/>
              <a:t>(Dermatomyositis </a:t>
            </a:r>
            <a:r>
              <a:rPr lang="en-US" dirty="0" err="1" smtClean="0"/>
              <a:t>sin</a:t>
            </a:r>
            <a:r>
              <a:rPr lang="en-US" dirty="0" err="1" smtClean="0">
                <a:cs typeface="Arial" charset="0"/>
              </a:rPr>
              <a:t>é</a:t>
            </a:r>
            <a:r>
              <a:rPr lang="en-US" dirty="0" smtClean="0"/>
              <a:t> myositis)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Cutaneous features of DM </a:t>
            </a:r>
          </a:p>
          <a:p>
            <a:pPr>
              <a:defRPr/>
            </a:pPr>
            <a:r>
              <a:rPr lang="en-US" dirty="0"/>
              <a:t>N</a:t>
            </a:r>
            <a:r>
              <a:rPr lang="en-US" dirty="0" smtClean="0"/>
              <a:t>o muscle weakness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Maybe elevated muscle enzymes or EMG, but not weak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733800" y="5834063"/>
            <a:ext cx="5410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Gerami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et al., J Am 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Acad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Dermatol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2006;54:597-613</a:t>
            </a:r>
            <a:endParaRPr lang="en-US" altLang="en-US" sz="1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524000"/>
            <a:ext cx="35814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organ system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3212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Lung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– interstitial lung disease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Gastrointestinal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– dysphagia, anorexia, reflux</a:t>
            </a:r>
            <a:endParaRPr lang="en-US" sz="2800" dirty="0"/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Heart</a:t>
            </a: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– inflammation, fibrosis, rhythm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Joints </a:t>
            </a:r>
            <a:r>
              <a:rPr lang="en-US" sz="2800" dirty="0" smtClean="0"/>
              <a:t>– arthritis, arthralgia, morning stiffness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Raynaud’s phenomenon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Constitutional </a:t>
            </a:r>
            <a:r>
              <a:rPr lang="en-US" sz="2800" dirty="0" smtClean="0"/>
              <a:t>– fatigue, fever</a:t>
            </a:r>
          </a:p>
          <a:p>
            <a:pPr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Autoimmune</a:t>
            </a:r>
            <a:br>
              <a:rPr lang="en-US" altLang="en-US" dirty="0" smtClean="0"/>
            </a:br>
            <a:r>
              <a:rPr lang="en-US" altLang="en-US" dirty="0" smtClean="0"/>
              <a:t>Connective Tissue Diseases</a:t>
            </a:r>
          </a:p>
        </p:txBody>
      </p:sp>
      <p:grpSp>
        <p:nvGrpSpPr>
          <p:cNvPr id="184335" name="Group 15"/>
          <p:cNvGrpSpPr>
            <a:grpSpLocks/>
          </p:cNvGrpSpPr>
          <p:nvPr/>
        </p:nvGrpSpPr>
        <p:grpSpPr bwMode="auto">
          <a:xfrm>
            <a:off x="142875" y="1082566"/>
            <a:ext cx="3671888" cy="3508375"/>
            <a:chOff x="90" y="963"/>
            <a:chExt cx="2313" cy="2210"/>
          </a:xfrm>
        </p:grpSpPr>
        <p:sp>
          <p:nvSpPr>
            <p:cNvPr id="38929" name="Oval 3"/>
            <p:cNvSpPr>
              <a:spLocks noChangeArrowheads="1"/>
            </p:cNvSpPr>
            <p:nvPr/>
          </p:nvSpPr>
          <p:spPr bwMode="auto">
            <a:xfrm>
              <a:off x="90" y="963"/>
              <a:ext cx="2313" cy="2210"/>
            </a:xfrm>
            <a:prstGeom prst="ellipse">
              <a:avLst/>
            </a:prstGeom>
            <a:solidFill>
              <a:srgbClr val="008000">
                <a:alpha val="70195"/>
              </a:srgbClr>
            </a:solidFill>
            <a:ln w="25400">
              <a:solidFill>
                <a:srgbClr val="008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200">
                <a:latin typeface="+mn-lt"/>
              </a:endParaRPr>
            </a:p>
          </p:txBody>
        </p:sp>
        <p:sp>
          <p:nvSpPr>
            <p:cNvPr id="38930" name="Text Box 8"/>
            <p:cNvSpPr txBox="1">
              <a:spLocks noChangeArrowheads="1"/>
            </p:cNvSpPr>
            <p:nvPr/>
          </p:nvSpPr>
          <p:spPr bwMode="auto">
            <a:xfrm>
              <a:off x="676" y="1878"/>
              <a:ext cx="107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200" dirty="0">
                  <a:latin typeface="+mn-lt"/>
                </a:rPr>
                <a:t>Rheumatoid</a:t>
              </a:r>
              <a:br>
                <a:rPr lang="en-US" altLang="en-US" sz="2200" dirty="0">
                  <a:latin typeface="+mn-lt"/>
                </a:rPr>
              </a:br>
              <a:r>
                <a:rPr lang="en-US" altLang="en-US" sz="2200" dirty="0">
                  <a:latin typeface="+mn-lt"/>
                </a:rPr>
                <a:t>arthritis</a:t>
              </a:r>
            </a:p>
          </p:txBody>
        </p:sp>
      </p:grpSp>
      <p:grpSp>
        <p:nvGrpSpPr>
          <p:cNvPr id="184337" name="Group 17"/>
          <p:cNvGrpSpPr>
            <a:grpSpLocks/>
          </p:cNvGrpSpPr>
          <p:nvPr/>
        </p:nvGrpSpPr>
        <p:grpSpPr bwMode="auto">
          <a:xfrm>
            <a:off x="2138363" y="3444766"/>
            <a:ext cx="1752600" cy="1676400"/>
            <a:chOff x="1347" y="2451"/>
            <a:chExt cx="1104" cy="1056"/>
          </a:xfrm>
          <a:solidFill>
            <a:schemeClr val="accent1"/>
          </a:solidFill>
        </p:grpSpPr>
        <p:sp>
          <p:nvSpPr>
            <p:cNvPr id="38925" name="Oval 5"/>
            <p:cNvSpPr>
              <a:spLocks noChangeArrowheads="1"/>
            </p:cNvSpPr>
            <p:nvPr/>
          </p:nvSpPr>
          <p:spPr bwMode="auto">
            <a:xfrm>
              <a:off x="1347" y="2451"/>
              <a:ext cx="1104" cy="1056"/>
            </a:xfrm>
            <a:prstGeom prst="ellipse">
              <a:avLst/>
            </a:prstGeom>
            <a:grpFill/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200">
                <a:latin typeface="+mn-lt"/>
              </a:endParaRPr>
            </a:p>
          </p:txBody>
        </p:sp>
        <p:sp>
          <p:nvSpPr>
            <p:cNvPr id="38926" name="Text Box 10"/>
            <p:cNvSpPr txBox="1">
              <a:spLocks noChangeArrowheads="1"/>
            </p:cNvSpPr>
            <p:nvPr/>
          </p:nvSpPr>
          <p:spPr bwMode="auto">
            <a:xfrm>
              <a:off x="1449" y="2825"/>
              <a:ext cx="854" cy="271"/>
            </a:xfrm>
            <a:prstGeom prst="rect">
              <a:avLst/>
            </a:prstGeom>
            <a:grp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200">
                  <a:latin typeface="+mn-lt"/>
                </a:rPr>
                <a:t>Sjogren’s</a:t>
              </a:r>
            </a:p>
          </p:txBody>
        </p:sp>
      </p:grpSp>
      <p:grpSp>
        <p:nvGrpSpPr>
          <p:cNvPr id="184336" name="Group 16"/>
          <p:cNvGrpSpPr>
            <a:grpSpLocks/>
          </p:cNvGrpSpPr>
          <p:nvPr/>
        </p:nvGrpSpPr>
        <p:grpSpPr bwMode="auto">
          <a:xfrm>
            <a:off x="3205163" y="1854091"/>
            <a:ext cx="3048000" cy="2971800"/>
            <a:chOff x="2019" y="1449"/>
            <a:chExt cx="1920" cy="1872"/>
          </a:xfrm>
        </p:grpSpPr>
        <p:sp>
          <p:nvSpPr>
            <p:cNvPr id="38927" name="Oval 4"/>
            <p:cNvSpPr>
              <a:spLocks noChangeArrowheads="1"/>
            </p:cNvSpPr>
            <p:nvPr/>
          </p:nvSpPr>
          <p:spPr bwMode="auto">
            <a:xfrm>
              <a:off x="2019" y="1449"/>
              <a:ext cx="1920" cy="1872"/>
            </a:xfrm>
            <a:prstGeom prst="ellipse">
              <a:avLst/>
            </a:prstGeom>
            <a:solidFill>
              <a:srgbClr val="3366FF">
                <a:alpha val="70195"/>
              </a:srgbClr>
            </a:solidFill>
            <a:ln w="25400">
              <a:solidFill>
                <a:srgbClr val="3366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200">
                <a:latin typeface="+mn-lt"/>
              </a:endParaRPr>
            </a:p>
          </p:txBody>
        </p:sp>
        <p:sp>
          <p:nvSpPr>
            <p:cNvPr id="38928" name="Text Box 9"/>
            <p:cNvSpPr txBox="1">
              <a:spLocks noChangeArrowheads="1"/>
            </p:cNvSpPr>
            <p:nvPr/>
          </p:nvSpPr>
          <p:spPr bwMode="auto">
            <a:xfrm>
              <a:off x="2666" y="2273"/>
              <a:ext cx="601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200">
                  <a:latin typeface="+mn-lt"/>
                </a:rPr>
                <a:t>Lupus</a:t>
              </a:r>
            </a:p>
          </p:txBody>
        </p:sp>
      </p:grpSp>
      <p:grpSp>
        <p:nvGrpSpPr>
          <p:cNvPr id="184338" name="Group 18"/>
          <p:cNvGrpSpPr>
            <a:grpSpLocks/>
          </p:cNvGrpSpPr>
          <p:nvPr/>
        </p:nvGrpSpPr>
        <p:grpSpPr bwMode="auto">
          <a:xfrm>
            <a:off x="3338513" y="4305191"/>
            <a:ext cx="1955800" cy="1835150"/>
            <a:chOff x="2103" y="2993"/>
            <a:chExt cx="1232" cy="1156"/>
          </a:xfrm>
        </p:grpSpPr>
        <p:sp>
          <p:nvSpPr>
            <p:cNvPr id="38923" name="Oval 6"/>
            <p:cNvSpPr>
              <a:spLocks noChangeArrowheads="1"/>
            </p:cNvSpPr>
            <p:nvPr/>
          </p:nvSpPr>
          <p:spPr bwMode="auto">
            <a:xfrm>
              <a:off x="2103" y="2993"/>
              <a:ext cx="1232" cy="1156"/>
            </a:xfrm>
            <a:prstGeom prst="ellipse">
              <a:avLst/>
            </a:prstGeom>
            <a:solidFill>
              <a:srgbClr val="FFFF00">
                <a:alpha val="79999"/>
              </a:srgbClr>
            </a:solidFill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200">
                <a:latin typeface="+mn-lt"/>
              </a:endParaRPr>
            </a:p>
          </p:txBody>
        </p:sp>
        <p:sp>
          <p:nvSpPr>
            <p:cNvPr id="38924" name="Text Box 11"/>
            <p:cNvSpPr txBox="1">
              <a:spLocks noChangeArrowheads="1"/>
            </p:cNvSpPr>
            <p:nvPr/>
          </p:nvSpPr>
          <p:spPr bwMode="auto">
            <a:xfrm>
              <a:off x="2129" y="3431"/>
              <a:ext cx="112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200">
                  <a:latin typeface="+mn-lt"/>
                </a:rPr>
                <a:t>Scleroderma</a:t>
              </a:r>
            </a:p>
          </p:txBody>
        </p:sp>
      </p:grp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4867275" y="4122629"/>
            <a:ext cx="1884363" cy="1793875"/>
            <a:chOff x="3066" y="2878"/>
            <a:chExt cx="1187" cy="1130"/>
          </a:xfrm>
        </p:grpSpPr>
        <p:sp>
          <p:nvSpPr>
            <p:cNvPr id="38921" name="Oval 7"/>
            <p:cNvSpPr>
              <a:spLocks noChangeArrowheads="1"/>
            </p:cNvSpPr>
            <p:nvPr/>
          </p:nvSpPr>
          <p:spPr bwMode="auto">
            <a:xfrm>
              <a:off x="3066" y="2878"/>
              <a:ext cx="1187" cy="1130"/>
            </a:xfrm>
            <a:prstGeom prst="ellipse">
              <a:avLst/>
            </a:prstGeom>
            <a:solidFill>
              <a:srgbClr val="FF00FF">
                <a:alpha val="70195"/>
              </a:srgbClr>
            </a:solidFill>
            <a:ln w="25400">
              <a:solidFill>
                <a:srgbClr val="FF00FF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en-US" sz="2200">
                <a:latin typeface="+mn-lt"/>
              </a:endParaRPr>
            </a:p>
          </p:txBody>
        </p:sp>
        <p:sp>
          <p:nvSpPr>
            <p:cNvPr id="38922" name="Text Box 12"/>
            <p:cNvSpPr txBox="1">
              <a:spLocks noChangeArrowheads="1"/>
            </p:cNvSpPr>
            <p:nvPr/>
          </p:nvSpPr>
          <p:spPr bwMode="auto">
            <a:xfrm>
              <a:off x="3301" y="3305"/>
              <a:ext cx="709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en-US" sz="2200">
                  <a:latin typeface="+mn-lt"/>
                </a:rPr>
                <a:t>PM/DM</a:t>
              </a:r>
            </a:p>
          </p:txBody>
        </p:sp>
      </p:grpSp>
      <p:sp>
        <p:nvSpPr>
          <p:cNvPr id="184333" name="Text Box 13"/>
          <p:cNvSpPr txBox="1">
            <a:spLocks noChangeArrowheads="1"/>
          </p:cNvSpPr>
          <p:nvPr/>
        </p:nvSpPr>
        <p:spPr bwMode="auto">
          <a:xfrm>
            <a:off x="6327993" y="1066800"/>
            <a:ext cx="2708275" cy="1785938"/>
          </a:xfrm>
          <a:prstGeom prst="rect">
            <a:avLst/>
          </a:prstGeom>
          <a:solidFill>
            <a:srgbClr val="0033CC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0188" indent="-230188">
              <a:defRPr/>
            </a:pPr>
            <a:r>
              <a:rPr lang="en-US" altLang="en-US" sz="2200" dirty="0">
                <a:latin typeface="+mn-lt"/>
              </a:rPr>
              <a:t>Other terms:</a:t>
            </a:r>
          </a:p>
          <a:p>
            <a:pPr marL="230188" indent="-230188">
              <a:buFontTx/>
              <a:buChar char="•"/>
              <a:defRPr/>
            </a:pPr>
            <a:r>
              <a:rPr lang="en-US" altLang="en-US" sz="2200" dirty="0">
                <a:latin typeface="+mn-lt"/>
              </a:rPr>
              <a:t>Overlap CTD</a:t>
            </a:r>
          </a:p>
          <a:p>
            <a:pPr marL="230188" indent="-230188">
              <a:buFontTx/>
              <a:buChar char="•"/>
              <a:defRPr/>
            </a:pPr>
            <a:r>
              <a:rPr lang="en-US" altLang="en-US" sz="2200" dirty="0">
                <a:latin typeface="+mn-lt"/>
              </a:rPr>
              <a:t>Undifferentiated CTD</a:t>
            </a:r>
          </a:p>
          <a:p>
            <a:pPr marL="230188" indent="-230188">
              <a:buFontTx/>
              <a:buChar char="•"/>
              <a:defRPr/>
            </a:pPr>
            <a:r>
              <a:rPr lang="en-US" altLang="en-US" sz="2200" dirty="0">
                <a:latin typeface="+mn-lt"/>
              </a:rPr>
              <a:t>Mixed CTD</a:t>
            </a:r>
          </a:p>
        </p:txBody>
      </p:sp>
      <p:sp>
        <p:nvSpPr>
          <p:cNvPr id="184340" name="Oval 20"/>
          <p:cNvSpPr>
            <a:spLocks noChangeArrowheads="1"/>
          </p:cNvSpPr>
          <p:nvPr/>
        </p:nvSpPr>
        <p:spPr bwMode="auto">
          <a:xfrm>
            <a:off x="4137025" y="4103579"/>
            <a:ext cx="1306513" cy="561975"/>
          </a:xfrm>
          <a:prstGeom prst="ellipse">
            <a:avLst/>
          </a:prstGeom>
          <a:solidFill>
            <a:srgbClr val="0000FF">
              <a:alpha val="50195"/>
            </a:srgbClr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en-US" sz="2000">
                <a:latin typeface="+mn-lt"/>
              </a:rPr>
              <a:t>MCTD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43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4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4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4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4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3" grpId="0" build="allAtOnce" animBg="1"/>
      <p:bldP spid="1843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Inclusion body myositis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Muscle biopsy findings define the disorder</a:t>
            </a:r>
            <a:endParaRPr lang="en-US" dirty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670387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214" y="4876800"/>
            <a:ext cx="2830286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Inclusion Body Myositis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First description 1967</a:t>
            </a:r>
          </a:p>
          <a:p>
            <a:pPr>
              <a:defRPr/>
            </a:pPr>
            <a:r>
              <a:rPr lang="en-US" sz="2400" dirty="0" smtClean="0"/>
              <a:t>“IBM” term coined 1971</a:t>
            </a:r>
          </a:p>
          <a:p>
            <a:pPr>
              <a:defRPr/>
            </a:pPr>
            <a:r>
              <a:rPr lang="en-US" sz="2400" dirty="0" smtClean="0"/>
              <a:t>Sporadic form (s-IBM)</a:t>
            </a:r>
          </a:p>
          <a:p>
            <a:pPr>
              <a:defRPr/>
            </a:pPr>
            <a:r>
              <a:rPr lang="en-US" sz="2400" dirty="0" smtClean="0"/>
              <a:t>Several hereditary forms (h-IBM)</a:t>
            </a:r>
          </a:p>
          <a:p>
            <a:pPr>
              <a:defRPr/>
            </a:pPr>
            <a:r>
              <a:rPr lang="en-US" sz="2400" dirty="0" smtClean="0"/>
              <a:t>Clinically similar: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Weakness: insidious, distal, atrophy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CK minimally to moderately elevated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EMG: </a:t>
            </a:r>
            <a:r>
              <a:rPr lang="en-US" sz="2400" dirty="0" err="1" smtClean="0"/>
              <a:t>myopathic</a:t>
            </a:r>
            <a:r>
              <a:rPr lang="en-US" sz="2400" dirty="0" smtClean="0"/>
              <a:t> +/- neurogenic </a:t>
            </a:r>
          </a:p>
          <a:p>
            <a:pPr>
              <a:defRPr/>
            </a:pPr>
            <a:r>
              <a:rPr lang="en-US" sz="2400" dirty="0" smtClean="0"/>
              <a:t>Hereditary: younger; no inflammation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Clinical Features of </a:t>
            </a:r>
            <a:r>
              <a:rPr lang="en-US" dirty="0" err="1" smtClean="0"/>
              <a:t>sIBM</a:t>
            </a:r>
            <a:endParaRPr lang="en-US" dirty="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3581400" cy="4662487"/>
          </a:xfrm>
        </p:spPr>
        <p:txBody>
          <a:bodyPr/>
          <a:lstStyle/>
          <a:p>
            <a:pPr>
              <a:defRPr/>
            </a:pPr>
            <a:r>
              <a:rPr lang="en-US" sz="2200" dirty="0" smtClean="0"/>
              <a:t>Insidious onset</a:t>
            </a:r>
          </a:p>
          <a:p>
            <a:pPr>
              <a:defRPr/>
            </a:pPr>
            <a:r>
              <a:rPr lang="en-US" sz="2200" dirty="0" smtClean="0"/>
              <a:t>~6 years to diagnosis</a:t>
            </a:r>
          </a:p>
          <a:p>
            <a:pPr>
              <a:defRPr/>
            </a:pPr>
            <a:r>
              <a:rPr lang="en-US" sz="2200" dirty="0" smtClean="0"/>
              <a:t>Weakness generalized or localized to limbs; may be asymmetric</a:t>
            </a:r>
          </a:p>
          <a:p>
            <a:pPr>
              <a:defRPr/>
            </a:pPr>
            <a:r>
              <a:rPr lang="en-US" sz="2200" dirty="0" smtClean="0"/>
              <a:t>Reflexes normal initially, eventually diminished in 40%</a:t>
            </a:r>
          </a:p>
          <a:p>
            <a:pPr>
              <a:defRPr/>
            </a:pPr>
            <a:r>
              <a:rPr lang="en-US" sz="2200" dirty="0" smtClean="0"/>
              <a:t>Dysphagia in 2/3 – late</a:t>
            </a:r>
          </a:p>
          <a:p>
            <a:pPr>
              <a:defRPr/>
            </a:pPr>
            <a:r>
              <a:rPr lang="en-US" sz="2200" dirty="0" smtClean="0"/>
              <a:t>Myalgia uncommon but aching in thighs and knees in some</a:t>
            </a:r>
          </a:p>
        </p:txBody>
      </p:sp>
      <p:pic>
        <p:nvPicPr>
          <p:cNvPr id="40964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95400"/>
            <a:ext cx="49339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733800" y="5867400"/>
            <a:ext cx="541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Needham &amp; 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Mastaglia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, Lancet 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Neurol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6: 620-31, 2007</a:t>
            </a:r>
            <a:endParaRPr lang="en-US" altLang="en-US" sz="1600" dirty="0" smtClean="0">
              <a:solidFill>
                <a:schemeClr val="tx2"/>
              </a:solidFill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495800" y="3810000"/>
            <a:ext cx="3825875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98463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20000"/>
              <a:defRPr/>
            </a:pPr>
            <a:r>
              <a:rPr lang="en-US" dirty="0" smtClean="0">
                <a:latin typeface="Arial" charset="0"/>
              </a:rPr>
              <a:t>Typical involvement: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dirty="0" smtClean="0">
                <a:latin typeface="Arial" charset="0"/>
              </a:rPr>
              <a:t>Finger flexors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dirty="0" smtClean="0">
                <a:latin typeface="Arial" charset="0"/>
              </a:rPr>
              <a:t>Wrist flexors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dirty="0" smtClean="0">
                <a:latin typeface="Arial" charset="0"/>
              </a:rPr>
              <a:t>Knee extensors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buClr>
                <a:schemeClr val="tx2"/>
              </a:buClr>
              <a:buSzPct val="120000"/>
              <a:buFontTx/>
              <a:buChar char="•"/>
              <a:defRPr/>
            </a:pPr>
            <a:r>
              <a:rPr lang="en-US" dirty="0" smtClean="0">
                <a:latin typeface="Arial" charset="0"/>
              </a:rPr>
              <a:t>Ankle </a:t>
            </a:r>
            <a:r>
              <a:rPr lang="en-US" dirty="0" err="1" smtClean="0">
                <a:latin typeface="Arial" charset="0"/>
              </a:rPr>
              <a:t>dorsiflexors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</a:t>
            </a:r>
            <a:r>
              <a:rPr lang="en-US" dirty="0" err="1" smtClean="0"/>
              <a:t>synthetase</a:t>
            </a:r>
            <a:r>
              <a:rPr lang="en-US" dirty="0" smtClean="0"/>
              <a:t>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Anti-</a:t>
            </a:r>
            <a:r>
              <a:rPr lang="en-US" dirty="0" err="1"/>
              <a:t>synthetase</a:t>
            </a:r>
            <a:r>
              <a:rPr lang="en-US" dirty="0"/>
              <a:t> </a:t>
            </a:r>
            <a:r>
              <a:rPr lang="en-US" dirty="0" smtClean="0"/>
              <a:t>antibody – Jo-1, others</a:t>
            </a:r>
            <a:endParaRPr lang="en-US" dirty="0"/>
          </a:p>
          <a:p>
            <a:pPr>
              <a:defRPr/>
            </a:pPr>
            <a:r>
              <a:rPr lang="en-US" dirty="0" smtClean="0"/>
              <a:t>PM/DM</a:t>
            </a:r>
          </a:p>
          <a:p>
            <a:pPr>
              <a:defRPr/>
            </a:pPr>
            <a:r>
              <a:rPr lang="en-US" dirty="0" smtClean="0"/>
              <a:t>Interstitial lung disease</a:t>
            </a:r>
          </a:p>
          <a:p>
            <a:pPr>
              <a:defRPr/>
            </a:pPr>
            <a:r>
              <a:rPr lang="en-US" dirty="0" smtClean="0"/>
              <a:t>Inflammatory arthritis</a:t>
            </a:r>
          </a:p>
          <a:p>
            <a:pPr>
              <a:defRPr/>
            </a:pPr>
            <a:r>
              <a:rPr lang="en-US" dirty="0" smtClean="0"/>
              <a:t>Raynaud’s phenomenon</a:t>
            </a:r>
          </a:p>
          <a:p>
            <a:pPr>
              <a:defRPr/>
            </a:pPr>
            <a:r>
              <a:rPr lang="en-US" dirty="0" smtClean="0"/>
              <a:t>Mechanic’s hands</a:t>
            </a:r>
          </a:p>
          <a:p>
            <a:pPr>
              <a:defRPr/>
            </a:pPr>
            <a:r>
              <a:rPr lang="en-US" dirty="0" smtClean="0"/>
              <a:t>Fever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echa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1346200"/>
            <a:ext cx="6669087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Mechanic’s hands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</a:t>
            </a:r>
            <a:r>
              <a:rPr lang="en-US" dirty="0" smtClean="0"/>
              <a:t>ecrotizing myopathy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Characterized by muscle biopsy with necrotic muscle fibers without inflammation</a:t>
            </a:r>
          </a:p>
          <a:p>
            <a:pPr>
              <a:defRPr/>
            </a:pPr>
            <a:r>
              <a:rPr lang="en-US" dirty="0" smtClean="0"/>
              <a:t>Specific autoantibodies</a:t>
            </a:r>
          </a:p>
          <a:p>
            <a:pPr lvl="1">
              <a:defRPr/>
            </a:pPr>
            <a:r>
              <a:rPr lang="en-US" sz="2800" dirty="0" smtClean="0"/>
              <a:t>Anti-SRP</a:t>
            </a:r>
          </a:p>
          <a:p>
            <a:pPr lvl="1">
              <a:defRPr/>
            </a:pPr>
            <a:r>
              <a:rPr lang="en-US" sz="2800" dirty="0" smtClean="0"/>
              <a:t>Anti-HMGCR</a:t>
            </a:r>
          </a:p>
          <a:p>
            <a:pPr lvl="2">
              <a:defRPr/>
            </a:pPr>
            <a:r>
              <a:rPr lang="en-US" sz="2800" dirty="0" smtClean="0"/>
              <a:t>Often associated with statin use</a:t>
            </a:r>
            <a:endParaRPr lang="en-US" sz="2800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619860" y="5578366"/>
            <a:ext cx="55241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Christopher-Stine, et al. Arthritis Rheum 2010; 62: 2757-66</a:t>
            </a:r>
          </a:p>
          <a:p>
            <a:pPr algn="r">
              <a:defRPr/>
            </a:pP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Mammen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, et al. Arthritis Rheum 2011; 63: 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713-21</a:t>
            </a:r>
            <a:endParaRPr lang="en-US" altLang="en-US" sz="1600" i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>
          <a:xfrm>
            <a:off x="520700" y="1485900"/>
            <a:ext cx="8104188" cy="4152900"/>
          </a:xfrm>
        </p:spPr>
        <p:txBody>
          <a:bodyPr/>
          <a:lstStyle/>
          <a:p>
            <a:pPr>
              <a:buFontTx/>
              <a:buNone/>
              <a:tabLst>
                <a:tab pos="2289175" algn="l"/>
                <a:tab pos="5424488" algn="l"/>
              </a:tabLst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Incidence</a:t>
            </a:r>
            <a:r>
              <a:rPr lang="en-US" sz="2600" dirty="0" smtClean="0"/>
              <a:t> - 0.5 to 8/million</a:t>
            </a:r>
            <a:br>
              <a:rPr lang="en-US" sz="2600" dirty="0" smtClean="0"/>
            </a:br>
            <a:endParaRPr lang="en-US" sz="2600" dirty="0" smtClean="0"/>
          </a:p>
          <a:p>
            <a:pPr>
              <a:buFontTx/>
              <a:buNone/>
              <a:tabLst>
                <a:tab pos="2289175" algn="l"/>
                <a:tab pos="5424488" algn="l"/>
              </a:tabLst>
              <a:defRPr/>
            </a:pPr>
            <a:r>
              <a:rPr lang="en-US" sz="2600" dirty="0" smtClean="0"/>
              <a:t>		</a:t>
            </a:r>
            <a:r>
              <a:rPr lang="en-US" sz="2600" dirty="0" err="1" smtClean="0">
                <a:solidFill>
                  <a:schemeClr val="tx2"/>
                </a:solidFill>
              </a:rPr>
              <a:t>Polymyositis</a:t>
            </a:r>
            <a:r>
              <a:rPr lang="en-US" sz="2600" dirty="0" smtClean="0">
                <a:solidFill>
                  <a:schemeClr val="tx2"/>
                </a:solidFill>
              </a:rPr>
              <a:t>/	Inclusion Body</a:t>
            </a:r>
            <a:br>
              <a:rPr lang="en-US" sz="2600" dirty="0" smtClean="0">
                <a:solidFill>
                  <a:schemeClr val="tx2"/>
                </a:solidFill>
              </a:rPr>
            </a:br>
            <a:r>
              <a:rPr lang="en-US" sz="2600" dirty="0" smtClean="0">
                <a:solidFill>
                  <a:schemeClr val="tx2"/>
                </a:solidFill>
              </a:rPr>
              <a:t>	</a:t>
            </a:r>
            <a:r>
              <a:rPr lang="en-US" sz="2600" dirty="0" err="1" smtClean="0">
                <a:solidFill>
                  <a:schemeClr val="tx2"/>
                </a:solidFill>
              </a:rPr>
              <a:t>Dermatomyositis</a:t>
            </a:r>
            <a:r>
              <a:rPr lang="en-US" sz="2600" dirty="0" smtClean="0">
                <a:solidFill>
                  <a:schemeClr val="tx2"/>
                </a:solidFill>
              </a:rPr>
              <a:t>	Myositis</a:t>
            </a:r>
            <a:endParaRPr lang="en-US" sz="2600" dirty="0" smtClean="0"/>
          </a:p>
          <a:p>
            <a:pPr>
              <a:buFontTx/>
              <a:buNone/>
              <a:tabLst>
                <a:tab pos="2289175" algn="l"/>
                <a:tab pos="5424488" algn="l"/>
              </a:tabLst>
              <a:defRPr/>
            </a:pPr>
            <a:r>
              <a:rPr lang="en-US" sz="2600" dirty="0" smtClean="0">
                <a:solidFill>
                  <a:schemeClr val="tx2"/>
                </a:solidFill>
              </a:rPr>
              <a:t>Age</a:t>
            </a:r>
            <a:r>
              <a:rPr lang="en-US" sz="2600" dirty="0" smtClean="0"/>
              <a:t>	Bimodal,	&gt;50</a:t>
            </a:r>
            <a:br>
              <a:rPr lang="en-US" sz="2600" dirty="0" smtClean="0"/>
            </a:br>
            <a:r>
              <a:rPr lang="en-US" sz="2600" dirty="0" smtClean="0"/>
              <a:t>	10-15 in kids</a:t>
            </a:r>
            <a:br>
              <a:rPr lang="en-US" sz="2600" dirty="0" smtClean="0"/>
            </a:br>
            <a:r>
              <a:rPr lang="en-US" sz="2600" dirty="0" smtClean="0"/>
              <a:t>	45-60 in adults</a:t>
            </a:r>
            <a:br>
              <a:rPr lang="en-US" sz="2600" dirty="0" smtClean="0"/>
            </a:br>
            <a:endParaRPr lang="en-US" sz="2600" dirty="0" smtClean="0"/>
          </a:p>
          <a:p>
            <a:pPr>
              <a:buFontTx/>
              <a:buNone/>
              <a:tabLst>
                <a:tab pos="2289175" algn="l"/>
                <a:tab pos="5424488" algn="l"/>
              </a:tabLst>
              <a:defRPr/>
            </a:pPr>
            <a:r>
              <a:rPr lang="en-US" sz="2600" dirty="0" err="1" smtClean="0">
                <a:solidFill>
                  <a:schemeClr val="tx2"/>
                </a:solidFill>
              </a:rPr>
              <a:t>Female:male</a:t>
            </a:r>
            <a:r>
              <a:rPr lang="en-US" sz="2600" dirty="0" smtClean="0"/>
              <a:t>	2:1	1:2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IIM: Epidemiology</a:t>
            </a:r>
          </a:p>
        </p:txBody>
      </p:sp>
    </p:spTree>
    <p:extLst>
      <p:ext uri="{BB962C8B-B14F-4D97-AF65-F5344CB8AC3E}">
        <p14:creationId xmlns:p14="http://schemas.microsoft.com/office/powerpoint/2010/main" val="19338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Epidemiology of IBM and PM</a:t>
            </a:r>
            <a:br>
              <a:rPr lang="en-US" smtClean="0"/>
            </a:br>
            <a:r>
              <a:rPr lang="en-US" smtClean="0"/>
              <a:t>Olmsted County, 1981-2000*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tx2"/>
                </a:solidFill>
              </a:rPr>
              <a:t>IBM	PM</a:t>
            </a:r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Incidence</a:t>
            </a:r>
            <a:r>
              <a:rPr lang="en-US" sz="2800" dirty="0" smtClean="0"/>
              <a:t>	0.79	0.41</a:t>
            </a:r>
            <a:br>
              <a:rPr lang="en-US" sz="2800" dirty="0" smtClean="0"/>
            </a:br>
            <a:r>
              <a:rPr lang="en-US" sz="2400" dirty="0" smtClean="0"/>
              <a:t>	(0.24-1.35)	(0.08-0.73)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Prevalence</a:t>
            </a:r>
            <a:r>
              <a:rPr lang="en-US" sz="2800" dirty="0" smtClean="0"/>
              <a:t>	7.06	3.45</a:t>
            </a:r>
            <a:br>
              <a:rPr lang="en-US" sz="2800" dirty="0" smtClean="0"/>
            </a:br>
            <a:r>
              <a:rPr lang="en-US" sz="2400" dirty="0" smtClean="0"/>
              <a:t>	(0.87-13.24)	(0.00-7.35)</a:t>
            </a:r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endParaRPr lang="en-US" sz="2400" dirty="0" smtClean="0"/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endParaRPr lang="en-US" sz="2400" dirty="0" smtClean="0"/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000" i="1" dirty="0" smtClean="0"/>
              <a:t>*Age- and sex-adjusted rates per 100,000 population; (95% CI)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4114800" y="5834063"/>
            <a:ext cx="4953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Wilson et al., J </a:t>
            </a: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Rheumatol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2008; 35:445-7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>
            <a:off x="685800" y="2012732"/>
            <a:ext cx="7239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</a:t>
            </a:r>
            <a:endParaRPr lang="en-US" dirty="0"/>
          </a:p>
        </p:txBody>
      </p:sp>
      <p:pic>
        <p:nvPicPr>
          <p:cNvPr id="3" name="Picture 4" descr="img12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748"/>
            <a:ext cx="6705600" cy="58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966" y="5867400"/>
            <a:ext cx="9041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+mj-lt"/>
              </a:rPr>
              <a:t>http://www.nooruse.ee/e-ope/opiobjektid/lihasfysioloogia/lihasfsioloogia_alused.html</a:t>
            </a:r>
          </a:p>
        </p:txBody>
      </p:sp>
    </p:spTree>
    <p:extLst>
      <p:ext uri="{BB962C8B-B14F-4D97-AF65-F5344CB8AC3E}">
        <p14:creationId xmlns:p14="http://schemas.microsoft.com/office/powerpoint/2010/main" val="21771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Epidemiology of DM</a:t>
            </a:r>
            <a:br>
              <a:rPr lang="en-US" smtClean="0"/>
            </a:br>
            <a:r>
              <a:rPr lang="en-US" smtClean="0"/>
              <a:t>Olmsted County, 1976-2007*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chemeClr val="tx2"/>
                </a:solidFill>
              </a:rPr>
              <a:t>DM	CADM</a:t>
            </a:r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Incidence</a:t>
            </a:r>
            <a:r>
              <a:rPr lang="en-US" sz="2800" dirty="0" smtClean="0"/>
              <a:t>	0.96	0.21</a:t>
            </a:r>
            <a:br>
              <a:rPr lang="en-US" sz="2800" dirty="0" smtClean="0"/>
            </a:br>
            <a:r>
              <a:rPr lang="en-US" sz="2400" dirty="0" smtClean="0"/>
              <a:t>	(0.61-1.32)	(0.04-0.38)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Prevalence</a:t>
            </a:r>
            <a:r>
              <a:rPr lang="en-US" sz="2800" dirty="0" smtClean="0"/>
              <a:t>	2.14	</a:t>
            </a:r>
            <a:br>
              <a:rPr lang="en-US" sz="2800" dirty="0" smtClean="0"/>
            </a:br>
            <a:r>
              <a:rPr lang="en-US" sz="2400" dirty="0" smtClean="0"/>
              <a:t>	(1.31-2.98)	</a:t>
            </a:r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endParaRPr lang="en-US" sz="2400" dirty="0" smtClean="0"/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endParaRPr lang="en-US" sz="2400" dirty="0" smtClean="0"/>
          </a:p>
          <a:p>
            <a:pPr>
              <a:buFontTx/>
              <a:buNone/>
              <a:tabLst>
                <a:tab pos="3657600" algn="ctr"/>
                <a:tab pos="5776913" algn="ctr"/>
              </a:tabLst>
              <a:defRPr/>
            </a:pPr>
            <a:r>
              <a:rPr lang="en-US" sz="2000" i="1" dirty="0" smtClean="0"/>
              <a:t>*Age- and sex-adjusted rates per 100,000 population; (95% CI)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3415864" y="5867400"/>
            <a:ext cx="5715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Bendewald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et al., Arch Dermatol 2010; 146: 26-30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685800" y="2057400"/>
            <a:ext cx="72390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Systematic Review: Adult IIM</a:t>
            </a:r>
            <a:endParaRPr lang="en-US" dirty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981200"/>
            <a:ext cx="8534400" cy="295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5834063"/>
            <a:ext cx="5715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Meyer et al., Rheumatology 2015; 54: 50-63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Systematic Review: </a:t>
            </a:r>
            <a:r>
              <a:rPr lang="en-US" altLang="en-US" dirty="0" err="1" smtClean="0"/>
              <a:t>sIBM</a:t>
            </a:r>
            <a:endParaRPr lang="en-US" altLang="en-US" dirty="0" smtClean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3234" y="5867400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Meyer et al., Rheumatology 2015; 54: 50-63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2057400"/>
            <a:ext cx="83439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711668"/>
            <a:ext cx="60198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337034"/>
            <a:ext cx="4953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PM/DM Classification Criteria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500" dirty="0" smtClean="0"/>
              <a:t>Proximal muscle weakness</a:t>
            </a:r>
          </a:p>
          <a:p>
            <a:pPr>
              <a:defRPr/>
            </a:pPr>
            <a:r>
              <a:rPr lang="en-US" sz="2500" dirty="0" smtClean="0"/>
              <a:t>Elevated serum levels of skeletal muscle enzymes</a:t>
            </a:r>
          </a:p>
          <a:p>
            <a:pPr>
              <a:defRPr/>
            </a:pPr>
            <a:r>
              <a:rPr lang="en-US" sz="2500" dirty="0" err="1" smtClean="0"/>
              <a:t>Myopathic</a:t>
            </a:r>
            <a:r>
              <a:rPr lang="en-US" sz="2500" dirty="0" smtClean="0"/>
              <a:t> changes on EMG</a:t>
            </a:r>
          </a:p>
          <a:p>
            <a:pPr>
              <a:defRPr/>
            </a:pPr>
            <a:r>
              <a:rPr lang="en-US" sz="2500" dirty="0" smtClean="0"/>
              <a:t>Muscle biopsy evidence of inflammation</a:t>
            </a:r>
          </a:p>
          <a:p>
            <a:pPr>
              <a:defRPr/>
            </a:pPr>
            <a:r>
              <a:rPr lang="en-US" sz="2500" dirty="0" smtClean="0"/>
              <a:t>Skin rash</a:t>
            </a:r>
          </a:p>
          <a:p>
            <a:pPr marL="0" indent="0" algn="ctr">
              <a:buFontTx/>
              <a:buNone/>
              <a:defRPr/>
            </a:pPr>
            <a:r>
              <a:rPr lang="en-US" sz="2000" i="1" dirty="0" smtClean="0">
                <a:solidFill>
                  <a:schemeClr val="tx2"/>
                </a:solidFill>
              </a:rPr>
              <a:t>Definite PM or DM: 4 criteria</a:t>
            </a:r>
          </a:p>
          <a:p>
            <a:pPr marL="0" indent="0" algn="ctr">
              <a:buFontTx/>
              <a:buNone/>
              <a:defRPr/>
            </a:pPr>
            <a:r>
              <a:rPr lang="en-US" sz="2000" i="1" dirty="0" smtClean="0">
                <a:solidFill>
                  <a:schemeClr val="tx2"/>
                </a:solidFill>
              </a:rPr>
              <a:t>Probable PM or DM: 3 criteria</a:t>
            </a:r>
          </a:p>
          <a:p>
            <a:pPr marL="0" indent="0" algn="ctr">
              <a:buFontTx/>
              <a:buNone/>
              <a:defRPr/>
            </a:pPr>
            <a:r>
              <a:rPr lang="en-US" sz="2000" i="1" dirty="0" smtClean="0">
                <a:solidFill>
                  <a:schemeClr val="tx2"/>
                </a:solidFill>
              </a:rPr>
              <a:t>Possible PM or DM: 2 criteria</a:t>
            </a:r>
          </a:p>
          <a:p>
            <a:pPr>
              <a:defRPr/>
            </a:pPr>
            <a:endParaRPr lang="en-US" sz="2900" dirty="0" smtClean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2400" y="5623034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Bohan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&amp; Peter, N </a:t>
            </a: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Engl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J Med 292: 344, 405, 1975</a:t>
            </a:r>
            <a:br>
              <a:rPr lang="en-US" sz="1600" i="1" dirty="0">
                <a:solidFill>
                  <a:schemeClr val="tx2"/>
                </a:solidFill>
                <a:latin typeface="Arial" charset="0"/>
              </a:rPr>
            </a:b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Bohan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et al., Medicine 56: 255, 1977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66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PM/DM Classification Criteria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900" dirty="0" smtClean="0"/>
              <a:t>Lundberg article/slide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2400" y="5623034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Bohan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&amp; Peter, N </a:t>
            </a: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Engl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J Med 292: 344, 405, 1975</a:t>
            </a:r>
            <a:br>
              <a:rPr lang="en-US" sz="1600" i="1" dirty="0">
                <a:solidFill>
                  <a:schemeClr val="tx2"/>
                </a:solidFill>
                <a:latin typeface="Arial" charset="0"/>
              </a:rPr>
            </a:b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Bohan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et al., Medicine 56: 255, 1977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15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Muscle histopathology</a:t>
            </a:r>
          </a:p>
        </p:txBody>
      </p:sp>
      <p:pic>
        <p:nvPicPr>
          <p:cNvPr id="471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56388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080125" y="2057400"/>
            <a:ext cx="2682875" cy="2543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Normal muscle</a:t>
            </a:r>
          </a:p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PM – endomysial inflammation</a:t>
            </a:r>
          </a:p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DM – perifascicular atrophy</a:t>
            </a:r>
          </a:p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Necrotizing myopathy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135682" y="5834063"/>
            <a:ext cx="39797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Mammen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, Nat Rev 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Neurol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2011; 7:343-54</a:t>
            </a:r>
          </a:p>
        </p:txBody>
      </p:sp>
    </p:spTree>
    <p:extLst>
      <p:ext uri="{BB962C8B-B14F-4D97-AF65-F5344CB8AC3E}">
        <p14:creationId xmlns:p14="http://schemas.microsoft.com/office/powerpoint/2010/main" val="508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Myositis = muscle inflammation</a:t>
            </a:r>
          </a:p>
        </p:txBody>
      </p:sp>
      <p:pic>
        <p:nvPicPr>
          <p:cNvPr id="19459" name="Picture 3" descr="PCOXfocin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00150"/>
            <a:ext cx="30861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56830" y="5851634"/>
            <a:ext cx="62871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http://www.neuro.wustl.edu/neuromuscular/pathol/inflammation.htm</a:t>
            </a:r>
          </a:p>
        </p:txBody>
      </p:sp>
      <p:pic>
        <p:nvPicPr>
          <p:cNvPr id="19461" name="Picture 5" descr="Polymyosi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ononuclear cell inflamm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67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inflen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91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99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193" r="-3555" b="-1193"/>
          <a:stretch>
            <a:fillRect/>
          </a:stretch>
        </p:blipFill>
        <p:spPr bwMode="auto">
          <a:xfrm>
            <a:off x="1660525" y="1295400"/>
            <a:ext cx="61118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IBM: Vacuoles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dirty="0" smtClean="0">
                <a:effectLst/>
              </a:rPr>
              <a:t>Myositis = muscle inflammation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3825"/>
            <a:ext cx="5638800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080125" y="1993900"/>
            <a:ext cx="2682875" cy="1938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Normal muscle</a:t>
            </a:r>
          </a:p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PM – endomysial inflammation</a:t>
            </a:r>
          </a:p>
          <a:p>
            <a:pPr>
              <a:buFontTx/>
              <a:buAutoNum type="alphaLcParenR"/>
            </a:pPr>
            <a:r>
              <a:rPr lang="en-US" altLang="en-US" sz="2000">
                <a:latin typeface="Arial" charset="0"/>
              </a:rPr>
              <a:t>DM – perifascicular atrophy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151448" y="5849829"/>
            <a:ext cx="397974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Mammen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, Nat Rev </a:t>
            </a:r>
            <a:r>
              <a:rPr lang="en-US" altLang="en-US" sz="1600" i="1" dirty="0" err="1" smtClean="0">
                <a:solidFill>
                  <a:schemeClr val="tx2"/>
                </a:solidFill>
                <a:latin typeface="Arial" charset="0"/>
              </a:rPr>
              <a:t>Neurol</a:t>
            </a:r>
            <a:r>
              <a:rPr lang="en-US" altLang="en-US" sz="1600" i="1" dirty="0" smtClean="0">
                <a:solidFill>
                  <a:schemeClr val="tx2"/>
                </a:solidFill>
                <a:latin typeface="Arial" charset="0"/>
              </a:rPr>
              <a:t> 2011; 7:343-54</a:t>
            </a: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2971800" y="3508484"/>
            <a:ext cx="2971800" cy="2262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Congo red staining</a:t>
            </a:r>
            <a:endParaRPr lang="en-US" dirty="0"/>
          </a:p>
        </p:txBody>
      </p:sp>
      <p:pic>
        <p:nvPicPr>
          <p:cNvPr id="3" name="Picture 2" descr="slid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" t="301"/>
          <a:stretch>
            <a:fillRect/>
          </a:stretch>
        </p:blipFill>
        <p:spPr bwMode="auto">
          <a:xfrm>
            <a:off x="1676400" y="1143000"/>
            <a:ext cx="5792788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92996" y="5851634"/>
            <a:ext cx="53367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Askansas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&amp; Engel, J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Neuropathol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Exp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Neurol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60:1, 2001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Antibodies</a:t>
            </a:r>
          </a:p>
        </p:txBody>
      </p:sp>
      <p:sp>
        <p:nvSpPr>
          <p:cNvPr id="48130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06587"/>
            <a:ext cx="4038600" cy="418941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Immunoglobulin</a:t>
            </a:r>
          </a:p>
          <a:p>
            <a:pPr eaLnBrk="1" hangingPunct="1">
              <a:defRPr/>
            </a:pPr>
            <a:r>
              <a:rPr lang="en-US" sz="2400" dirty="0" smtClean="0"/>
              <a:t>Produced by plasma cells in the immune system</a:t>
            </a:r>
          </a:p>
          <a:p>
            <a:pPr eaLnBrk="1" hangingPunct="1">
              <a:defRPr/>
            </a:pPr>
            <a:r>
              <a:rPr lang="en-US" sz="2400" dirty="0" smtClean="0"/>
              <a:t>Identify and neutralize viruses and bacteria</a:t>
            </a:r>
          </a:p>
          <a:p>
            <a:pPr eaLnBrk="1" hangingPunct="1">
              <a:defRPr/>
            </a:pPr>
            <a:r>
              <a:rPr lang="en-US" sz="2400" dirty="0" smtClean="0"/>
              <a:t>Each recognizes a unique protein (antigen)</a:t>
            </a:r>
          </a:p>
        </p:txBody>
      </p:sp>
      <p:pic>
        <p:nvPicPr>
          <p:cNvPr id="57348" name="Picture 6" descr="mucosalimmunityIg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16187"/>
            <a:ext cx="39719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Autoantibodies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3733800" cy="404336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Antibodies directed toward an individual’s normal proteins</a:t>
            </a:r>
          </a:p>
          <a:p>
            <a:pPr eaLnBrk="1" hangingPunct="1">
              <a:defRPr/>
            </a:pPr>
            <a:r>
              <a:rPr lang="en-US" sz="2400" dirty="0" smtClean="0"/>
              <a:t>Autoantibodies may:</a:t>
            </a:r>
          </a:p>
          <a:p>
            <a:pPr lvl="1" eaLnBrk="1" hangingPunct="1">
              <a:defRPr/>
            </a:pPr>
            <a:r>
              <a:rPr lang="en-US" sz="2000" dirty="0" smtClean="0"/>
              <a:t>Cause disease</a:t>
            </a:r>
          </a:p>
          <a:p>
            <a:pPr lvl="1" eaLnBrk="1" hangingPunct="1">
              <a:defRPr/>
            </a:pPr>
            <a:r>
              <a:rPr lang="en-US" sz="2000" dirty="0" smtClean="0"/>
              <a:t>Simply be markers of disease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9727298"/>
              </p:ext>
            </p:extLst>
          </p:nvPr>
        </p:nvGraphicFramePr>
        <p:xfrm>
          <a:off x="4138613" y="1143000"/>
          <a:ext cx="4746625" cy="450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090"/>
                <a:gridCol w="1691327"/>
                <a:gridCol w="1582208"/>
              </a:tblGrid>
              <a:tr h="3771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Autoantibody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Target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Disorder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  <a:tr h="7440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Antinuclear antibodies (ANA)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Contents</a:t>
                      </a:r>
                      <a:r>
                        <a:rPr lang="en-US" sz="1400" baseline="0" dirty="0" smtClean="0"/>
                        <a:t> of cell nuclei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Lupus and related conditions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  <a:tr h="527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Rheumatoid factor (RF)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IgG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Rheumatoid arthritis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  <a:tr h="527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Anti-Jo-1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Histidyl tRNA synthetase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Anti-</a:t>
                      </a:r>
                      <a:r>
                        <a:rPr lang="en-US" sz="1400" dirty="0" err="1" smtClean="0"/>
                        <a:t>synthetase</a:t>
                      </a:r>
                      <a:r>
                        <a:rPr lang="en-US" sz="1400" dirty="0" smtClean="0"/>
                        <a:t> syndrome</a:t>
                      </a:r>
                    </a:p>
                  </a:txBody>
                  <a:tcPr marL="91439" marR="91439" marT="45717" marB="45717"/>
                </a:tc>
              </a:tr>
              <a:tr h="527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Anti-PR-3 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(c-ANCA)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Neutrophil proteinase-3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Granulomatosis with polyangiitis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  <a:tr h="527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Anti-thyroid antibodies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TPO</a:t>
                      </a:r>
                    </a:p>
                    <a:p>
                      <a:r>
                        <a:rPr lang="en-US" sz="1400" dirty="0" smtClean="0"/>
                        <a:t>Thyroglobulin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Hashimoto’s thyroiditis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  <a:tr h="74406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Anti-AChR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Acetylcholine receptor on muscle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Myasthenia gravis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  <a:tr h="52704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Anti-TTG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Tissue transglutaminase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Celiac disease</a:t>
                      </a:r>
                      <a:endParaRPr lang="en-US" sz="1400" dirty="0"/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Non-specific Autoantibodies in Myositis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11594"/>
              </p:ext>
            </p:extLst>
          </p:nvPr>
        </p:nvGraphicFramePr>
        <p:xfrm>
          <a:off x="609600" y="1868487"/>
          <a:ext cx="7826378" cy="354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054"/>
                <a:gridCol w="1118054"/>
                <a:gridCol w="1118054"/>
                <a:gridCol w="1118054"/>
                <a:gridCol w="1118054"/>
                <a:gridCol w="1118054"/>
                <a:gridCol w="1118054"/>
              </a:tblGrid>
              <a:tr h="57922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Antibody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All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(n=212)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PM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(n=58)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DM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(n=79)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CTM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(n=36)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CAM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(n=13)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IBM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(n=26)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ANA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77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ds-DNA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SSA/Ro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SSB/La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Sm</a:t>
                      </a:r>
                      <a:endParaRPr lang="en-US" sz="18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U1RNP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PM/</a:t>
                      </a:r>
                      <a:r>
                        <a:rPr lang="en-US" sz="1600" dirty="0" err="1" smtClean="0"/>
                        <a:t>Scl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</a:tr>
              <a:tr h="3709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 marT="45728" marB="45728"/>
                </a:tc>
              </a:tr>
            </a:tbl>
          </a:graphicData>
        </a:graphic>
      </p:graphicFrame>
      <p:sp>
        <p:nvSpPr>
          <p:cNvPr id="59477" name="Text Box 4"/>
          <p:cNvSpPr txBox="1">
            <a:spLocks noChangeArrowheads="1"/>
          </p:cNvSpPr>
          <p:nvPr/>
        </p:nvSpPr>
        <p:spPr bwMode="auto">
          <a:xfrm>
            <a:off x="3397250" y="5834062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Love et al, Medicine 1991; 70: 360-74</a:t>
            </a:r>
          </a:p>
        </p:txBody>
      </p:sp>
      <p:sp>
        <p:nvSpPr>
          <p:cNvPr id="50261" name="TextBox 8"/>
          <p:cNvSpPr txBox="1">
            <a:spLocks noChangeArrowheads="1"/>
          </p:cNvSpPr>
          <p:nvPr/>
        </p:nvSpPr>
        <p:spPr bwMode="auto">
          <a:xfrm>
            <a:off x="914400" y="1371600"/>
            <a:ext cx="663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Percent of Patients with Various Autoantibodies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Myositis-Specific Antibodies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4452937"/>
          </a:xfrm>
          <a:noFill/>
        </p:spPr>
        <p:txBody>
          <a:bodyPr/>
          <a:lstStyle/>
          <a:p>
            <a:pPr marL="0" indent="0"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Feature	Synthetase	SRP	Mi-2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Clinical</a:t>
            </a:r>
            <a:r>
              <a:rPr lang="en-US" sz="2000" dirty="0" smtClean="0"/>
              <a:t>	Arthritis, ILD	Cardiac	Classic DM</a:t>
            </a:r>
            <a:br>
              <a:rPr lang="en-US" sz="2000" dirty="0" smtClean="0"/>
            </a:br>
            <a:r>
              <a:rPr lang="en-US" sz="2000" dirty="0" smtClean="0"/>
              <a:t>	fever,	myalgias;</a:t>
            </a:r>
            <a:br>
              <a:rPr lang="en-US" sz="2000" dirty="0" smtClean="0"/>
            </a:br>
            <a:r>
              <a:rPr lang="en-US" sz="2000" dirty="0" smtClean="0"/>
              <a:t>	Raynaud’s	black women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Rate</a:t>
            </a:r>
            <a:r>
              <a:rPr lang="en-US" sz="2000" dirty="0" smtClean="0"/>
              <a:t>	Acute	Very acute	Acute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Severity</a:t>
            </a:r>
            <a:r>
              <a:rPr lang="en-US" sz="2000" dirty="0" smtClean="0"/>
              <a:t>	Severe	Very severe	Mild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Season</a:t>
            </a:r>
            <a:r>
              <a:rPr lang="en-US" sz="2000" dirty="0" smtClean="0"/>
              <a:t>	Spring	Fall	Unknown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Response</a:t>
            </a:r>
            <a:r>
              <a:rPr lang="en-US" sz="2000" dirty="0" smtClean="0"/>
              <a:t>	Moderate	Poor	Good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Prognosis</a:t>
            </a:r>
            <a:r>
              <a:rPr lang="en-US" sz="2000" dirty="0" smtClean="0"/>
              <a:t>	Poor (70%)	Terrible (25%)	Good (~100%)</a:t>
            </a:r>
          </a:p>
          <a:p>
            <a:pPr marL="0" indent="0">
              <a:lnSpc>
                <a:spcPct val="85000"/>
              </a:lnSpc>
              <a:spcBef>
                <a:spcPct val="75000"/>
              </a:spcBef>
              <a:buFontTx/>
              <a:buNone/>
              <a:tabLst>
                <a:tab pos="1773238" algn="l"/>
                <a:tab pos="3941763" algn="l"/>
                <a:tab pos="605948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Frequency</a:t>
            </a:r>
            <a:r>
              <a:rPr lang="en-US" sz="2000" dirty="0" smtClean="0"/>
              <a:t>	20-25%	&lt;5%	5-10%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 flipV="1">
            <a:off x="419100" y="1905000"/>
            <a:ext cx="8229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Antisynthetase 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762000"/>
            <a:ext cx="7826375" cy="4805362"/>
          </a:xfrm>
        </p:spPr>
        <p:txBody>
          <a:bodyPr/>
          <a:lstStyle/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>
                <a:solidFill>
                  <a:srgbClr val="FFFF00"/>
                </a:solidFill>
              </a:rPr>
              <a:t>			</a:t>
            </a:r>
            <a:r>
              <a:rPr lang="en-US" sz="2000" dirty="0" smtClean="0">
                <a:solidFill>
                  <a:schemeClr val="tx2"/>
                </a:solidFill>
              </a:rPr>
              <a:t>Frequency (%)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Antigen	tRNA synthetase	JDM*	ADM*	Non-white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Any		1-5	30	AA 29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Jo1	Histidyl-	2-5	25-30	AA13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PL12	Alanyl-	1-3	&lt;5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PL7	Threonyl-	&lt;1	&lt;5	Japanese 17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EJ	Glycyl-	&lt;1	&lt;5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OJ	Isoleucyl-	&lt;1	&lt;5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KS	</a:t>
            </a:r>
            <a:r>
              <a:rPr lang="en-US" sz="2000" dirty="0" err="1" smtClean="0"/>
              <a:t>Asparagynyl</a:t>
            </a:r>
            <a:r>
              <a:rPr lang="en-US" sz="2000" dirty="0" smtClean="0"/>
              <a:t>-	NA	&lt;1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HA	Tyrosyl-	NA	&lt;1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ZA	Phenylalanyl-	NA	&lt;1</a:t>
            </a:r>
          </a:p>
          <a:p>
            <a:pPr marL="0" indent="0">
              <a:buFontTx/>
              <a:buNone/>
              <a:tabLst>
                <a:tab pos="1481138" algn="l"/>
                <a:tab pos="3948113" algn="l"/>
                <a:tab pos="5037138" algn="l"/>
                <a:tab pos="5951538" algn="l"/>
              </a:tabLst>
              <a:defRPr/>
            </a:pPr>
            <a:r>
              <a:rPr lang="en-US" sz="2000" dirty="0" smtClean="0"/>
              <a:t>  *Caucasian</a:t>
            </a:r>
            <a:endParaRPr lang="en-US" sz="2000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3581400" y="5865812"/>
            <a:ext cx="55292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Robinson &amp; Reed, Nat Rev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Rheumatol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2011; 7: 664-75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Serologic Subgroups in IIM 2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Anti-TIF-1</a:t>
            </a:r>
            <a:r>
              <a:rPr lang="el-GR" sz="2400" dirty="0">
                <a:solidFill>
                  <a:schemeClr val="tx2"/>
                </a:solidFill>
              </a:rPr>
              <a:t>γ </a:t>
            </a:r>
            <a:r>
              <a:rPr lang="en-US" sz="2400" dirty="0" smtClean="0">
                <a:solidFill>
                  <a:schemeClr val="tx2"/>
                </a:solidFill>
              </a:rPr>
              <a:t>(anti-transcription intermediary factor 1</a:t>
            </a:r>
            <a:r>
              <a:rPr lang="el-GR" sz="2400" dirty="0" smtClean="0">
                <a:solidFill>
                  <a:schemeClr val="tx2"/>
                </a:solidFill>
              </a:rPr>
              <a:t>γ</a:t>
            </a:r>
            <a:r>
              <a:rPr lang="en-US" sz="2400" dirty="0" smtClean="0">
                <a:solidFill>
                  <a:schemeClr val="tx2"/>
                </a:solidFill>
              </a:rPr>
              <a:t>; anti-p155): </a:t>
            </a:r>
            <a:r>
              <a:rPr lang="en-US" sz="2400" dirty="0" smtClean="0"/>
              <a:t>DM, including JDM, malignancy</a:t>
            </a:r>
            <a:br>
              <a:rPr lang="en-US" sz="2400" dirty="0" smtClean="0"/>
            </a:br>
            <a:r>
              <a:rPr lang="en-US" sz="1600" i="1" dirty="0" err="1" smtClean="0">
                <a:solidFill>
                  <a:schemeClr val="tx2"/>
                </a:solidFill>
              </a:rPr>
              <a:t>Targoff</a:t>
            </a:r>
            <a:r>
              <a:rPr lang="en-US" sz="1600" i="1" dirty="0" smtClean="0">
                <a:solidFill>
                  <a:schemeClr val="tx2"/>
                </a:solidFill>
              </a:rPr>
              <a:t> et al., Arthritis Rheum 2006; 54: 3682-3689</a:t>
            </a:r>
          </a:p>
          <a:p>
            <a:pPr>
              <a:buFontTx/>
              <a:buNone/>
              <a:defRPr/>
            </a:pPr>
            <a:r>
              <a:rPr lang="en-US" sz="1600" i="1" dirty="0" smtClean="0">
                <a:solidFill>
                  <a:schemeClr val="tx2"/>
                </a:solidFill>
              </a:rPr>
              <a:t>	</a:t>
            </a:r>
            <a:r>
              <a:rPr lang="en-US" sz="1600" i="1" dirty="0" err="1" smtClean="0">
                <a:solidFill>
                  <a:schemeClr val="tx2"/>
                </a:solidFill>
              </a:rPr>
              <a:t>Trallero-Araguas</a:t>
            </a:r>
            <a:r>
              <a:rPr lang="en-US" sz="1600" i="1" dirty="0" smtClean="0">
                <a:solidFill>
                  <a:schemeClr val="tx2"/>
                </a:solidFill>
              </a:rPr>
              <a:t> et al., Medicine 2010; 89: 47-52</a:t>
            </a:r>
          </a:p>
          <a:p>
            <a:pPr>
              <a:buFontTx/>
              <a:buNone/>
              <a:defRPr/>
            </a:pPr>
            <a:endParaRPr lang="en-US" sz="1600" i="1" dirty="0" smtClean="0">
              <a:solidFill>
                <a:srgbClr val="99CCFF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Anti-MDA-5 (anti-melanoma differentiation-associated protein 5; anti-CADM): </a:t>
            </a:r>
            <a:r>
              <a:rPr lang="en-US" sz="2400" dirty="0" smtClean="0"/>
              <a:t>CADM, rapidly progressive ILD</a:t>
            </a:r>
            <a:br>
              <a:rPr lang="en-US" sz="2400" dirty="0" smtClean="0"/>
            </a:br>
            <a:r>
              <a:rPr lang="en-US" sz="1600" i="1" dirty="0" smtClean="0">
                <a:solidFill>
                  <a:schemeClr val="tx2"/>
                </a:solidFill>
              </a:rPr>
              <a:t>Sato </a:t>
            </a:r>
            <a:r>
              <a:rPr lang="en-US" sz="1600" i="1" dirty="0">
                <a:solidFill>
                  <a:schemeClr val="tx2"/>
                </a:solidFill>
              </a:rPr>
              <a:t>et al., Arthritis Rheum 2005; 52:1571-6 </a:t>
            </a:r>
            <a:endParaRPr lang="en-US" sz="1600" i="1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Anti-NXP2 (anti-nuclear matrix protein 2; anti-MJ): </a:t>
            </a:r>
            <a:r>
              <a:rPr lang="en-US" sz="2400" dirty="0" smtClean="0"/>
              <a:t>JDM, especially with calcinosis, malignancy</a:t>
            </a:r>
          </a:p>
          <a:p>
            <a:pPr marL="457200" lvl="1" indent="-47625">
              <a:buNone/>
              <a:defRPr/>
            </a:pPr>
            <a:r>
              <a:rPr lang="en-US" sz="1600" i="1" dirty="0" err="1" smtClean="0">
                <a:solidFill>
                  <a:schemeClr val="tx2"/>
                </a:solidFill>
              </a:rPr>
              <a:t>Gunawardena</a:t>
            </a:r>
            <a:r>
              <a:rPr lang="en-US" sz="1600" i="1" dirty="0">
                <a:solidFill>
                  <a:schemeClr val="tx2"/>
                </a:solidFill>
              </a:rPr>
              <a:t> </a:t>
            </a:r>
            <a:r>
              <a:rPr lang="en-US" sz="1600" i="1" dirty="0" smtClean="0">
                <a:solidFill>
                  <a:schemeClr val="tx2"/>
                </a:solidFill>
              </a:rPr>
              <a:t>et al., Arthritis Rheum 2009; 60: 1807-14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49264" y="5867400"/>
            <a:ext cx="518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Gunawardena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et al., Rheumatology 48: 607-12, 2009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Autoantibodies in IBM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Anti-cytoplasmic 5’-nucleotidase 1A</a:t>
            </a:r>
          </a:p>
          <a:p>
            <a:pPr>
              <a:defRPr/>
            </a:pPr>
            <a:r>
              <a:rPr lang="en-US" sz="2000" dirty="0" smtClean="0"/>
              <a:t>Initially detected as 43 </a:t>
            </a:r>
            <a:r>
              <a:rPr lang="en-US" sz="2000" dirty="0" err="1" smtClean="0"/>
              <a:t>kd</a:t>
            </a:r>
            <a:r>
              <a:rPr lang="en-US" sz="2000" dirty="0" smtClean="0"/>
              <a:t> autoantibody</a:t>
            </a:r>
          </a:p>
          <a:p>
            <a:pPr marL="811213" lvl="1" indent="-342900">
              <a:defRPr/>
            </a:pPr>
            <a:r>
              <a:rPr lang="en-US" sz="2000" dirty="0" smtClean="0"/>
              <a:t>13/25 (52%) IBM + vs 0/40 controls</a:t>
            </a:r>
          </a:p>
          <a:p>
            <a:pPr marL="811213" lvl="1" indent="-342900">
              <a:defRPr/>
            </a:pPr>
            <a:endParaRPr lang="en-US" sz="2000" dirty="0" smtClean="0"/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/>
              <a:t>Antigen identified as cN1A</a:t>
            </a:r>
          </a:p>
          <a:p>
            <a:pPr marL="811213" lvl="1" indent="-342900">
              <a:defRPr/>
            </a:pPr>
            <a:r>
              <a:rPr lang="en-US" sz="2000" dirty="0" smtClean="0"/>
              <a:t>Most abundant in skeletal muscle</a:t>
            </a:r>
          </a:p>
          <a:p>
            <a:pPr marL="811213" lvl="1" indent="-342900">
              <a:defRPr/>
            </a:pPr>
            <a:r>
              <a:rPr lang="en-US" sz="2000" dirty="0" smtClean="0"/>
              <a:t>Catalyzes nucleotide hydrolysis to nucleosides</a:t>
            </a:r>
          </a:p>
          <a:p>
            <a:pPr marL="811213" lvl="1" indent="-342900">
              <a:defRPr/>
            </a:pPr>
            <a:r>
              <a:rPr lang="en-US" sz="2000" dirty="0" smtClean="0"/>
              <a:t>Perinuclear and vacuole accumulation of cN1A</a:t>
            </a:r>
            <a:endParaRPr lang="en-US" sz="2000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324225" y="2786062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Salajegheh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, et al.,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PLoS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One 2011; 6(5): e20266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367088" y="4919662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Larman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, et al., Ann </a:t>
            </a:r>
            <a:r>
              <a:rPr lang="en-US" altLang="en-US" sz="1600" i="1" dirty="0" err="1">
                <a:solidFill>
                  <a:schemeClr val="tx2"/>
                </a:solidFill>
                <a:latin typeface="Arial" charset="0"/>
              </a:rPr>
              <a:t>Neruol</a:t>
            </a:r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 2013; 73: 408-18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Anti-cN1A Verification</a:t>
            </a:r>
            <a:endParaRPr lang="en-US" dirty="0"/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429000" y="5834062"/>
            <a:ext cx="5715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altLang="en-US" sz="1600" i="1" dirty="0">
                <a:solidFill>
                  <a:schemeClr val="tx2"/>
                </a:solidFill>
                <a:latin typeface="Arial" charset="0"/>
              </a:rPr>
              <a:t>Herbert, et al., Ann Rheum Dis 2016; 75:696-701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1385887"/>
            <a:ext cx="5105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3" name="Straight Arrow Connector 2"/>
          <p:cNvCxnSpPr>
            <a:cxnSpLocks noChangeShapeType="1"/>
          </p:cNvCxnSpPr>
          <p:nvPr/>
        </p:nvCxnSpPr>
        <p:spPr bwMode="auto">
          <a:xfrm>
            <a:off x="6386512" y="2525712"/>
            <a:ext cx="40005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14" name="Straight Arrow Connector 7"/>
          <p:cNvCxnSpPr>
            <a:cxnSpLocks noChangeShapeType="1"/>
          </p:cNvCxnSpPr>
          <p:nvPr/>
        </p:nvCxnSpPr>
        <p:spPr bwMode="auto">
          <a:xfrm>
            <a:off x="6381750" y="3455987"/>
            <a:ext cx="398462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15" name="Straight Arrow Connector 8"/>
          <p:cNvCxnSpPr>
            <a:cxnSpLocks noChangeShapeType="1"/>
          </p:cNvCxnSpPr>
          <p:nvPr/>
        </p:nvCxnSpPr>
        <p:spPr bwMode="auto">
          <a:xfrm>
            <a:off x="6386512" y="3684587"/>
            <a:ext cx="40005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84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Myositis Specific Autoantibodies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106488"/>
            <a:ext cx="826293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3397250" y="5867400"/>
            <a:ext cx="571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600" i="1" dirty="0" err="1">
                <a:solidFill>
                  <a:schemeClr val="tx2"/>
                </a:solidFill>
                <a:latin typeface="+mn-lt"/>
              </a:rPr>
              <a:t>Betteridge</a:t>
            </a:r>
            <a:r>
              <a:rPr lang="en-US" altLang="en-US" sz="1600" i="1" dirty="0">
                <a:solidFill>
                  <a:schemeClr val="tx2"/>
                </a:solidFill>
                <a:latin typeface="+mn-lt"/>
              </a:rPr>
              <a:t> &amp; McHugh, J Intern Med 2015; </a:t>
            </a:r>
            <a:r>
              <a:rPr lang="en-US" altLang="en-US" sz="1600" i="1" dirty="0" err="1">
                <a:solidFill>
                  <a:schemeClr val="tx2"/>
                </a:solidFill>
                <a:latin typeface="+mn-lt"/>
              </a:rPr>
              <a:t>Epub</a:t>
            </a:r>
            <a:endParaRPr lang="en-US" altLang="en-US" sz="16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16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Myositis = muscle inflammation</a:t>
            </a: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856830" y="5851634"/>
            <a:ext cx="62871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http://www.neuro.wustl.edu/neuromuscular/pathol/inflammation.htm</a:t>
            </a:r>
          </a:p>
        </p:txBody>
      </p:sp>
      <p:pic>
        <p:nvPicPr>
          <p:cNvPr id="19461" name="Picture 5" descr="Polymyosi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251460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Mononuclear cell inflam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143000"/>
            <a:ext cx="268224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infle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3375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337034"/>
            <a:ext cx="4953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901966"/>
            <a:ext cx="4572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Approach to Treatment </a:t>
            </a:r>
            <a:r>
              <a:rPr lang="en-US" dirty="0"/>
              <a:t>of Myositis</a:t>
            </a:r>
            <a:br>
              <a:rPr lang="en-US" dirty="0"/>
            </a:br>
            <a:r>
              <a:rPr lang="en-US" dirty="0"/>
              <a:t>PM, DM, </a:t>
            </a:r>
            <a:r>
              <a:rPr lang="en-US" dirty="0" err="1" smtClean="0"/>
              <a:t>ASyS</a:t>
            </a:r>
            <a:r>
              <a:rPr lang="en-US" dirty="0" smtClean="0"/>
              <a:t>, Overlap </a:t>
            </a:r>
            <a:r>
              <a:rPr lang="en-US" dirty="0"/>
              <a:t>myositis</a:t>
            </a:r>
            <a:endParaRPr lang="en-US" dirty="0" smtClean="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075" y="2665413"/>
            <a:ext cx="2362200" cy="14636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Auto-immune process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62313" y="3130550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Inflammation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446838" y="3143250"/>
            <a:ext cx="23622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Symptoms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713038" y="3400425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892800" y="3414713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6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  <p:bldP spid="136196" grpId="0" build="p" autoUpdateAnimBg="0"/>
      <p:bldP spid="136197" grpId="0" build="p" autoUpdateAnimBg="0"/>
      <p:bldP spid="136198" grpId="0" animBg="1"/>
      <p:bldP spid="13619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Approach to Treatment </a:t>
            </a:r>
            <a:r>
              <a:rPr lang="en-US" dirty="0"/>
              <a:t>of Myositis</a:t>
            </a:r>
            <a:br>
              <a:rPr lang="en-US" dirty="0"/>
            </a:br>
            <a:r>
              <a:rPr lang="en-US" dirty="0"/>
              <a:t>PM, DM, </a:t>
            </a:r>
            <a:r>
              <a:rPr lang="en-US" dirty="0" err="1"/>
              <a:t>ASyS</a:t>
            </a:r>
            <a:r>
              <a:rPr lang="en-US" dirty="0" smtClean="0"/>
              <a:t>, </a:t>
            </a:r>
            <a:r>
              <a:rPr lang="en-US" dirty="0"/>
              <a:t>Overlap myositis</a:t>
            </a:r>
            <a:endParaRPr lang="en-US" dirty="0" smtClean="0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075" y="2665413"/>
            <a:ext cx="2362200" cy="14636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Auto-immune process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62313" y="3130550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Inflammation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446838" y="3143250"/>
            <a:ext cx="23622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Symptoms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713038" y="3400425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892800" y="3414713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6800" y="1889125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Damage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372099" y="2438400"/>
            <a:ext cx="481013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48500" y="2438400"/>
            <a:ext cx="266700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Approach to Treatment of Myositis</a:t>
            </a:r>
            <a:br>
              <a:rPr lang="en-US" dirty="0" smtClean="0"/>
            </a:br>
            <a:r>
              <a:rPr lang="en-US" dirty="0" smtClean="0"/>
              <a:t>PM, DM, </a:t>
            </a:r>
            <a:r>
              <a:rPr lang="en-US" dirty="0" err="1"/>
              <a:t>ASyS</a:t>
            </a:r>
            <a:r>
              <a:rPr lang="en-US" dirty="0" smtClean="0"/>
              <a:t>, </a:t>
            </a:r>
            <a:r>
              <a:rPr lang="en-US" dirty="0"/>
              <a:t>Overlap </a:t>
            </a:r>
            <a:r>
              <a:rPr lang="en-US" dirty="0" smtClean="0"/>
              <a:t>myositis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075" y="2665413"/>
            <a:ext cx="2362200" cy="14636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Auto-immune process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62313" y="3130550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Inflammation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446838" y="3143250"/>
            <a:ext cx="23622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Symptoms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713038" y="3400425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892800" y="3414713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262313" y="4800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Steroids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369888" y="4430713"/>
            <a:ext cx="2362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Immune suppressing agents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6800" y="1889125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Damage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372099" y="2438400"/>
            <a:ext cx="481013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48500" y="2438400"/>
            <a:ext cx="266700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build="p" autoUpdateAnimBg="0"/>
      <p:bldP spid="136202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Approach to Treatment of Myositis</a:t>
            </a:r>
            <a:br>
              <a:rPr lang="en-US" dirty="0" smtClean="0"/>
            </a:br>
            <a:r>
              <a:rPr lang="en-US" dirty="0" smtClean="0"/>
              <a:t>Immune-mediated necrotizing myopathy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075" y="2665413"/>
            <a:ext cx="2362200" cy="14636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Auto-immune process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62313" y="3130550"/>
            <a:ext cx="2590800" cy="55399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Mechanism?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446838" y="3143250"/>
            <a:ext cx="23622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Symptoms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713038" y="3400425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892800" y="3414713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3262313" y="4800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Steroids</a:t>
            </a:r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369888" y="4430713"/>
            <a:ext cx="2362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Immune suppressing agents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6800" y="1889125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Damage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372099" y="2438400"/>
            <a:ext cx="481013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48500" y="2438400"/>
            <a:ext cx="266700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6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6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0" grpId="0" build="p" autoUpdateAnimBg="0"/>
      <p:bldP spid="136202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Approach to Treatment </a:t>
            </a:r>
            <a:r>
              <a:rPr lang="en-US" dirty="0"/>
              <a:t>of Myositis</a:t>
            </a:r>
            <a:br>
              <a:rPr lang="en-US" dirty="0"/>
            </a:br>
            <a:r>
              <a:rPr lang="en-US" dirty="0" smtClean="0"/>
              <a:t>Cancer-associated myositis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075" y="2665413"/>
            <a:ext cx="2362200" cy="14636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Auto-immune process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62313" y="3130550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Inflammation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446838" y="3143250"/>
            <a:ext cx="23622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Symptoms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713038" y="3400425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892800" y="3414713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6800" y="1889125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Damage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372099" y="2438400"/>
            <a:ext cx="481013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48500" y="2438400"/>
            <a:ext cx="266700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03438" y="1431925"/>
            <a:ext cx="2286000" cy="914400"/>
          </a:xfrm>
          <a:prstGeom prst="ellipse">
            <a:avLst/>
          </a:prstGeom>
          <a:solidFill>
            <a:schemeClr val="accent2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Cancer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286000" y="2163761"/>
            <a:ext cx="0" cy="501651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810000" y="2316160"/>
            <a:ext cx="304800" cy="81439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62313" y="4800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Steroids?</a:t>
            </a:r>
            <a:endParaRPr lang="en-US" dirty="0"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69888" y="4430713"/>
            <a:ext cx="2362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Immune suppressing </a:t>
            </a:r>
            <a:r>
              <a:rPr lang="en-US" dirty="0" smtClean="0">
                <a:latin typeface="Arial" charset="0"/>
              </a:rPr>
              <a:t>agents?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uild="p" autoUpdateAnimBg="0"/>
      <p:bldP spid="17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Approach to Treatment </a:t>
            </a:r>
            <a:r>
              <a:rPr lang="en-US" dirty="0"/>
              <a:t>of Myositis</a:t>
            </a:r>
            <a:br>
              <a:rPr lang="en-US" dirty="0"/>
            </a:br>
            <a:r>
              <a:rPr lang="en-US" dirty="0" smtClean="0"/>
              <a:t>Inclusion body myositis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346075" y="2665413"/>
            <a:ext cx="2362200" cy="14636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Auto-immune process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3262313" y="3130550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2"/>
                </a:solidFill>
                <a:latin typeface="Arial" charset="0"/>
              </a:rPr>
              <a:t>Inflammation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446838" y="3143250"/>
            <a:ext cx="23622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000">
                <a:solidFill>
                  <a:schemeClr val="tx2"/>
                </a:solidFill>
                <a:latin typeface="Arial" charset="0"/>
              </a:rPr>
              <a:t>Symptoms</a:t>
            </a:r>
            <a:endParaRPr lang="en-US" altLang="en-US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2713038" y="3400425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Line 7"/>
          <p:cNvSpPr>
            <a:spLocks noChangeShapeType="1"/>
          </p:cNvSpPr>
          <p:nvPr/>
        </p:nvSpPr>
        <p:spPr bwMode="auto">
          <a:xfrm>
            <a:off x="5892800" y="3414713"/>
            <a:ext cx="53340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876800" y="1889125"/>
            <a:ext cx="2590800" cy="54927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 dirty="0" smtClean="0">
                <a:solidFill>
                  <a:schemeClr val="tx2"/>
                </a:solidFill>
                <a:latin typeface="Arial" charset="0"/>
              </a:rPr>
              <a:t>Damage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5372099" y="2438400"/>
            <a:ext cx="481013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048500" y="2438400"/>
            <a:ext cx="266700" cy="69215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103438" y="1431925"/>
            <a:ext cx="2286000" cy="914400"/>
          </a:xfrm>
          <a:prstGeom prst="ellipse">
            <a:avLst/>
          </a:prstGeom>
          <a:solidFill>
            <a:schemeClr val="accent2">
              <a:alpha val="43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Inclusions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2286000" y="2163761"/>
            <a:ext cx="0" cy="501651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3810000" y="2316160"/>
            <a:ext cx="304800" cy="81439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262313" y="48006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Steroids?</a:t>
            </a:r>
            <a:endParaRPr lang="en-US" dirty="0">
              <a:latin typeface="Arial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69888" y="4430713"/>
            <a:ext cx="2362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Arial" charset="0"/>
              </a:rPr>
              <a:t>Immune suppressing </a:t>
            </a:r>
            <a:r>
              <a:rPr lang="en-US" dirty="0" smtClean="0">
                <a:latin typeface="Arial" charset="0"/>
              </a:rPr>
              <a:t>agents?</a:t>
            </a:r>
            <a:endParaRPr lang="en-US" dirty="0">
              <a:latin typeface="Arial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267200" y="2163761"/>
            <a:ext cx="609600" cy="152399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arrow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build="p" autoUpdateAnimBg="0"/>
      <p:bldP spid="17" grpId="0" build="p" autoUpdateAnimBg="0"/>
      <p:bldP spid="18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Approach to Management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Start with high-dose prednisone (e.g., 1 mg/kg/day)</a:t>
            </a:r>
          </a:p>
          <a:p>
            <a:pPr lvl="1">
              <a:defRPr/>
            </a:pPr>
            <a:r>
              <a:rPr lang="en-US" sz="2800" dirty="0" smtClean="0"/>
              <a:t>Consider IV to begin</a:t>
            </a:r>
          </a:p>
          <a:p>
            <a:pPr lvl="1">
              <a:defRPr/>
            </a:pPr>
            <a:r>
              <a:rPr lang="en-US" sz="2800" dirty="0" smtClean="0"/>
              <a:t>Consider split daily dose</a:t>
            </a:r>
          </a:p>
          <a:p>
            <a:pPr>
              <a:defRPr/>
            </a:pPr>
            <a:r>
              <a:rPr lang="en-US" sz="2800" dirty="0" smtClean="0"/>
              <a:t>Continue about 1 month with slow taper</a:t>
            </a:r>
          </a:p>
          <a:p>
            <a:pPr>
              <a:defRPr/>
            </a:pPr>
            <a:r>
              <a:rPr lang="en-US" sz="2800" dirty="0" smtClean="0"/>
              <a:t>Use an immunosuppressive agent </a:t>
            </a:r>
          </a:p>
          <a:p>
            <a:pPr>
              <a:defRPr/>
            </a:pPr>
            <a:r>
              <a:rPr lang="en-US" sz="2800" dirty="0" smtClean="0"/>
              <a:t>Attention to side effects of therapy (e.g., osteoporosis, infection)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My Approach to Prednisone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/>
              <a:t>Begin 1 mg/kg/d (usually max 80 mg/d)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smtClean="0"/>
              <a:t>Continue 1 month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smtClean="0"/>
              <a:t>2 weeks each: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40 mg/d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30 mg/d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25 mg/d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20 mg/d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17.5 mg/d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15 mg/d</a:t>
            </a:r>
          </a:p>
          <a:p>
            <a:pPr lvl="1">
              <a:spcBef>
                <a:spcPct val="0"/>
              </a:spcBef>
              <a:defRPr/>
            </a:pPr>
            <a:r>
              <a:rPr lang="en-US" sz="2400" dirty="0" smtClean="0"/>
              <a:t>12.5 mg/d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smtClean="0"/>
              <a:t>10 mg/d  and then decide what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Myopathy = muscle abnormality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Myopathy: general term for muscle abnormality</a:t>
            </a:r>
          </a:p>
          <a:p>
            <a:r>
              <a:rPr lang="en-US" dirty="0" smtClean="0"/>
              <a:t>Myositis: muscle inflammation</a:t>
            </a:r>
          </a:p>
          <a:p>
            <a:r>
              <a:rPr lang="en-US" dirty="0" smtClean="0"/>
              <a:t>Most of the muscle disorders discussed are caused by abnormality of the immune system</a:t>
            </a:r>
          </a:p>
          <a:p>
            <a:r>
              <a:rPr lang="en-US" dirty="0" smtClean="0"/>
              <a:t>Autoimmune: immune system directed toward self</a:t>
            </a:r>
          </a:p>
          <a:p>
            <a:r>
              <a:rPr lang="en-US" dirty="0" smtClean="0"/>
              <a:t>Sometimes immune system abnormality causes myopathy without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My Approach to Immunosuppressives</a:t>
            </a:r>
          </a:p>
        </p:txBody>
      </p:sp>
      <p:sp>
        <p:nvSpPr>
          <p:cNvPr id="6144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3673475" cy="19272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First-line agents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Methotrexate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Azathioprine (Imuran)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 err="1">
                <a:latin typeface="+mn-lt"/>
              </a:rPr>
              <a:t>Mycophenolate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mofetil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CellCept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533400" y="3417888"/>
            <a:ext cx="3673475" cy="2678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Second-line agents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IVIg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Rituximab (Rituxan)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Tacrolimus (Prograf)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Cyclosporine A (Neoral, Sandimmune)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Leflunomide (Arava)</a:t>
            </a: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860925" y="1698625"/>
            <a:ext cx="3673475" cy="1196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>
              <a:defRPr/>
            </a:pPr>
            <a:r>
              <a:rPr lang="en-US">
                <a:solidFill>
                  <a:schemeClr val="tx2"/>
                </a:solidFill>
                <a:latin typeface="+mn-lt"/>
              </a:rPr>
              <a:t>Severe disease</a:t>
            </a:r>
          </a:p>
          <a:p>
            <a:pPr marL="223838" indent="-223838">
              <a:buFontTx/>
              <a:buChar char="•"/>
              <a:defRPr/>
            </a:pPr>
            <a:r>
              <a:rPr lang="en-US">
                <a:latin typeface="+mn-lt"/>
              </a:rPr>
              <a:t>Cyclophosphamide (Cytoxan)</a:t>
            </a:r>
          </a:p>
        </p:txBody>
      </p:sp>
      <p:sp>
        <p:nvSpPr>
          <p:cNvPr id="61445" name="Text Box 8"/>
          <p:cNvSpPr txBox="1">
            <a:spLocks noChangeArrowheads="1"/>
          </p:cNvSpPr>
          <p:nvPr/>
        </p:nvSpPr>
        <p:spPr bwMode="auto">
          <a:xfrm>
            <a:off x="4859338" y="5189538"/>
            <a:ext cx="3673475" cy="8302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Never used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>
                <a:latin typeface="+mn-lt"/>
              </a:rPr>
              <a:t>ACTHAR gel</a:t>
            </a:r>
          </a:p>
        </p:txBody>
      </p:sp>
      <p:sp>
        <p:nvSpPr>
          <p:cNvPr id="61446" name="Text Box 9"/>
          <p:cNvSpPr txBox="1">
            <a:spLocks noChangeArrowheads="1"/>
          </p:cNvSpPr>
          <p:nvPr/>
        </p:nvSpPr>
        <p:spPr bwMode="auto">
          <a:xfrm>
            <a:off x="4860925" y="3276600"/>
            <a:ext cx="3673475" cy="15700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838" indent="-223838"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Studies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 err="1">
                <a:latin typeface="+mn-lt"/>
              </a:rPr>
              <a:t>Abatacept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Orencia</a:t>
            </a:r>
            <a:r>
              <a:rPr lang="en-US" dirty="0">
                <a:latin typeface="+mn-lt"/>
              </a:rPr>
              <a:t>)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 err="1">
                <a:latin typeface="+mn-lt"/>
              </a:rPr>
              <a:t>Tocilizumab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Actemra</a:t>
            </a:r>
            <a:r>
              <a:rPr lang="en-US" dirty="0">
                <a:latin typeface="+mn-lt"/>
              </a:rPr>
              <a:t>)</a:t>
            </a:r>
          </a:p>
          <a:p>
            <a:pPr marL="223838" indent="-223838">
              <a:buFontTx/>
              <a:buChar char="•"/>
              <a:defRPr/>
            </a:pPr>
            <a:r>
              <a:rPr lang="en-US" dirty="0" err="1">
                <a:latin typeface="+mn-lt"/>
              </a:rPr>
              <a:t>Belimumab</a:t>
            </a:r>
            <a:r>
              <a:rPr lang="en-US" dirty="0">
                <a:latin typeface="+mn-lt"/>
              </a:rPr>
              <a:t> (</a:t>
            </a:r>
            <a:r>
              <a:rPr lang="en-US" dirty="0" err="1">
                <a:latin typeface="+mn-lt"/>
              </a:rPr>
              <a:t>Benlysta</a:t>
            </a:r>
            <a:r>
              <a:rPr lang="en-US" dirty="0">
                <a:latin typeface="+mn-lt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Pneumocystis pneumonia prophylaxis when on high dose prednisone</a:t>
            </a:r>
          </a:p>
          <a:p>
            <a:r>
              <a:rPr lang="en-US" sz="2400" dirty="0" smtClean="0"/>
              <a:t>Influenza, pneumococcal, and other immunizations</a:t>
            </a:r>
          </a:p>
          <a:p>
            <a:r>
              <a:rPr lang="en-US" sz="2400" dirty="0" smtClean="0"/>
              <a:t>Osteoporosis attention: calcium and vitamin D; bone density </a:t>
            </a:r>
          </a:p>
          <a:p>
            <a:r>
              <a:rPr lang="en-US" sz="2400" dirty="0" smtClean="0"/>
              <a:t>Mobility and assistive devices; fall prevention</a:t>
            </a:r>
          </a:p>
          <a:p>
            <a:r>
              <a:rPr lang="en-US" sz="2400" dirty="0" smtClean="0"/>
              <a:t>Dysphagia</a:t>
            </a:r>
          </a:p>
          <a:p>
            <a:r>
              <a:rPr lang="en-US" sz="2400" dirty="0" smtClean="0"/>
              <a:t>Exercise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04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901966"/>
            <a:ext cx="4572000" cy="4572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hope to answer some common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myositis?</a:t>
            </a:r>
          </a:p>
          <a:p>
            <a:r>
              <a:rPr lang="en-US" dirty="0" smtClean="0"/>
              <a:t>What causes myositis?</a:t>
            </a:r>
          </a:p>
          <a:p>
            <a:r>
              <a:rPr lang="en-US" dirty="0"/>
              <a:t>What does myositis do to patients?</a:t>
            </a:r>
          </a:p>
          <a:p>
            <a:r>
              <a:rPr lang="en-US" dirty="0" smtClean="0"/>
              <a:t>How is myositis diagnosed?</a:t>
            </a:r>
          </a:p>
          <a:p>
            <a:r>
              <a:rPr lang="en-US" dirty="0" smtClean="0"/>
              <a:t>How is myositis treated?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effectLst/>
              </a:rPr>
              <a:t>Questions?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Idiopathic Inflammatory Myopathies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295400"/>
            <a:ext cx="4994275" cy="4113212"/>
          </a:xfrm>
        </p:spPr>
        <p:txBody>
          <a:bodyPr/>
          <a:lstStyle/>
          <a:p>
            <a:pPr>
              <a:defRPr/>
            </a:pPr>
            <a:endParaRPr lang="en-US" sz="2600" dirty="0" smtClean="0"/>
          </a:p>
          <a:p>
            <a:pPr>
              <a:defRPr/>
            </a:pPr>
            <a:r>
              <a:rPr lang="en-US" sz="2600" dirty="0" smtClean="0"/>
              <a:t>Polymyositis (PM)</a:t>
            </a:r>
          </a:p>
          <a:p>
            <a:pPr>
              <a:defRPr/>
            </a:pPr>
            <a:r>
              <a:rPr lang="en-US" sz="2600" dirty="0" smtClean="0"/>
              <a:t>Dermatomyositis (DM)</a:t>
            </a:r>
          </a:p>
          <a:p>
            <a:pPr>
              <a:defRPr/>
            </a:pPr>
            <a:endParaRPr lang="en-US" sz="2600" dirty="0" smtClean="0"/>
          </a:p>
          <a:p>
            <a:pPr marL="0" indent="0">
              <a:buFontTx/>
              <a:buNone/>
              <a:defRPr/>
            </a:pPr>
            <a:endParaRPr lang="en-US" sz="2600" dirty="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681663" y="1295400"/>
            <a:ext cx="3157537" cy="2665412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Isolated, adult</a:t>
            </a:r>
          </a:p>
          <a:p>
            <a:pPr>
              <a:defRPr/>
            </a:pPr>
            <a:r>
              <a:rPr lang="en-US" sz="2600" dirty="0" smtClean="0"/>
              <a:t>Juvenile</a:t>
            </a:r>
          </a:p>
          <a:p>
            <a:pPr>
              <a:defRPr/>
            </a:pPr>
            <a:r>
              <a:rPr lang="en-US" sz="2600" dirty="0" smtClean="0"/>
              <a:t>Malignancy</a:t>
            </a:r>
          </a:p>
          <a:p>
            <a:pPr>
              <a:defRPr/>
            </a:pPr>
            <a:r>
              <a:rPr lang="en-US" sz="2600" dirty="0" smtClean="0"/>
              <a:t>Overlap</a:t>
            </a:r>
          </a:p>
        </p:txBody>
      </p:sp>
      <p:sp>
        <p:nvSpPr>
          <p:cNvPr id="6149" name="AutoShape 7"/>
          <p:cNvSpPr>
            <a:spLocks/>
          </p:cNvSpPr>
          <p:nvPr/>
        </p:nvSpPr>
        <p:spPr bwMode="auto">
          <a:xfrm>
            <a:off x="5375275" y="1539766"/>
            <a:ext cx="415925" cy="1905000"/>
          </a:xfrm>
          <a:prstGeom prst="leftBrace">
            <a:avLst>
              <a:gd name="adj1" fmla="val 4393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62400" y="5591175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Bohan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&amp; Peter, N </a:t>
            </a: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Engl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J Med 292: 344, 405, 1975</a:t>
            </a:r>
            <a:br>
              <a:rPr lang="en-US" sz="1600" i="1" dirty="0">
                <a:solidFill>
                  <a:schemeClr val="tx2"/>
                </a:solidFill>
                <a:latin typeface="Arial" charset="0"/>
              </a:rPr>
            </a:br>
            <a:r>
              <a:rPr lang="en-US" sz="1600" i="1" dirty="0" err="1">
                <a:solidFill>
                  <a:schemeClr val="tx2"/>
                </a:solidFill>
                <a:latin typeface="Arial" charset="0"/>
              </a:rPr>
              <a:t>Bohan</a:t>
            </a:r>
            <a:r>
              <a:rPr lang="en-US" sz="1600" i="1" dirty="0">
                <a:solidFill>
                  <a:schemeClr val="tx2"/>
                </a:solidFill>
                <a:latin typeface="Arial" charset="0"/>
              </a:rPr>
              <a:t> et al., Medicine 56: 255, 1977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7000"/>
            <a:ext cx="7543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RY standard slide theme">
  <a:themeElements>
    <a:clrScheme name="">
      <a:dk1>
        <a:srgbClr val="000000"/>
      </a:dk1>
      <a:lt1>
        <a:srgbClr val="FFFFFF"/>
      </a:lt1>
      <a:dk2>
        <a:srgbClr val="0046AD"/>
      </a:dk2>
      <a:lt2>
        <a:srgbClr val="000000"/>
      </a:lt2>
      <a:accent1>
        <a:srgbClr val="EB5050"/>
      </a:accent1>
      <a:accent2>
        <a:srgbClr val="1EAE69"/>
      </a:accent2>
      <a:accent3>
        <a:srgbClr val="FFFFFF"/>
      </a:accent3>
      <a:accent4>
        <a:srgbClr val="000000"/>
      </a:accent4>
      <a:accent5>
        <a:srgbClr val="F3B3B3"/>
      </a:accent5>
      <a:accent6>
        <a:srgbClr val="1A9D5E"/>
      </a:accent6>
      <a:hlink>
        <a:srgbClr val="3366EB"/>
      </a:hlink>
      <a:folHlink>
        <a:srgbClr val="6699FF"/>
      </a:folHlink>
    </a:clrScheme>
    <a:fontScheme name="SampleSlides_Mayo_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Slides_Mayo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Slides_Mayo_White 13">
        <a:dk1>
          <a:srgbClr val="0046AD"/>
        </a:dk1>
        <a:lt1>
          <a:srgbClr val="FFFFFF"/>
        </a:lt1>
        <a:dk2>
          <a:srgbClr val="000000"/>
        </a:dk2>
        <a:lt2>
          <a:srgbClr val="808080"/>
        </a:lt2>
        <a:accent1>
          <a:srgbClr val="3366EB"/>
        </a:accent1>
        <a:accent2>
          <a:srgbClr val="EB5050"/>
        </a:accent2>
        <a:accent3>
          <a:srgbClr val="FFFFFF"/>
        </a:accent3>
        <a:accent4>
          <a:srgbClr val="003A93"/>
        </a:accent4>
        <a:accent5>
          <a:srgbClr val="ADB8F3"/>
        </a:accent5>
        <a:accent6>
          <a:srgbClr val="D54848"/>
        </a:accent6>
        <a:hlink>
          <a:srgbClr val="EB99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14">
        <a:dk1>
          <a:srgbClr val="000000"/>
        </a:dk1>
        <a:lt1>
          <a:srgbClr val="FFFFFF"/>
        </a:lt1>
        <a:dk2>
          <a:srgbClr val="003CAD"/>
        </a:dk2>
        <a:lt2>
          <a:srgbClr val="808080"/>
        </a:lt2>
        <a:accent1>
          <a:srgbClr val="3366EB"/>
        </a:accent1>
        <a:accent2>
          <a:srgbClr val="EB5050"/>
        </a:accent2>
        <a:accent3>
          <a:srgbClr val="FFFFFF"/>
        </a:accent3>
        <a:accent4>
          <a:srgbClr val="000000"/>
        </a:accent4>
        <a:accent5>
          <a:srgbClr val="ADB8F3"/>
        </a:accent5>
        <a:accent6>
          <a:srgbClr val="D54848"/>
        </a:accent6>
        <a:hlink>
          <a:srgbClr val="EB99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15">
        <a:dk1>
          <a:srgbClr val="000000"/>
        </a:dk1>
        <a:lt1>
          <a:srgbClr val="FFFFFF"/>
        </a:lt1>
        <a:dk2>
          <a:srgbClr val="003CAD"/>
        </a:dk2>
        <a:lt2>
          <a:srgbClr val="808080"/>
        </a:lt2>
        <a:accent1>
          <a:srgbClr val="3366EB"/>
        </a:accent1>
        <a:accent2>
          <a:srgbClr val="EB5050"/>
        </a:accent2>
        <a:accent3>
          <a:srgbClr val="FFFFFF"/>
        </a:accent3>
        <a:accent4>
          <a:srgbClr val="000000"/>
        </a:accent4>
        <a:accent5>
          <a:srgbClr val="ADB8F3"/>
        </a:accent5>
        <a:accent6>
          <a:srgbClr val="D54848"/>
        </a:accent6>
        <a:hlink>
          <a:srgbClr val="EB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Slides_Mayo_White 16">
        <a:dk1>
          <a:srgbClr val="000000"/>
        </a:dk1>
        <a:lt1>
          <a:srgbClr val="FFFFFF"/>
        </a:lt1>
        <a:dk2>
          <a:srgbClr val="003CAD"/>
        </a:dk2>
        <a:lt2>
          <a:srgbClr val="000000"/>
        </a:lt2>
        <a:accent1>
          <a:srgbClr val="3366EB"/>
        </a:accent1>
        <a:accent2>
          <a:srgbClr val="EB5050"/>
        </a:accent2>
        <a:accent3>
          <a:srgbClr val="FFFFFF"/>
        </a:accent3>
        <a:accent4>
          <a:srgbClr val="000000"/>
        </a:accent4>
        <a:accent5>
          <a:srgbClr val="ADB8F3"/>
        </a:accent5>
        <a:accent6>
          <a:srgbClr val="D54848"/>
        </a:accent6>
        <a:hlink>
          <a:srgbClr val="EB99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1E539606CF14194B4B0E0C116744C" ma:contentTypeVersion="12" ma:contentTypeDescription="Create a new document." ma:contentTypeScope="" ma:versionID="36b9e46f9b568f2059d64b3e2a42aed9">
  <xsd:schema xmlns:xsd="http://www.w3.org/2001/XMLSchema" xmlns:xs="http://www.w3.org/2001/XMLSchema" xmlns:p="http://schemas.microsoft.com/office/2006/metadata/properties" xmlns:ns2="e7d4bfaf-b893-4a43-a061-5cee8f15146e" xmlns:ns3="f2439734-bbbe-4349-9c3f-57542072b79f" targetNamespace="http://schemas.microsoft.com/office/2006/metadata/properties" ma:root="true" ma:fieldsID="136db6e544f8512accac6ab8cfec9bfe" ns2:_="" ns3:_="">
    <xsd:import namespace="e7d4bfaf-b893-4a43-a061-5cee8f15146e"/>
    <xsd:import namespace="f2439734-bbbe-4349-9c3f-57542072b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4bfaf-b893-4a43-a061-5cee8f1514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39734-bbbe-4349-9c3f-57542072b79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E8B706-A528-462C-B28A-F00697E0DA09}"/>
</file>

<file path=customXml/itemProps2.xml><?xml version="1.0" encoding="utf-8"?>
<ds:datastoreItem xmlns:ds="http://schemas.openxmlformats.org/officeDocument/2006/customXml" ds:itemID="{E8C79F29-FE1C-46D2-9851-60D8E307EF2E}"/>
</file>

<file path=customXml/itemProps3.xml><?xml version="1.0" encoding="utf-8"?>
<ds:datastoreItem xmlns:ds="http://schemas.openxmlformats.org/officeDocument/2006/customXml" ds:itemID="{A872210D-EC1E-489F-A78C-52586D70029A}"/>
</file>

<file path=docProps/app.xml><?xml version="1.0" encoding="utf-8"?>
<Properties xmlns="http://schemas.openxmlformats.org/officeDocument/2006/extended-properties" xmlns:vt="http://schemas.openxmlformats.org/officeDocument/2006/docPropsVTypes">
  <Template>SRY standard slide theme</Template>
  <TotalTime>6057</TotalTime>
  <Words>2075</Words>
  <Application>Microsoft Office PowerPoint</Application>
  <PresentationFormat>On-screen Show (4:3)</PresentationFormat>
  <Paragraphs>595</Paragraphs>
  <Slides>84</Slides>
  <Notes>0</Notes>
  <HiddenSlides>12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SRY standard slide theme</vt:lpstr>
      <vt:lpstr>Myositis 101 for PM/DM/NM/ASyS</vt:lpstr>
      <vt:lpstr>Disclosures</vt:lpstr>
      <vt:lpstr>I hope to answer some common questions:</vt:lpstr>
      <vt:lpstr>I hope to answer some common questions:</vt:lpstr>
      <vt:lpstr>Muscle</vt:lpstr>
      <vt:lpstr>Myositis = muscle inflammation</vt:lpstr>
      <vt:lpstr>Myositis = muscle inflammation</vt:lpstr>
      <vt:lpstr>Myopathy = muscle abnormality</vt:lpstr>
      <vt:lpstr>Idiopathic Inflammatory Myopathies</vt:lpstr>
      <vt:lpstr>Idiopathic Inflammatory Myopathies</vt:lpstr>
      <vt:lpstr>Idiopathic Inflammatory Myopathies</vt:lpstr>
      <vt:lpstr>I hope to answer some common questions:</vt:lpstr>
      <vt:lpstr>I hope to answer some common questions:</vt:lpstr>
      <vt:lpstr>“Cause” is a difficult term</vt:lpstr>
      <vt:lpstr>“Cause” is a difficult term</vt:lpstr>
      <vt:lpstr>Myositis is likely triggered by genetic and environmental factors</vt:lpstr>
      <vt:lpstr>Genome-wide association study (GWAS) in DM/JDM</vt:lpstr>
      <vt:lpstr>GWAS in PM and DM</vt:lpstr>
      <vt:lpstr>HLA-DRB1 in IBM</vt:lpstr>
      <vt:lpstr>Classes of environmental exposures</vt:lpstr>
      <vt:lpstr>Pathogenesis of IIM</vt:lpstr>
      <vt:lpstr>MHC I expression in muscle</vt:lpstr>
      <vt:lpstr>Activated T cells (T lymphocytes) invade and damage muscle in IBM and PM</vt:lpstr>
      <vt:lpstr>I hope to answer some common questions:</vt:lpstr>
      <vt:lpstr>I hope to answer some common questions:</vt:lpstr>
      <vt:lpstr>What does myositis to do patients?</vt:lpstr>
      <vt:lpstr>Assessment of Muscle Weakness</vt:lpstr>
      <vt:lpstr>Evaluation of Muscle Disease: Laboratory Tests</vt:lpstr>
      <vt:lpstr>Muscle MRI can show inflammation or scarring</vt:lpstr>
      <vt:lpstr>Resting EMG</vt:lpstr>
      <vt:lpstr>Motor Unit Action Potentials (MUAPs)</vt:lpstr>
      <vt:lpstr>Dermatomyositis: characterized by rash</vt:lpstr>
      <vt:lpstr>Heliotrope</vt:lpstr>
      <vt:lpstr>Gottron’s papules</vt:lpstr>
      <vt:lpstr>Gottron’s sign</vt:lpstr>
      <vt:lpstr>Shawl sign</vt:lpstr>
      <vt:lpstr>Periungual erythema</vt:lpstr>
      <vt:lpstr>Calcinosis cutis</vt:lpstr>
      <vt:lpstr>Amyopathic Dermatomyositis (Dermatomyositis siné myositis)</vt:lpstr>
      <vt:lpstr>Other organ system problems</vt:lpstr>
      <vt:lpstr>Autoimmune Connective Tissue Diseases</vt:lpstr>
      <vt:lpstr>Inclusion body myositis</vt:lpstr>
      <vt:lpstr>Inclusion Body Myositis</vt:lpstr>
      <vt:lpstr>Clinical Features of sIBM</vt:lpstr>
      <vt:lpstr>Anti-synthetase Syndrome</vt:lpstr>
      <vt:lpstr>Mechanic’s hands</vt:lpstr>
      <vt:lpstr>Necrotizing myopathy</vt:lpstr>
      <vt:lpstr>IIM: Epidemiology</vt:lpstr>
      <vt:lpstr>Epidemiology of IBM and PM Olmsted County, 1981-2000*</vt:lpstr>
      <vt:lpstr>Epidemiology of DM Olmsted County, 1976-2007*</vt:lpstr>
      <vt:lpstr>Systematic Review: Adult IIM</vt:lpstr>
      <vt:lpstr>Systematic Review: sIBM</vt:lpstr>
      <vt:lpstr>I hope to answer some common questions:</vt:lpstr>
      <vt:lpstr>I hope to answer some common questions:</vt:lpstr>
      <vt:lpstr>PM/DM Classification Criteria</vt:lpstr>
      <vt:lpstr>PM/DM Classification Criteria</vt:lpstr>
      <vt:lpstr>Muscle histopathology</vt:lpstr>
      <vt:lpstr>Myositis = muscle inflammation</vt:lpstr>
      <vt:lpstr>IBM: Vacuoles</vt:lpstr>
      <vt:lpstr>IBM Congo red staining</vt:lpstr>
      <vt:lpstr>Antibodies</vt:lpstr>
      <vt:lpstr>Autoantibodies</vt:lpstr>
      <vt:lpstr>Non-specific Autoantibodies in Myositis</vt:lpstr>
      <vt:lpstr>Myositis-Specific Antibodies</vt:lpstr>
      <vt:lpstr>Antisynthetase antibodies</vt:lpstr>
      <vt:lpstr>Serologic Subgroups in IIM 2</vt:lpstr>
      <vt:lpstr>Autoantibodies in IBM</vt:lpstr>
      <vt:lpstr>Anti-cN1A Verification</vt:lpstr>
      <vt:lpstr>Myositis Specific Autoantibodies</vt:lpstr>
      <vt:lpstr>I hope to answer some common questions:</vt:lpstr>
      <vt:lpstr>I hope to answer some common questions:</vt:lpstr>
      <vt:lpstr>General Approach to Treatment of Myositis PM, DM, ASyS, Overlap myositis</vt:lpstr>
      <vt:lpstr>General Approach to Treatment of Myositis PM, DM, ASyS, Overlap myositis</vt:lpstr>
      <vt:lpstr>General Approach to Treatment of Myositis PM, DM, ASyS, Overlap myositis</vt:lpstr>
      <vt:lpstr>General Approach to Treatment of Myositis Immune-mediated necrotizing myopathy</vt:lpstr>
      <vt:lpstr>General Approach to Treatment of Myositis Cancer-associated myositis</vt:lpstr>
      <vt:lpstr>General Approach to Treatment of Myositis Inclusion body myositis</vt:lpstr>
      <vt:lpstr>Approach to Management</vt:lpstr>
      <vt:lpstr>My Approach to Prednisone</vt:lpstr>
      <vt:lpstr>My Approach to Immunosuppressives</vt:lpstr>
      <vt:lpstr>Also remember</vt:lpstr>
      <vt:lpstr>I hope to answer some common questions:</vt:lpstr>
      <vt:lpstr>I hope to answer some common questions:</vt:lpstr>
      <vt:lpstr>Questions?</vt:lpstr>
    </vt:vector>
  </TitlesOfParts>
  <Company>Mayo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Adult Myopathies</dc:title>
  <dc:creator>Rochester</dc:creator>
  <cp:lastModifiedBy>Steven R Ytterberg</cp:lastModifiedBy>
  <cp:revision>236</cp:revision>
  <dcterms:created xsi:type="dcterms:W3CDTF">2001-04-19T04:34:44Z</dcterms:created>
  <dcterms:modified xsi:type="dcterms:W3CDTF">2019-09-05T02:23:54Z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0x0101001591E539606CF14194B4B0E0C116744C</vt:lpwstr>
  </property>
</Properties>
</file>