
<file path=[Content_Types].xml><?xml version="1.0" encoding="utf-8"?>
<Types xmlns="http://schemas.openxmlformats.org/package/2006/content-types">
  <Default Extension="png" ContentType="image/png"/>
  <Default Extension="bmp" ContentType="image/bmp"/>
  <Default Extension="pdf" ContentType="application/pdf"/>
  <Default Extension="rels" ContentType="application/vnd.openxmlformats-package.relationships+xml"/>
  <Default Extension="jpeg" ContentType="image/jpg"/>
  <Default Extension="mov" ContentType="application/movie"/>
  <Default Extension="xml" ContentType="application/xml"/>
  <Default Extension="gif" ContentType="image/gif"/>
  <Default Extension="tif" ContentType="image/tif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tableStyles.xml" ContentType="application/vnd.openxmlformats-officedocument.presentationml.tableStyle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customXml" Target="../customXml/item2.xml"/><Relationship Id="rId7" Type="http://schemas.openxmlformats.org/officeDocument/2006/relationships/notesMaster" Target="notesMasters/notesMaster1.xml"/><Relationship Id="rId2" Type="http://schemas.openxmlformats.org/officeDocument/2006/relationships/viewProps" Target="viewProps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customXml" Target="../customXml/item1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customXml" Target="../customXml/item3.xml"/><Relationship Id="rId8" Type="http://schemas.openxmlformats.org/officeDocument/2006/relationships/slide" Target="slides/slide1.xml"/><Relationship Id="rId3" Type="http://schemas.openxmlformats.org/officeDocument/2006/relationships/commentAuthors" Target="commentAuthors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5" name="Shape 28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Study August 2018 questions less than 7 hours of sleep may promote transition to SLE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45599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599089" marR="0" indent="-599089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doi.org/10.1007/s12016-011-8291-x" TargetMode="External"/><Relationship Id="rId3" Type="http://schemas.openxmlformats.org/officeDocument/2006/relationships/image" Target="../media/image1.tif"/><Relationship Id="rId4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tif"/><Relationship Id="rId3" Type="http://schemas.openxmlformats.org/officeDocument/2006/relationships/image" Target="../media/image5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.tif"/><Relationship Id="rId7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jpeg"/><Relationship Id="rId3" Type="http://schemas.openxmlformats.org/officeDocument/2006/relationships/image" Target="../media/image1.tif"/><Relationship Id="rId4" Type="http://schemas.openxmlformats.org/officeDocument/2006/relationships/image" Target="../media/image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3" Type="http://schemas.openxmlformats.org/officeDocument/2006/relationships/image" Target="../media/image1.tif"/><Relationship Id="rId4" Type="http://schemas.openxmlformats.org/officeDocument/2006/relationships/image" Target="../media/image2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tif"/><Relationship Id="rId3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Relationship Id="rId3" Type="http://schemas.openxmlformats.org/officeDocument/2006/relationships/image" Target="../media/image1.tif"/><Relationship Id="rId4" Type="http://schemas.openxmlformats.org/officeDocument/2006/relationships/image" Target="../media/image2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Relationship Id="rId3" Type="http://schemas.openxmlformats.org/officeDocument/2006/relationships/image" Target="../media/image6.png"/><Relationship Id="rId4" Type="http://schemas.openxmlformats.org/officeDocument/2006/relationships/image" Target="../media/image4.tif"/><Relationship Id="rId5" Type="http://schemas.openxmlformats.org/officeDocument/2006/relationships/image" Target="../media/image7.png"/><Relationship Id="rId6" Type="http://schemas.openxmlformats.org/officeDocument/2006/relationships/image" Target="../media/image1.tif"/><Relationship Id="rId7" Type="http://schemas.openxmlformats.org/officeDocument/2006/relationships/image" Target="../media/image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.tif"/><Relationship Id="rId5" Type="http://schemas.openxmlformats.org/officeDocument/2006/relationships/image" Target="../media/image2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1.tif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tif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3.tif"/><Relationship Id="rId6" Type="http://schemas.openxmlformats.org/officeDocument/2006/relationships/image" Target="../media/image6.png"/><Relationship Id="rId7" Type="http://schemas.openxmlformats.org/officeDocument/2006/relationships/image" Target="../media/image16.jpeg"/><Relationship Id="rId8" Type="http://schemas.openxmlformats.org/officeDocument/2006/relationships/image" Target="../media/image6.tif"/><Relationship Id="rId9" Type="http://schemas.openxmlformats.org/officeDocument/2006/relationships/image" Target="../media/image9.png"/><Relationship Id="rId10" Type="http://schemas.openxmlformats.org/officeDocument/2006/relationships/image" Target="../media/image1.tif"/><Relationship Id="rId11" Type="http://schemas.openxmlformats.org/officeDocument/2006/relationships/image" Target="../media/image2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9" Type="http://schemas.openxmlformats.org/officeDocument/2006/relationships/image" Target="../media/image1.tif"/><Relationship Id="rId10" Type="http://schemas.openxmlformats.org/officeDocument/2006/relationships/image" Target="../media/image2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tif"/><Relationship Id="rId3" Type="http://schemas.openxmlformats.org/officeDocument/2006/relationships/image" Target="../media/image2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mailto:info@followyourgutmdnp.com" TargetMode="External"/><Relationship Id="rId3" Type="http://schemas.openxmlformats.org/officeDocument/2006/relationships/hyperlink" Target="http://www.followyourgutmdnp.com" TargetMode="External"/><Relationship Id="rId4" Type="http://schemas.openxmlformats.org/officeDocument/2006/relationships/image" Target="../media/image7.tif"/><Relationship Id="rId5" Type="http://schemas.openxmlformats.org/officeDocument/2006/relationships/image" Target="../media/image10.png"/><Relationship Id="rId6" Type="http://schemas.openxmlformats.org/officeDocument/2006/relationships/image" Target="../media/image8.tif"/><Relationship Id="rId7" Type="http://schemas.openxmlformats.org/officeDocument/2006/relationships/image" Target="../media/image11.png"/><Relationship Id="rId8" Type="http://schemas.openxmlformats.org/officeDocument/2006/relationships/image" Target="../media/image9.tif"/><Relationship Id="rId9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jpeg"/><Relationship Id="rId3" Type="http://schemas.openxmlformats.org/officeDocument/2006/relationships/image" Target="../media/image1.tif"/><Relationship Id="rId4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tif"/><Relationship Id="rId4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1.tif"/><Relationship Id="rId4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1.tif"/><Relationship Id="rId4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ollow Your Gut…"/>
          <p:cNvSpPr txBox="1"/>
          <p:nvPr>
            <p:ph type="title" idx="4294967295"/>
          </p:nvPr>
        </p:nvSpPr>
        <p:spPr>
          <a:xfrm>
            <a:off x="952500" y="717550"/>
            <a:ext cx="11099800" cy="2120900"/>
          </a:xfrm>
          <a:prstGeom prst="rect">
            <a:avLst/>
          </a:prstGeom>
        </p:spPr>
        <p:txBody>
          <a:bodyPr/>
          <a:lstStyle/>
          <a:p>
            <a:pPr defTabSz="268731">
              <a:defRPr b="1" sz="7360">
                <a:latin typeface="Baskerville"/>
                <a:ea typeface="Baskerville"/>
                <a:cs typeface="Baskerville"/>
                <a:sym typeface="Baskerville"/>
              </a:defRPr>
            </a:pPr>
            <a:r>
              <a:t>Follow Your Gut</a:t>
            </a:r>
          </a:p>
          <a:p>
            <a:pPr defTabSz="268731">
              <a:defRPr sz="3680">
                <a:latin typeface="Baskerville"/>
                <a:ea typeface="Baskerville"/>
                <a:cs typeface="Baskerville"/>
                <a:sym typeface="Baskerville"/>
              </a:defRPr>
            </a:pPr>
            <a:r>
              <a:t>How does the gut microbiome effect autoimmune diseases</a:t>
            </a:r>
          </a:p>
        </p:txBody>
      </p:sp>
      <p:pic>
        <p:nvPicPr>
          <p:cNvPr id="120" name="Untitled design-2.png" descr="Untitled design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7097" y="2951497"/>
            <a:ext cx="3850606" cy="3850606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Jacilyn Mikels ARNP, FNP-C, IIN Health Coach…"/>
          <p:cNvSpPr txBox="1"/>
          <p:nvPr/>
        </p:nvSpPr>
        <p:spPr>
          <a:xfrm>
            <a:off x="1745773" y="7492999"/>
            <a:ext cx="9513254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Jacilyn Mikels ARNP, FNP-C, IIN Health Coach</a:t>
            </a:r>
          </a:p>
          <a:p>
            <a:pPr>
              <a:defRPr sz="35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Co-Founder of FollowYourGutMDNP</a:t>
            </a:r>
          </a:p>
        </p:txBody>
      </p:sp>
      <p:pic>
        <p:nvPicPr>
          <p:cNvPr id="122" name="TMALOGO.tif" descr="TMALOGO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88125" y="8185031"/>
            <a:ext cx="1331186" cy="733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G_2673.jpg" descr="IMG_267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38018" y="9011119"/>
            <a:ext cx="1831400" cy="689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What is an Autoimmune diseas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5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What is an Autoimmune disease?</a:t>
            </a:r>
          </a:p>
        </p:txBody>
      </p:sp>
      <p:sp>
        <p:nvSpPr>
          <p:cNvPr id="185" name="“An autoimmune disease is an illness that causes the immune system to produce antibodies that attack normal body tissues. Autoimmune is when your body attacks itself. It sees a part of your body or a process as a disease and tries to combat it.” American Academy of Allergy, Asthma and Immunology…"/>
          <p:cNvSpPr txBox="1"/>
          <p:nvPr>
            <p:ph type="body" idx="4294967295"/>
          </p:nvPr>
        </p:nvSpPr>
        <p:spPr>
          <a:xfrm>
            <a:off x="952500" y="21209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 marL="438911" indent="-438911" defTabSz="560831">
              <a:spcBef>
                <a:spcPts val="4000"/>
              </a:spcBef>
              <a:defRPr sz="2880"/>
            </a:pPr>
            <a:r>
              <a:t>“An autoimmune disease is an illness that causes the immune system to produce antibodies that attack normal body tissues. Autoimmune is when your body attacks itself. It sees a part of your body or a process as a disease and tries to combat it.”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American Academy of Allergy, Asthma and Immunology</a:t>
            </a:r>
            <a:endParaRPr i="1">
              <a:latin typeface="Helvetica"/>
              <a:ea typeface="Helvetica"/>
              <a:cs typeface="Helvetica"/>
              <a:sym typeface="Helvetica"/>
            </a:endParaRPr>
          </a:p>
          <a:p>
            <a:pPr marL="438911" indent="-438911" defTabSz="560831">
              <a:spcBef>
                <a:spcPts val="4000"/>
              </a:spcBef>
              <a:defRPr sz="288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TMA</a:t>
            </a:r>
            <a:r>
              <a:t> states “Inflammatory myopathies are rare diseases. All forms combined affect an estimated 50,000 to 75,000 people in the United States.”</a:t>
            </a:r>
          </a:p>
          <a:p>
            <a:pPr marL="438911" indent="-438911" defTabSz="560831">
              <a:spcBef>
                <a:spcPts val="4000"/>
              </a:spcBef>
              <a:defRPr sz="2880"/>
            </a:pPr>
            <a:r>
              <a:t>Other autoimmune diseases: Hashimoto’s thyroiditis, Multiple Sclerosis, Rheumatoid Arthritis, Lupus (of many forms), Alopecia Areata, Psoriasis, Vitiligo, Crohn’s disease and many more to list</a:t>
            </a:r>
          </a:p>
        </p:txBody>
      </p:sp>
      <p:pic>
        <p:nvPicPr>
          <p:cNvPr id="186" name="TMALOGO.tif" descr="TMALOGO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88125" y="8185031"/>
            <a:ext cx="1331186" cy="733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G_2673.jpg" descr="IMG_267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8018" y="9011119"/>
            <a:ext cx="1831400" cy="689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  <p:sp>
        <p:nvSpPr>
          <p:cNvPr id="190" name="What is an Autoimmune disease?"/>
          <p:cNvSpPr txBox="1"/>
          <p:nvPr/>
        </p:nvSpPr>
        <p:spPr>
          <a:xfrm>
            <a:off x="1217522" y="1136649"/>
            <a:ext cx="10823756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What is an Autoimmune disease?</a:t>
            </a:r>
          </a:p>
        </p:txBody>
      </p:sp>
      <p:sp>
        <p:nvSpPr>
          <p:cNvPr id="191" name="Common element in autoimmune diseases is the presence of several pre-existing conditions that lead to an autoimmune process or reaction…"/>
          <p:cNvSpPr txBox="1"/>
          <p:nvPr>
            <p:ph type="body" idx="4294967295"/>
          </p:nvPr>
        </p:nvSpPr>
        <p:spPr>
          <a:xfrm>
            <a:off x="952500" y="2387834"/>
            <a:ext cx="11099800" cy="6286501"/>
          </a:xfrm>
          <a:prstGeom prst="rect">
            <a:avLst/>
          </a:prstGeom>
        </p:spPr>
        <p:txBody>
          <a:bodyPr anchor="t"/>
          <a:lstStyle/>
          <a:p>
            <a:pPr marL="457200" indent="-457200">
              <a:defRPr sz="2700"/>
            </a:pPr>
            <a:r>
              <a:t>Common element in autoimmune diseases is the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presence of several pre-existing conditions</a:t>
            </a:r>
            <a:r>
              <a:t> that lead to an autoimmune process or reaction</a:t>
            </a:r>
          </a:p>
          <a:p>
            <a:pPr marL="457200" indent="-457200">
              <a:defRPr sz="2700"/>
            </a:pPr>
            <a:r>
              <a:t>Genetic susceptibility of host immune system to recognize, and eventually misinterpret, an environmental antigen in the GI tract</a:t>
            </a:r>
          </a:p>
          <a:p>
            <a:pPr marL="457200" indent="-457200">
              <a:defRPr sz="2700"/>
            </a:pPr>
            <a:r>
              <a:t>Host must be exposed to the antigen</a:t>
            </a:r>
          </a:p>
          <a:p>
            <a:pPr marL="457200" indent="-457200">
              <a:defRPr sz="2700"/>
            </a:pPr>
            <a:r>
              <a:t>Antigen must be presented to host GI mucosal. Travels from intestinal lumen lining to gut submucosa. Process can be prevented by a competent intercellular tight junction.</a:t>
            </a:r>
          </a:p>
        </p:txBody>
      </p:sp>
      <p:sp>
        <p:nvSpPr>
          <p:cNvPr id="192" name="“In many cases, increased intestinal permeability seems to precede disease and causes an abnormality in antigen delivery that triggers the multiorgan process leading to the autoimmune response”"/>
          <p:cNvSpPr txBox="1"/>
          <p:nvPr/>
        </p:nvSpPr>
        <p:spPr>
          <a:xfrm>
            <a:off x="4344341" y="7718531"/>
            <a:ext cx="3727054" cy="194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3400"/>
              </a:lnSpc>
              <a:spcBef>
                <a:spcPts val="1200"/>
              </a:spcBef>
              <a:defRPr b="1" sz="1600">
                <a:solidFill>
                  <a:srgbClr val="45BA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“In many cases, increased intestinal permeability seems to precede disease and causes an abnormality in antigen delivery that triggers the multiorgan process leading to the autoimmune response”</a:t>
            </a:r>
          </a:p>
        </p:txBody>
      </p:sp>
      <p:sp>
        <p:nvSpPr>
          <p:cNvPr id="193" name="(Fasano, A. Clinic Rev Allerg Immunol (2012) 42: 71. https://doi.org/10.1007/s12016-011-8291-x)"/>
          <p:cNvSpPr txBox="1"/>
          <p:nvPr/>
        </p:nvSpPr>
        <p:spPr>
          <a:xfrm>
            <a:off x="4344341" y="9378268"/>
            <a:ext cx="37270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10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(Fasano, A. Clinic Rev Allerg Immunol (2012) 42: 71. </a:t>
            </a:r>
            <a:r>
              <a:rPr u="sng"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https://doi.org/10.1007/s12016-011-8291-x</a:t>
            </a:r>
            <a:r>
              <a:t>)</a:t>
            </a:r>
          </a:p>
        </p:txBody>
      </p:sp>
      <p:pic>
        <p:nvPicPr>
          <p:cNvPr id="194" name="TMALOGO.tif" descr="TMALOGO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88125" y="8185031"/>
            <a:ext cx="1331186" cy="733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G_2673.jpg" descr="IMG_267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38018" y="9011119"/>
            <a:ext cx="1831400" cy="689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Leaky Gut Syndrome"/>
          <p:cNvSpPr txBox="1"/>
          <p:nvPr>
            <p:ph type="title"/>
          </p:nvPr>
        </p:nvSpPr>
        <p:spPr>
          <a:xfrm>
            <a:off x="952500" y="412750"/>
            <a:ext cx="11099800" cy="2120900"/>
          </a:xfrm>
          <a:prstGeom prst="rect">
            <a:avLst/>
          </a:prstGeom>
        </p:spPr>
        <p:txBody>
          <a:bodyPr/>
          <a:lstStyle/>
          <a:p>
            <a:pPr/>
            <a:r>
              <a:t>Leaky Gut Syndrome</a:t>
            </a:r>
          </a:p>
        </p:txBody>
      </p:sp>
      <p:grpSp>
        <p:nvGrpSpPr>
          <p:cNvPr id="200" name="Image"/>
          <p:cNvGrpSpPr/>
          <p:nvPr/>
        </p:nvGrpSpPr>
        <p:grpSpPr>
          <a:xfrm>
            <a:off x="8375775" y="2368450"/>
            <a:ext cx="3879151" cy="5723754"/>
            <a:chOff x="0" y="0"/>
            <a:chExt cx="3879150" cy="5723753"/>
          </a:xfrm>
        </p:grpSpPr>
        <p:pic>
          <p:nvPicPr>
            <p:cNvPr id="198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68124" y="185624"/>
              <a:ext cx="3342902" cy="5022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879151" cy="57237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1" name="Infographic_9-Signs-You-Have-a-Leaky-Gut-768x1024.jpg" descr="Infographic_9-Signs-You-Have-a-Leaky-Gut-768x102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8555" y="3795212"/>
            <a:ext cx="3469976" cy="4626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nfographic_4-Causes-of-Leaky-Gut-768x1024.jpg" descr="Infographic_4-Causes-of-Leaky-Gut-768x1024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31111" y="3795212"/>
            <a:ext cx="3469976" cy="4626635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9 Signs You Have a Leaky Gut"/>
          <p:cNvSpPr txBox="1"/>
          <p:nvPr/>
        </p:nvSpPr>
        <p:spPr>
          <a:xfrm>
            <a:off x="444500" y="2314157"/>
            <a:ext cx="700553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>
                <a:solidFill>
                  <a:srgbClr val="CA197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9 Signs You Have a Leaky Gut</a:t>
            </a:r>
          </a:p>
        </p:txBody>
      </p:sp>
      <p:sp>
        <p:nvSpPr>
          <p:cNvPr id="204" name="Dr. Amy Myers"/>
          <p:cNvSpPr txBox="1"/>
          <p:nvPr/>
        </p:nvSpPr>
        <p:spPr>
          <a:xfrm>
            <a:off x="2317084" y="2872331"/>
            <a:ext cx="326037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Dr. Amy Myers</a:t>
            </a:r>
          </a:p>
        </p:txBody>
      </p:sp>
      <p:sp>
        <p:nvSpPr>
          <p:cNvPr id="205" name="https://www.amymyersmd.com/2019/02/9-signs-you-have-leaky-gut/"/>
          <p:cNvSpPr txBox="1"/>
          <p:nvPr/>
        </p:nvSpPr>
        <p:spPr>
          <a:xfrm>
            <a:off x="1385469" y="8399261"/>
            <a:ext cx="5123600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"/>
            </a:lvl1pPr>
          </a:lstStyle>
          <a:p>
            <a:pPr/>
            <a:r>
              <a:t>https://www.amymyersmd.com/2019/02/9-signs-you-have-leaky-gut/</a:t>
            </a:r>
          </a:p>
        </p:txBody>
      </p:sp>
      <p:sp>
        <p:nvSpPr>
          <p:cNvPr id="206" name="July 1st, 2019"/>
          <p:cNvSpPr txBox="1"/>
          <p:nvPr/>
        </p:nvSpPr>
        <p:spPr>
          <a:xfrm>
            <a:off x="6431216" y="8399261"/>
            <a:ext cx="1132968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"/>
            </a:lvl1pPr>
          </a:lstStyle>
          <a:p>
            <a:pPr/>
            <a:r>
              <a:t>July 1st, 2019</a:t>
            </a:r>
          </a:p>
        </p:txBody>
      </p:sp>
      <p:pic>
        <p:nvPicPr>
          <p:cNvPr id="207" name="TMALOGO.tif" descr="TMALOGO.ti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088125" y="8185031"/>
            <a:ext cx="1331186" cy="733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G_2673.jpg" descr="IMG_2673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838018" y="9011119"/>
            <a:ext cx="1831400" cy="689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–Dr. Alessio Fasano…"/>
          <p:cNvSpPr txBox="1"/>
          <p:nvPr>
            <p:ph type="body" idx="13"/>
          </p:nvPr>
        </p:nvSpPr>
        <p:spPr>
          <a:xfrm>
            <a:off x="1270000" y="6362700"/>
            <a:ext cx="10464800" cy="2260600"/>
          </a:xfrm>
          <a:prstGeom prst="rect">
            <a:avLst/>
          </a:prstGeom>
        </p:spPr>
        <p:txBody>
          <a:bodyPr/>
          <a:lstStyle/>
          <a:p>
            <a:pPr/>
            <a:r>
              <a:t>–Dr. Alessio Fasano</a:t>
            </a:r>
          </a:p>
          <a:p>
            <a:pPr/>
            <a:r>
              <a:t>Division Chief, Pediatric Gastroenterology and Nutrition at Massachusetts General Hospital</a:t>
            </a:r>
          </a:p>
          <a:p>
            <a:pPr/>
            <a:r>
              <a:t>Director, Center for Celiac Research and Treatment</a:t>
            </a:r>
          </a:p>
          <a:p>
            <a:pPr/>
            <a:r>
              <a:t>Discovered the inflammatory protein, Zonulin</a:t>
            </a:r>
          </a:p>
        </p:txBody>
      </p:sp>
      <p:sp>
        <p:nvSpPr>
          <p:cNvPr id="211" name="“The gut is not like Las Vegas; what happens in the gut does not stay in the gut.”"/>
          <p:cNvSpPr txBox="1"/>
          <p:nvPr>
            <p:ph type="body" idx="14"/>
          </p:nvPr>
        </p:nvSpPr>
        <p:spPr>
          <a:xfrm>
            <a:off x="1270000" y="3949700"/>
            <a:ext cx="10464800" cy="1320801"/>
          </a:xfrm>
          <a:prstGeom prst="rect">
            <a:avLst/>
          </a:prstGeom>
        </p:spPr>
        <p:txBody>
          <a:bodyPr/>
          <a:lstStyle/>
          <a:p>
            <a:pPr/>
            <a:r>
              <a:t>“The gut is not like Las Vegas; what happens in the gut does not stay in the gut.”</a:t>
            </a:r>
          </a:p>
        </p:txBody>
      </p:sp>
      <p:pic>
        <p:nvPicPr>
          <p:cNvPr id="212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0063" y="776337"/>
            <a:ext cx="2857501" cy="285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TMALOGO.tif" descr="TMALOGO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88125" y="8185031"/>
            <a:ext cx="1331186" cy="733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G_2673.jpg" descr="IMG_267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38018" y="9011119"/>
            <a:ext cx="1831400" cy="689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Dr Alessio Fasano’s Theory on Leaky Gut Syndrom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b="1" sz="656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Dr Alessio Fasano’s Theory on Leaky Gut Syndrome</a:t>
            </a:r>
          </a:p>
        </p:txBody>
      </p:sp>
      <p:sp>
        <p:nvSpPr>
          <p:cNvPr id="217" name="Classical paradigm of autoimmune pathogenesis"/>
          <p:cNvSpPr txBox="1"/>
          <p:nvPr/>
        </p:nvSpPr>
        <p:spPr>
          <a:xfrm>
            <a:off x="827013" y="2628899"/>
            <a:ext cx="1135077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Classical paradigm of autoimmune pathogenesis</a:t>
            </a:r>
          </a:p>
        </p:txBody>
      </p:sp>
      <p:sp>
        <p:nvSpPr>
          <p:cNvPr id="218" name="Genetic makeup…"/>
          <p:cNvSpPr txBox="1"/>
          <p:nvPr>
            <p:ph type="body" idx="4294967295"/>
          </p:nvPr>
        </p:nvSpPr>
        <p:spPr>
          <a:xfrm>
            <a:off x="952500" y="34163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Genetic makeup</a:t>
            </a:r>
          </a:p>
          <a:p>
            <a:pPr/>
            <a:r>
              <a:t>Environmental triggers</a:t>
            </a:r>
          </a:p>
          <a:p>
            <a:pPr>
              <a:defRPr b="1">
                <a:solidFill>
                  <a:srgbClr val="F42C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Loss of intestinal permeability function</a:t>
            </a:r>
          </a:p>
        </p:txBody>
      </p:sp>
      <p:sp>
        <p:nvSpPr>
          <p:cNvPr id="219" name="Loss of this function is necessary for autoimmunity to develop"/>
          <p:cNvSpPr txBox="1"/>
          <p:nvPr/>
        </p:nvSpPr>
        <p:spPr>
          <a:xfrm>
            <a:off x="1384300" y="6470649"/>
            <a:ext cx="953513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700"/>
            </a:lvl1pPr>
          </a:lstStyle>
          <a:p>
            <a:pPr/>
            <a:r>
              <a:t>Loss of this function is necessary for autoimmunity to develop</a:t>
            </a:r>
          </a:p>
        </p:txBody>
      </p:sp>
      <p:sp>
        <p:nvSpPr>
          <p:cNvPr id="220" name="Celiac disease primarily validates this addition to the new paradigm proposed by Dr Fasano but also included Type 1 Diabetes, Rheumatoid Arthritis and Multiple Sclerosis."/>
          <p:cNvSpPr txBox="1"/>
          <p:nvPr/>
        </p:nvSpPr>
        <p:spPr>
          <a:xfrm>
            <a:off x="1384300" y="7175500"/>
            <a:ext cx="9535135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700"/>
            </a:lvl1pPr>
          </a:lstStyle>
          <a:p>
            <a:pPr/>
            <a:r>
              <a:t>Celiac disease primarily validates this addition to the new paradigm proposed by Dr Fasano but also included Type 1 Diabetes, Rheumatoid Arthritis and Multiple Sclerosis. </a:t>
            </a:r>
          </a:p>
        </p:txBody>
      </p:sp>
      <p:pic>
        <p:nvPicPr>
          <p:cNvPr id="221" name="TMALOGO.tif" descr="TMALOGO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88125" y="8185031"/>
            <a:ext cx="1331186" cy="733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G_2673.jpg" descr="IMG_267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8018" y="9011119"/>
            <a:ext cx="1831400" cy="689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Dr-Martin-Kriegel_1-3.jpg" descr="Dr-Martin-Kriegel_1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4447" y="946150"/>
            <a:ext cx="9815906" cy="6794788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https://researchfeatures.com/2018/05/31/gut-bacteria-key-treating-autoimmune-disease/"/>
          <p:cNvSpPr txBox="1"/>
          <p:nvPr/>
        </p:nvSpPr>
        <p:spPr>
          <a:xfrm>
            <a:off x="3765949" y="7721600"/>
            <a:ext cx="9245049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/>
            </a:lvl1pPr>
          </a:lstStyle>
          <a:p>
            <a:pPr/>
            <a:r>
              <a:t>https://researchfeatures.com/2018/05/31/gut-bacteria-key-treating-autoimmune-disease/</a:t>
            </a:r>
          </a:p>
        </p:txBody>
      </p:sp>
      <p:pic>
        <p:nvPicPr>
          <p:cNvPr id="226" name="TMALOGO.tif" descr="TMALOGO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88125" y="8185031"/>
            <a:ext cx="1331186" cy="733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G_2673.jpg" descr="IMG_267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38018" y="9011119"/>
            <a:ext cx="1831400" cy="689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What can you do NOW to start repairing your gut?"/>
          <p:cNvSpPr txBox="1"/>
          <p:nvPr>
            <p:ph type="title"/>
          </p:nvPr>
        </p:nvSpPr>
        <p:spPr>
          <a:xfrm>
            <a:off x="952500" y="3683000"/>
            <a:ext cx="11099800" cy="2120900"/>
          </a:xfrm>
          <a:prstGeom prst="rect">
            <a:avLst/>
          </a:prstGeom>
        </p:spPr>
        <p:txBody>
          <a:bodyPr/>
          <a:lstStyle>
            <a:lvl1pPr defTabSz="484886">
              <a:defRPr b="1" sz="664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What can you do NOW to start repairing your gut?</a:t>
            </a:r>
          </a:p>
        </p:txBody>
      </p:sp>
      <p:pic>
        <p:nvPicPr>
          <p:cNvPr id="230" name="TMALOGO.tif" descr="TMALOGO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88125" y="8185031"/>
            <a:ext cx="1331186" cy="733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G_2673.jpg" descr="IMG_267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8018" y="9011119"/>
            <a:ext cx="1831400" cy="689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Lifestyle modifications"/>
          <p:cNvSpPr txBox="1"/>
          <p:nvPr>
            <p:ph type="title"/>
          </p:nvPr>
        </p:nvSpPr>
        <p:spPr>
          <a:xfrm>
            <a:off x="952500" y="412750"/>
            <a:ext cx="11099800" cy="2120900"/>
          </a:xfrm>
          <a:prstGeom prst="rect">
            <a:avLst/>
          </a:prstGeom>
        </p:spPr>
        <p:txBody>
          <a:bodyPr/>
          <a:lstStyle>
            <a:lvl1pPr defTabSz="578358">
              <a:defRPr b="1" sz="7919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Lifestyle modifications</a:t>
            </a:r>
          </a:p>
        </p:txBody>
      </p:sp>
      <p:sp>
        <p:nvSpPr>
          <p:cNvPr id="234" name="Dietary changes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 anchor="t"/>
          <a:lstStyle/>
          <a:p>
            <a:pPr marL="509226" indent="-509226" defTabSz="496570">
              <a:spcBef>
                <a:spcPts val="3500"/>
              </a:spcBef>
              <a:defRPr sz="3230"/>
            </a:pPr>
            <a:r>
              <a:t>Dietary changes</a:t>
            </a:r>
          </a:p>
          <a:p>
            <a:pPr marL="509226" indent="-509226" defTabSz="496570">
              <a:spcBef>
                <a:spcPts val="3500"/>
              </a:spcBef>
              <a:defRPr sz="3230"/>
            </a:pPr>
            <a:r>
              <a:t>Exercise/ Managing obesity</a:t>
            </a:r>
          </a:p>
          <a:p>
            <a:pPr marL="509226" indent="-509226" defTabSz="496570">
              <a:spcBef>
                <a:spcPts val="3500"/>
              </a:spcBef>
              <a:defRPr sz="3230"/>
            </a:pPr>
            <a:r>
              <a:t>Supplementation</a:t>
            </a:r>
          </a:p>
          <a:p>
            <a:pPr marL="509226" indent="-509226" defTabSz="496570">
              <a:spcBef>
                <a:spcPts val="3500"/>
              </a:spcBef>
              <a:defRPr sz="3230"/>
            </a:pPr>
            <a:r>
              <a:t>Stress management</a:t>
            </a:r>
          </a:p>
          <a:p>
            <a:pPr marL="509226" indent="-509226" defTabSz="496570">
              <a:spcBef>
                <a:spcPts val="3500"/>
              </a:spcBef>
              <a:defRPr sz="3230"/>
            </a:pPr>
            <a:r>
              <a:t>Sleep</a:t>
            </a:r>
          </a:p>
          <a:p>
            <a:pPr marL="509226" indent="-509226" defTabSz="496570">
              <a:spcBef>
                <a:spcPts val="3500"/>
              </a:spcBef>
              <a:defRPr sz="3230"/>
            </a:pPr>
            <a:r>
              <a:t>Environmental exposures</a:t>
            </a:r>
          </a:p>
          <a:p>
            <a:pPr marL="509226" indent="-509226" defTabSz="496570">
              <a:spcBef>
                <a:spcPts val="3500"/>
              </a:spcBef>
              <a:defRPr sz="3230"/>
            </a:pPr>
            <a:r>
              <a:t>Antibiotic use</a:t>
            </a:r>
          </a:p>
        </p:txBody>
      </p:sp>
      <p:pic>
        <p:nvPicPr>
          <p:cNvPr id="235" name="TMALOGO.tif" descr="TMALOGO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88125" y="8185031"/>
            <a:ext cx="1331186" cy="733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G_2673.jpg" descr="IMG_267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8018" y="9011119"/>
            <a:ext cx="1831400" cy="689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Dietary cha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Dietary changes</a:t>
            </a:r>
          </a:p>
        </p:txBody>
      </p:sp>
      <p:sp>
        <p:nvSpPr>
          <p:cNvPr id="239" name="“The nutritional value of food is partly derived from the composition and function of a consumer’s gut microbial composition. Vice versa, food significantly changes the composition of the gut microbiota and its genetic makeup (the gut microbiome).”"/>
          <p:cNvSpPr txBox="1"/>
          <p:nvPr/>
        </p:nvSpPr>
        <p:spPr>
          <a:xfrm>
            <a:off x="1071714" y="2463800"/>
            <a:ext cx="10861372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“The nutritional value of food is partly derived from the composition and function of a consumer’s gut microbial composition. Vice versa, </a:t>
            </a:r>
            <a:r>
              <a:rPr b="1">
                <a:solidFill>
                  <a:schemeClr val="accent3">
                    <a:satOff val="-13807"/>
                    <a:lumOff val="19329"/>
                  </a:schemeClr>
                </a:solidFill>
              </a:rPr>
              <a:t>food significantly changes the composition of the gut microbiota and its genetic makeup (the gut microbiome)</a:t>
            </a:r>
            <a:r>
              <a:t>.”</a:t>
            </a:r>
          </a:p>
        </p:txBody>
      </p:sp>
      <p:pic>
        <p:nvPicPr>
          <p:cNvPr id="240" name="TMALOGO.tif" descr="TMALOGO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88125" y="8185031"/>
            <a:ext cx="1331186" cy="733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G_2673.jpg" descr="IMG_267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8018" y="9011119"/>
            <a:ext cx="1831400" cy="689015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Remove/Reduce"/>
          <p:cNvSpPr txBox="1"/>
          <p:nvPr/>
        </p:nvSpPr>
        <p:spPr>
          <a:xfrm>
            <a:off x="1278452" y="4533899"/>
            <a:ext cx="3869296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Remove/Reduce</a:t>
            </a:r>
          </a:p>
        </p:txBody>
      </p:sp>
      <p:sp>
        <p:nvSpPr>
          <p:cNvPr id="243" name="Increase"/>
          <p:cNvSpPr txBox="1"/>
          <p:nvPr/>
        </p:nvSpPr>
        <p:spPr>
          <a:xfrm>
            <a:off x="7396311" y="4533899"/>
            <a:ext cx="207297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Increase</a:t>
            </a:r>
          </a:p>
        </p:txBody>
      </p:sp>
      <p:sp>
        <p:nvSpPr>
          <p:cNvPr id="244" name="Gluten…"/>
          <p:cNvSpPr txBox="1"/>
          <p:nvPr/>
        </p:nvSpPr>
        <p:spPr>
          <a:xfrm>
            <a:off x="1358747" y="5664199"/>
            <a:ext cx="3708706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99089" indent="-599089" algn="l">
              <a:buSzPct val="75000"/>
              <a:buChar char="•"/>
              <a:defRPr sz="2900"/>
            </a:pPr>
            <a:r>
              <a:t>Gluten</a:t>
            </a:r>
          </a:p>
          <a:p>
            <a:pPr marL="599089" indent="-599089" algn="l">
              <a:buSzPct val="75000"/>
              <a:buChar char="•"/>
              <a:defRPr sz="2900"/>
            </a:pPr>
            <a:r>
              <a:t>Dairy</a:t>
            </a:r>
          </a:p>
          <a:p>
            <a:pPr marL="599089" indent="-599089" algn="l">
              <a:buSzPct val="75000"/>
              <a:buChar char="•"/>
              <a:defRPr sz="2900"/>
            </a:pPr>
            <a:r>
              <a:t>Processed sugars</a:t>
            </a:r>
          </a:p>
          <a:p>
            <a:pPr marL="599089" indent="-599089" algn="l">
              <a:buSzPct val="75000"/>
              <a:buChar char="•"/>
              <a:defRPr sz="2900"/>
            </a:pPr>
            <a:r>
              <a:t>Soda</a:t>
            </a:r>
          </a:p>
          <a:p>
            <a:pPr marL="599089" indent="-599089" algn="l">
              <a:buSzPct val="75000"/>
              <a:buChar char="•"/>
              <a:defRPr sz="2900"/>
            </a:pPr>
            <a:r>
              <a:t>Alcohol</a:t>
            </a:r>
          </a:p>
          <a:p>
            <a:pPr marL="599089" indent="-599089" algn="l">
              <a:buSzPct val="75000"/>
              <a:buChar char="•"/>
              <a:defRPr sz="2900"/>
            </a:pPr>
            <a:r>
              <a:t>Animal proteins</a:t>
            </a:r>
          </a:p>
        </p:txBody>
      </p:sp>
      <p:sp>
        <p:nvSpPr>
          <p:cNvPr id="245" name="Water…"/>
          <p:cNvSpPr txBox="1"/>
          <p:nvPr/>
        </p:nvSpPr>
        <p:spPr>
          <a:xfrm>
            <a:off x="7100523" y="5664200"/>
            <a:ext cx="3387314" cy="321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99089" indent="-599089" algn="l">
              <a:buSzPct val="75000"/>
              <a:buChar char="•"/>
              <a:defRPr sz="2900"/>
            </a:pPr>
            <a:r>
              <a:t>Water</a:t>
            </a:r>
          </a:p>
          <a:p>
            <a:pPr marL="599089" indent="-599089" algn="l">
              <a:buSzPct val="75000"/>
              <a:buChar char="•"/>
              <a:defRPr sz="2900"/>
            </a:pPr>
            <a:r>
              <a:t>Fiber</a:t>
            </a:r>
          </a:p>
          <a:p>
            <a:pPr marL="599089" indent="-599089" algn="l">
              <a:buSzPct val="75000"/>
              <a:buChar char="•"/>
              <a:defRPr sz="2900"/>
            </a:pPr>
            <a:r>
              <a:t>Fruits</a:t>
            </a:r>
          </a:p>
          <a:p>
            <a:pPr marL="599089" indent="-599089" algn="l">
              <a:buSzPct val="75000"/>
              <a:buChar char="•"/>
              <a:defRPr sz="2900"/>
            </a:pPr>
            <a:r>
              <a:t>Legumes</a:t>
            </a:r>
          </a:p>
          <a:p>
            <a:pPr marL="599089" indent="-599089" algn="l">
              <a:buSzPct val="75000"/>
              <a:buChar char="•"/>
              <a:defRPr sz="2900"/>
            </a:pPr>
            <a:r>
              <a:t>Plant-based choices</a:t>
            </a:r>
          </a:p>
          <a:p>
            <a:pPr marL="599089" indent="-599089" algn="l">
              <a:buSzPct val="75000"/>
              <a:buChar char="•"/>
              <a:defRPr sz="2900"/>
            </a:pPr>
            <a:r>
              <a:t>Healthy fats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TMALOGO.tif" descr="TMALOGO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88125" y="8185031"/>
            <a:ext cx="1331186" cy="733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G_2673.jpg" descr="IMG_267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8018" y="9011119"/>
            <a:ext cx="1831400" cy="689015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Nutrition for…"/>
          <p:cNvSpPr txBox="1"/>
          <p:nvPr/>
        </p:nvSpPr>
        <p:spPr>
          <a:xfrm>
            <a:off x="2036886" y="2387599"/>
            <a:ext cx="8931028" cy="236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800"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Nutrition for </a:t>
            </a:r>
          </a:p>
          <a:p>
            <a:pPr>
              <a:defRPr sz="7800"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  <a:r>
              <a:t>Autoimmune Diseases</a:t>
            </a:r>
          </a:p>
        </p:txBody>
      </p:sp>
      <p:sp>
        <p:nvSpPr>
          <p:cNvPr id="250" name="Tomorrow at 7am…"/>
          <p:cNvSpPr txBox="1"/>
          <p:nvPr/>
        </p:nvSpPr>
        <p:spPr>
          <a:xfrm>
            <a:off x="373118" y="5848291"/>
            <a:ext cx="12258564" cy="180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5600">
                <a:solidFill>
                  <a:schemeClr val="accent3">
                    <a:satOff val="-13807"/>
                    <a:lumOff val="19329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Tomorrow at 7am</a:t>
            </a:r>
          </a:p>
          <a:p>
            <a:pPr>
              <a:defRPr b="1" sz="5600">
                <a:solidFill>
                  <a:schemeClr val="accent3">
                    <a:satOff val="-13807"/>
                    <a:lumOff val="19329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Bloomington Room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Disclaimer: The information I am supplying is evidenced-based and for educational purposes only.  Any suggestions I make today please discuss and review with your physicians/medical team prior to incorporating into your daily routine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3880">
                <a:solidFill>
                  <a:srgbClr val="FDFDFD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r>
              <a:t>Disclaimer: The information I am supplying is evidenced-based and for educational purposes only.  Any suggestions I make today please discuss and review with your physicians/medical team prior to incorporating into your daily routine. </a:t>
            </a:r>
          </a:p>
        </p:txBody>
      </p:sp>
      <p:pic>
        <p:nvPicPr>
          <p:cNvPr id="126" name="TMALOGO.tif" descr="TMALOGO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88125" y="8185031"/>
            <a:ext cx="1331186" cy="733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G_2673.jpg" descr="IMG_267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8018" y="9011119"/>
            <a:ext cx="1831400" cy="689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Exercise and Obesity Manag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Exercise and Obesity Management</a:t>
            </a:r>
          </a:p>
        </p:txBody>
      </p:sp>
      <p:sp>
        <p:nvSpPr>
          <p:cNvPr id="253" name="Clinical studies show differences between the gut microbiome in obese patient and lean patients (rat studies)…"/>
          <p:cNvSpPr txBox="1"/>
          <p:nvPr>
            <p:ph type="body" idx="4294967295"/>
          </p:nvPr>
        </p:nvSpPr>
        <p:spPr>
          <a:xfrm>
            <a:off x="952500" y="2125419"/>
            <a:ext cx="11099800" cy="6286501"/>
          </a:xfrm>
          <a:prstGeom prst="rect">
            <a:avLst/>
          </a:prstGeom>
        </p:spPr>
        <p:txBody>
          <a:bodyPr anchor="t"/>
          <a:lstStyle/>
          <a:p>
            <a:pPr marL="413371" indent="-413371" defTabSz="403097">
              <a:spcBef>
                <a:spcPts val="2800"/>
              </a:spcBef>
              <a:defRPr sz="2622"/>
            </a:pPr>
            <a:r>
              <a:t>Clinical studies show differences between the gut microbiome in obese patient and lean patients (rat studies)</a:t>
            </a:r>
          </a:p>
          <a:p>
            <a:pPr marL="413371" indent="-413371" defTabSz="403097">
              <a:spcBef>
                <a:spcPts val="2800"/>
              </a:spcBef>
              <a:defRPr sz="2622"/>
            </a:pPr>
            <a:r>
              <a:t>I usually recommend 30-45 mins daily of cardiovascular/resistance training daily but this varies from patient to patient</a:t>
            </a:r>
          </a:p>
          <a:p>
            <a:pPr marL="413371" indent="-413371" defTabSz="403097">
              <a:spcBef>
                <a:spcPts val="2800"/>
              </a:spcBef>
              <a:defRPr sz="2622"/>
            </a:pPr>
            <a:r>
              <a:t>Increases more diversity in gut microbiota</a:t>
            </a:r>
          </a:p>
          <a:p>
            <a:pPr marL="413371" indent="-413371" defTabSz="403097">
              <a:spcBef>
                <a:spcPts val="2800"/>
              </a:spcBef>
              <a:defRPr sz="2622"/>
            </a:pPr>
            <a:r>
              <a:t>Higher good strains and lower bad strains</a:t>
            </a:r>
          </a:p>
          <a:p>
            <a:pPr marL="413371" indent="-413371" defTabSz="403097">
              <a:spcBef>
                <a:spcPts val="2800"/>
              </a:spcBef>
              <a:defRPr sz="2622"/>
            </a:pPr>
            <a:r>
              <a:t>Leads to better absorption of micronutrients (B12, Folic acid etc), healthier gut-brain axis, decreased overall inflammatory processes etc. </a:t>
            </a:r>
          </a:p>
          <a:p>
            <a:pPr marL="413371" indent="-413371" defTabSz="403097">
              <a:spcBef>
                <a:spcPts val="2800"/>
              </a:spcBef>
              <a:defRPr sz="2622"/>
            </a:pPr>
            <a:r>
              <a:t>Gut microbiota reduces oxidative stress and inflammatory response while improving metabolism and energy expenditure during intense exercise</a:t>
            </a:r>
          </a:p>
        </p:txBody>
      </p:sp>
      <p:sp>
        <p:nvSpPr>
          <p:cNvPr id="254" name="Mach, N., &amp; Fuster-Botella, D. (2017). Endurance exercise and gut microbiota: A review. Journal of sport and health science, 6(2), 179–197. doi:10.1016/j.jshs.2016.05.001"/>
          <p:cNvSpPr txBox="1"/>
          <p:nvPr/>
        </p:nvSpPr>
        <p:spPr>
          <a:xfrm>
            <a:off x="965200" y="8763000"/>
            <a:ext cx="975092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000">
                <a:latin typeface="Helvetica"/>
                <a:ea typeface="Helvetica"/>
                <a:cs typeface="Helvetica"/>
                <a:sym typeface="Helvetica"/>
              </a:defRPr>
            </a:pPr>
            <a:r>
              <a:t>Mach, N., &amp; Fuster-Botella, D. (2017). Endurance exercise and gut microbiota: A review. </a:t>
            </a:r>
            <a:r>
              <a:rPr i="1"/>
              <a:t>Journal of sport and health science</a:t>
            </a:r>
            <a:r>
              <a:t>, </a:t>
            </a:r>
            <a:r>
              <a:rPr i="1"/>
              <a:t>6</a:t>
            </a:r>
            <a:r>
              <a:t>(2), 179–197. doi:10.1016/j.jshs.2016.05.001</a:t>
            </a:r>
          </a:p>
        </p:txBody>
      </p:sp>
      <p:pic>
        <p:nvPicPr>
          <p:cNvPr id="255" name="TMALOGO.tif" descr="TMALOGO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88125" y="8185031"/>
            <a:ext cx="1331186" cy="733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G_2673.jpg" descr="IMG_267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8018" y="9011119"/>
            <a:ext cx="1831400" cy="689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Exercise and Obesity Manag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Exercise and Obesity Management</a:t>
            </a:r>
          </a:p>
        </p:txBody>
      </p:sp>
      <p:pic>
        <p:nvPicPr>
          <p:cNvPr id="259" name="jshs287-fig-0001.jpg" descr="jshs287-fig-00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8555" y="2432585"/>
            <a:ext cx="8427690" cy="661563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Mach, N., &amp; Fuster-Botella, D. (2017). Endurance exercise and gut microbiota: A review. Journal of sport and health science, 6(2), 179–197. doi:10.1016/j.jshs.2016.05.001"/>
          <p:cNvSpPr txBox="1"/>
          <p:nvPr/>
        </p:nvSpPr>
        <p:spPr>
          <a:xfrm>
            <a:off x="2262708" y="9038126"/>
            <a:ext cx="5896274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600">
                <a:latin typeface="Helvetica"/>
                <a:ea typeface="Helvetica"/>
                <a:cs typeface="Helvetica"/>
                <a:sym typeface="Helvetica"/>
              </a:defRPr>
            </a:pPr>
            <a:r>
              <a:t>Mach, N., &amp; Fuster-Botella, D. (2017). Endurance exercise and gut microbiota: A review. </a:t>
            </a:r>
            <a:r>
              <a:rPr i="1"/>
              <a:t>Journal of sport and health science</a:t>
            </a:r>
            <a:r>
              <a:t>, </a:t>
            </a:r>
            <a:r>
              <a:rPr i="1"/>
              <a:t>6</a:t>
            </a:r>
            <a:r>
              <a:t>(2), 179–197. doi:10.1016/j.jshs.2016.05.001</a:t>
            </a:r>
          </a:p>
        </p:txBody>
      </p:sp>
      <p:pic>
        <p:nvPicPr>
          <p:cNvPr id="261" name="TMALOGO.tif" descr="TMALOGO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88125" y="8185031"/>
            <a:ext cx="1331186" cy="733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G_2673.jpg" descr="IMG_267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38018" y="9011119"/>
            <a:ext cx="1831400" cy="689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upplementation"/>
          <p:cNvSpPr txBox="1"/>
          <p:nvPr>
            <p:ph type="title"/>
          </p:nvPr>
        </p:nvSpPr>
        <p:spPr>
          <a:xfrm>
            <a:off x="952500" y="412750"/>
            <a:ext cx="11099800" cy="21209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Supplementation</a:t>
            </a:r>
          </a:p>
        </p:txBody>
      </p:sp>
      <p:grpSp>
        <p:nvGrpSpPr>
          <p:cNvPr id="267" name="Image"/>
          <p:cNvGrpSpPr/>
          <p:nvPr/>
        </p:nvGrpSpPr>
        <p:grpSpPr>
          <a:xfrm>
            <a:off x="10885160" y="1263601"/>
            <a:ext cx="1689279" cy="2120901"/>
            <a:chOff x="0" y="0"/>
            <a:chExt cx="1689278" cy="2120900"/>
          </a:xfrm>
        </p:grpSpPr>
        <p:pic>
          <p:nvPicPr>
            <p:cNvPr id="265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6742" y="66975"/>
              <a:ext cx="1495794" cy="1867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6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689279" cy="2120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0" name="Image"/>
          <p:cNvGrpSpPr/>
          <p:nvPr/>
        </p:nvGrpSpPr>
        <p:grpSpPr>
          <a:xfrm>
            <a:off x="8812754" y="7189936"/>
            <a:ext cx="1689279" cy="1762473"/>
            <a:chOff x="0" y="0"/>
            <a:chExt cx="1689278" cy="1762472"/>
          </a:xfrm>
        </p:grpSpPr>
        <p:pic>
          <p:nvPicPr>
            <p:cNvPr id="268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8939" y="82342"/>
              <a:ext cx="1451400" cy="1451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9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689279" cy="17624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1" name="Bio-individuality is key when considering supplements for the gut…"/>
          <p:cNvSpPr txBox="1"/>
          <p:nvPr>
            <p:ph type="body" idx="4294967295"/>
          </p:nvPr>
        </p:nvSpPr>
        <p:spPr>
          <a:xfrm>
            <a:off x="952500" y="2396444"/>
            <a:ext cx="11099800" cy="6286501"/>
          </a:xfrm>
          <a:prstGeom prst="rect">
            <a:avLst/>
          </a:prstGeom>
        </p:spPr>
        <p:txBody>
          <a:bodyPr anchor="t"/>
          <a:lstStyle/>
          <a:p>
            <a:pPr marL="457200" indent="-457200"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Bio-individuality is key when considering supplements for the gut</a:t>
            </a:r>
          </a:p>
          <a:p>
            <a:pPr marL="457200" indent="-457200">
              <a:defRPr sz="2200"/>
            </a:pPr>
            <a:r>
              <a:t>Recommend speaking with your primary care provider/specialist prior to starting any new supplementation </a:t>
            </a:r>
          </a:p>
          <a:p>
            <a:pPr marL="457200" indent="-457200">
              <a:defRPr sz="2200"/>
            </a:pPr>
            <a:r>
              <a:t>Supplements are medications! Remember as much as they can help they can hurt with</a:t>
            </a:r>
          </a:p>
          <a:p>
            <a:pPr marL="457200" indent="-457200">
              <a:defRPr sz="2200"/>
            </a:pPr>
            <a:r>
              <a:t>Probiotic therapies are tricky but are important. Recommend choosing a product that is efficacious, has multiple strains and is catered to your needs. Many different brands are out there—BUYER BEWARE!</a:t>
            </a:r>
          </a:p>
          <a:p>
            <a:pPr marL="457200" indent="-457200">
              <a:defRPr sz="2200"/>
            </a:pPr>
            <a:r>
              <a:t>Prebiotics</a:t>
            </a:r>
          </a:p>
          <a:p>
            <a:pPr marL="457200" indent="-457200">
              <a:defRPr sz="2200"/>
            </a:pPr>
            <a:r>
              <a:t>Vitamins (D, B12, Folic acid, Magnesium, Curcumin, etc)</a:t>
            </a:r>
          </a:p>
        </p:txBody>
      </p:sp>
      <p:pic>
        <p:nvPicPr>
          <p:cNvPr id="272" name="TMALOGO.tif" descr="TMALOGO.ti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088125" y="8185031"/>
            <a:ext cx="1331186" cy="733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G_2673.jpg" descr="IMG_2673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838018" y="9011119"/>
            <a:ext cx="1831400" cy="689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tress manag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Stress management</a:t>
            </a:r>
          </a:p>
        </p:txBody>
      </p:sp>
      <p:sp>
        <p:nvSpPr>
          <p:cNvPr id="276" name="Exercise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Exercise</a:t>
            </a:r>
          </a:p>
          <a:p>
            <a:pPr/>
            <a:r>
              <a:t>Imagery</a:t>
            </a:r>
          </a:p>
          <a:p>
            <a:pPr/>
            <a:r>
              <a:t>Positive affirmations</a:t>
            </a:r>
          </a:p>
          <a:p>
            <a:pPr/>
            <a:r>
              <a:t>Yoga/Deep breathing</a:t>
            </a:r>
          </a:p>
          <a:p>
            <a:pPr/>
            <a:r>
              <a:t>Meditation</a:t>
            </a:r>
          </a:p>
          <a:p>
            <a:pPr/>
            <a:r>
              <a:t>Journaling/coloring </a:t>
            </a:r>
          </a:p>
        </p:txBody>
      </p:sp>
      <p:pic>
        <p:nvPicPr>
          <p:cNvPr id="277" name="TMALOGO.tif" descr="TMALOGO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88125" y="8185031"/>
            <a:ext cx="1331186" cy="733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IMG_2673.jpg" descr="IMG_267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8018" y="9011119"/>
            <a:ext cx="1831400" cy="689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lee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Sleep</a:t>
            </a:r>
          </a:p>
        </p:txBody>
      </p:sp>
      <p:pic>
        <p:nvPicPr>
          <p:cNvPr id="281" name="NSF_sleep_duration_recommendations_chart.png" descr="NSF_sleep_duration_recommendations_char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69908" y="2204730"/>
            <a:ext cx="7864984" cy="75503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TMALOGO.tif" descr="TMALOGO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88125" y="8185031"/>
            <a:ext cx="1331186" cy="733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IMG_2673.jpg" descr="IMG_2673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38018" y="9011119"/>
            <a:ext cx="1831400" cy="689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lee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Sleep</a:t>
            </a:r>
          </a:p>
        </p:txBody>
      </p:sp>
      <p:sp>
        <p:nvSpPr>
          <p:cNvPr id="288" name="Set a bedtime routine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 anchor="t"/>
          <a:lstStyle/>
          <a:p>
            <a:pPr marL="437335" indent="-437335" defTabSz="426466">
              <a:spcBef>
                <a:spcPts val="3000"/>
              </a:spcBef>
              <a:defRPr sz="2774"/>
            </a:pPr>
            <a:r>
              <a:t>Set a bedtime routine</a:t>
            </a:r>
          </a:p>
          <a:p>
            <a:pPr marL="437335" indent="-437335" defTabSz="426466">
              <a:spcBef>
                <a:spcPts val="3000"/>
              </a:spcBef>
              <a:defRPr sz="2774"/>
            </a:pPr>
            <a:r>
              <a:t>Exercise in the mornings vs afternoon (this does vary though between patients)</a:t>
            </a:r>
          </a:p>
          <a:p>
            <a:pPr marL="437335" indent="-437335" defTabSz="426466">
              <a:spcBef>
                <a:spcPts val="3000"/>
              </a:spcBef>
              <a:defRPr sz="2774"/>
            </a:pPr>
            <a:r>
              <a:t>Adjust temperature—Clinical studies show colder temperatures allow for more sound sleep</a:t>
            </a:r>
          </a:p>
          <a:p>
            <a:pPr marL="437335" indent="-437335" defTabSz="426466">
              <a:spcBef>
                <a:spcPts val="3000"/>
              </a:spcBef>
              <a:defRPr sz="2774"/>
            </a:pPr>
            <a:r>
              <a:t>Avoid alcohol or caffeine at least 2 hours before bedtime</a:t>
            </a:r>
          </a:p>
          <a:p>
            <a:pPr marL="437335" indent="-437335" defTabSz="426466">
              <a:spcBef>
                <a:spcPts val="3000"/>
              </a:spcBef>
              <a:defRPr sz="2774"/>
            </a:pPr>
            <a:r>
              <a:t>Turn off electronics—Blue light depletes melatonin</a:t>
            </a:r>
          </a:p>
          <a:p>
            <a:pPr marL="437335" indent="-437335" defTabSz="426466">
              <a:spcBef>
                <a:spcPts val="3000"/>
              </a:spcBef>
              <a:defRPr sz="2774"/>
            </a:pPr>
            <a:r>
              <a:t>Use blue light blocking glasses with electronics</a:t>
            </a:r>
          </a:p>
          <a:p>
            <a:pPr marL="437335" indent="-437335" defTabSz="426466">
              <a:spcBef>
                <a:spcPts val="3000"/>
              </a:spcBef>
              <a:defRPr sz="2774"/>
            </a:pPr>
            <a:r>
              <a:t>Journal/Imagery</a:t>
            </a:r>
          </a:p>
        </p:txBody>
      </p:sp>
      <p:pic>
        <p:nvPicPr>
          <p:cNvPr id="289" name="TMALOGO.tif" descr="TMALOGO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88125" y="8185031"/>
            <a:ext cx="1331186" cy="733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G_2673.jpg" descr="IMG_267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8018" y="9011119"/>
            <a:ext cx="1831400" cy="689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Environmental expos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b="1" sz="704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Environmental exposures</a:t>
            </a:r>
          </a:p>
        </p:txBody>
      </p:sp>
      <p:sp>
        <p:nvSpPr>
          <p:cNvPr id="293" name="Mercury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Mercury</a:t>
            </a:r>
          </a:p>
          <a:p>
            <a:pPr/>
            <a:r>
              <a:t>Cigarette smoking</a:t>
            </a:r>
          </a:p>
          <a:p>
            <a:pPr/>
            <a:r>
              <a:t>Occupational hazards</a:t>
            </a:r>
          </a:p>
          <a:p>
            <a:pPr/>
            <a:r>
              <a:t>Where do you live?</a:t>
            </a:r>
          </a:p>
          <a:p>
            <a:pPr/>
            <a:r>
              <a:t>UV exposure</a:t>
            </a:r>
          </a:p>
        </p:txBody>
      </p:sp>
      <p:pic>
        <p:nvPicPr>
          <p:cNvPr id="294" name="TMALOGO.tif" descr="TMALOGO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88125" y="8185031"/>
            <a:ext cx="1331186" cy="733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G_2673.jpg" descr="IMG_267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8018" y="9011119"/>
            <a:ext cx="1831400" cy="689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Antibiotic u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Antibiotic use</a:t>
            </a:r>
          </a:p>
        </p:txBody>
      </p:sp>
      <p:sp>
        <p:nvSpPr>
          <p:cNvPr id="298" name="Unfortunately very common for overuse of antibiotics and/or not finishing out antibiotic as prescribed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 anchor="t"/>
          <a:lstStyle/>
          <a:p>
            <a:pPr marL="581116" indent="-581116" defTabSz="566674">
              <a:spcBef>
                <a:spcPts val="4000"/>
              </a:spcBef>
              <a:defRPr sz="3686"/>
            </a:pPr>
            <a:r>
              <a:t>Unfortunately very common for overuse of antibiotics and/or not finishing out antibiotic as prescribed</a:t>
            </a:r>
          </a:p>
          <a:p>
            <a:pPr marL="581116" indent="-581116" defTabSz="566674">
              <a:spcBef>
                <a:spcPts val="4000"/>
              </a:spcBef>
              <a:defRPr sz="3686"/>
            </a:pPr>
            <a:r>
              <a:t>Majority of time URI/Sinusitis (most common reasons for prescribing antibiotics) are 80-85% viral—this percentage range varies.</a:t>
            </a:r>
          </a:p>
          <a:p>
            <a:pPr marL="581116" indent="-581116" defTabSz="566674">
              <a:spcBef>
                <a:spcPts val="4000"/>
              </a:spcBef>
              <a:defRPr sz="3686"/>
            </a:pPr>
            <a:r>
              <a:t>Obviously antibiotics needed at times (ex: cellulitis and/or positive culture from abscess, UTI culture)</a:t>
            </a:r>
          </a:p>
        </p:txBody>
      </p:sp>
      <p:pic>
        <p:nvPicPr>
          <p:cNvPr id="299" name="TMALOGO.tif" descr="TMALOGO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88125" y="8185031"/>
            <a:ext cx="1331186" cy="733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G_2673.jpg" descr="IMG_267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8018" y="9011119"/>
            <a:ext cx="1831400" cy="689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What if you need an antibiotic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b="1" sz="664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What if you need an antibiotic?</a:t>
            </a:r>
          </a:p>
        </p:txBody>
      </p:sp>
      <p:sp>
        <p:nvSpPr>
          <p:cNvPr id="303" name="Take and Complete as prescribed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Take and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Complete</a:t>
            </a:r>
            <a:r>
              <a:t> as prescribed</a:t>
            </a:r>
          </a:p>
          <a:p>
            <a:pPr/>
            <a:r>
              <a:t>Probiotics with antibiotic? After completing?</a:t>
            </a:r>
          </a:p>
          <a:p>
            <a:pPr/>
            <a:r>
              <a:t>Rest</a:t>
            </a:r>
          </a:p>
          <a:p>
            <a:pPr/>
            <a:r>
              <a:t>Hydration</a:t>
            </a:r>
          </a:p>
          <a:p>
            <a:pPr/>
            <a:r>
              <a:t>Healthy diet—more prebiotics</a:t>
            </a:r>
          </a:p>
        </p:txBody>
      </p:sp>
      <p:pic>
        <p:nvPicPr>
          <p:cNvPr id="304" name="TMALOGO.tif" descr="TMALOGO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88125" y="8185031"/>
            <a:ext cx="1331186" cy="733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G_2673.jpg" descr="IMG_267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8018" y="9011119"/>
            <a:ext cx="1831400" cy="689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Revie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b="1">
                <a:latin typeface="Helvetica"/>
                <a:ea typeface="Helvetica"/>
                <a:cs typeface="Helvetica"/>
                <a:sym typeface="Helvetica"/>
              </a:rPr>
              <a:t>Review</a:t>
            </a:r>
            <a:r>
              <a:t> </a:t>
            </a:r>
          </a:p>
        </p:txBody>
      </p:sp>
      <p:sp>
        <p:nvSpPr>
          <p:cNvPr id="308" name="Autoimmune disease and the gut most definitely have a correlation…"/>
          <p:cNvSpPr txBox="1"/>
          <p:nvPr>
            <p:ph type="body" idx="4294967295"/>
          </p:nvPr>
        </p:nvSpPr>
        <p:spPr>
          <a:xfrm>
            <a:off x="681028" y="2597150"/>
            <a:ext cx="11099801" cy="6286500"/>
          </a:xfrm>
          <a:prstGeom prst="rect">
            <a:avLst/>
          </a:prstGeom>
        </p:spPr>
        <p:txBody>
          <a:bodyPr anchor="t"/>
          <a:lstStyle/>
          <a:p>
            <a:pPr marL="509226" indent="-509226" defTabSz="496570">
              <a:spcBef>
                <a:spcPts val="3500"/>
              </a:spcBef>
              <a:defRPr sz="3230"/>
            </a:pPr>
            <a:r>
              <a:t>Autoimmune disease and the gut most definitely have a correlation</a:t>
            </a:r>
          </a:p>
          <a:p>
            <a:pPr marL="509226" indent="-509226" defTabSz="496570">
              <a:spcBef>
                <a:spcPts val="3500"/>
              </a:spcBef>
              <a:defRPr sz="3230"/>
            </a:pPr>
            <a:r>
              <a:t>Certain factors can either positively or negatively effect the gut microbiome</a:t>
            </a:r>
          </a:p>
          <a:p>
            <a:pPr marL="509226" indent="-509226" defTabSz="496570">
              <a:spcBef>
                <a:spcPts val="3500"/>
              </a:spcBef>
              <a:defRPr sz="3230"/>
            </a:pPr>
            <a:r>
              <a:t>Leaky gut syndrome is a real thing!</a:t>
            </a:r>
          </a:p>
          <a:p>
            <a:pPr marL="509226" indent="-509226" defTabSz="496570">
              <a:spcBef>
                <a:spcPts val="3500"/>
              </a:spcBef>
              <a:defRPr sz="3230"/>
            </a:pPr>
            <a:r>
              <a:t>Classic paradigm for autoimmune disease to come into fruition: genetic makeup, environmental triggers and loss of intestinal permeability function</a:t>
            </a:r>
          </a:p>
          <a:p>
            <a:pPr marL="509226" indent="-509226" defTabSz="496570">
              <a:spcBef>
                <a:spcPts val="3500"/>
              </a:spcBef>
              <a:defRPr sz="3230"/>
            </a:pPr>
            <a:r>
              <a:t>There are ways you can start healing your gut today!</a:t>
            </a:r>
          </a:p>
        </p:txBody>
      </p:sp>
      <p:pic>
        <p:nvPicPr>
          <p:cNvPr id="309" name="TMALOGO.tif" descr="TMALOGO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88125" y="8185031"/>
            <a:ext cx="1331186" cy="733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G_2673.jpg" descr="IMG_267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8018" y="9011119"/>
            <a:ext cx="1831400" cy="689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A little bit about me…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A little bit about me….</a:t>
            </a:r>
          </a:p>
        </p:txBody>
      </p:sp>
      <p:sp>
        <p:nvSpPr>
          <p:cNvPr id="13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  <a:p>
            <a:pPr/>
          </a:p>
        </p:txBody>
      </p:sp>
      <p:pic>
        <p:nvPicPr>
          <p:cNvPr id="131" name="IMG_2673.jpg" descr="IMG_267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92771" y="3133215"/>
            <a:ext cx="3896057" cy="1465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Unknown-2.jpeg" descr="Unknown-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27125" y="5430587"/>
            <a:ext cx="1951875" cy="606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INSelfie.jpg" descr="IINSelfi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86194" y="6599981"/>
            <a:ext cx="2433738" cy="2433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s.jpeg" descr="images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53864" y="2299692"/>
            <a:ext cx="2873079" cy="2873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FullSizeRender-7.jpeg" descr="FullSizeRender-7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4818" y="5651774"/>
            <a:ext cx="2247761" cy="3872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FullSizeRender-8.jpeg" descr="FullSizeRender-8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568456" y="5653583"/>
            <a:ext cx="2247761" cy="38693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TMALOGO.tif" descr="TMALOGO.ti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088125" y="8185031"/>
            <a:ext cx="1331186" cy="733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G_2673.jpg" descr="IMG_267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38018" y="9011119"/>
            <a:ext cx="1831400" cy="689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Books I recomme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Books I recommend</a:t>
            </a:r>
          </a:p>
        </p:txBody>
      </p:sp>
      <p:pic>
        <p:nvPicPr>
          <p:cNvPr id="31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4215" y="2242998"/>
            <a:ext cx="3125021" cy="3281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40523" y="2522113"/>
            <a:ext cx="2723754" cy="2723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Unknown.jpeg" descr="Unknown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48184" y="2351484"/>
            <a:ext cx="2311401" cy="3505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8" name="Image"/>
          <p:cNvGrpSpPr/>
          <p:nvPr/>
        </p:nvGrpSpPr>
        <p:grpSpPr>
          <a:xfrm>
            <a:off x="1462434" y="6013437"/>
            <a:ext cx="2882902" cy="3619502"/>
            <a:chOff x="0" y="0"/>
            <a:chExt cx="2882900" cy="3619501"/>
          </a:xfrm>
        </p:grpSpPr>
        <p:pic>
          <p:nvPicPr>
            <p:cNvPr id="316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65100" y="114300"/>
              <a:ext cx="2552701" cy="3187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7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82901" cy="36195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19" name="FullSizeRender-2.jpg" descr="FullSizeRender-2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451899" y="6076212"/>
            <a:ext cx="2101002" cy="31564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2" name="Image"/>
          <p:cNvGrpSpPr/>
          <p:nvPr/>
        </p:nvGrpSpPr>
        <p:grpSpPr>
          <a:xfrm>
            <a:off x="8470975" y="6013437"/>
            <a:ext cx="2212694" cy="3281985"/>
            <a:chOff x="0" y="0"/>
            <a:chExt cx="2212693" cy="3281983"/>
          </a:xfrm>
        </p:grpSpPr>
        <p:pic>
          <p:nvPicPr>
            <p:cNvPr id="320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37631" y="95283"/>
              <a:ext cx="1937431" cy="2922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1" name="Image" descr="Image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2212694" cy="3281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23" name="TMALOGO.tif" descr="TMALOGO.ti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088125" y="8185031"/>
            <a:ext cx="1331186" cy="733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IMG_2673.jpg" descr="IMG_2673.jp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838018" y="9011119"/>
            <a:ext cx="1831400" cy="689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ocial media and Podca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Social media and Podcasts</a:t>
            </a:r>
          </a:p>
        </p:txBody>
      </p:sp>
      <p:pic>
        <p:nvPicPr>
          <p:cNvPr id="327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0205" y="6280348"/>
            <a:ext cx="2677617" cy="2677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8986" y="6280348"/>
            <a:ext cx="2639099" cy="2639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Unknown.jpeg" descr="Unknown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70847" y="6229548"/>
            <a:ext cx="2608784" cy="2608784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@theveggiemd"/>
          <p:cNvSpPr txBox="1"/>
          <p:nvPr/>
        </p:nvSpPr>
        <p:spPr>
          <a:xfrm>
            <a:off x="4525258" y="5683250"/>
            <a:ext cx="2748154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@theveggiemd</a:t>
            </a:r>
          </a:p>
        </p:txBody>
      </p:sp>
      <p:sp>
        <p:nvSpPr>
          <p:cNvPr id="331" name="@drruscio"/>
          <p:cNvSpPr txBox="1"/>
          <p:nvPr/>
        </p:nvSpPr>
        <p:spPr>
          <a:xfrm>
            <a:off x="1162592" y="5683250"/>
            <a:ext cx="1872959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@drruscio</a:t>
            </a:r>
          </a:p>
        </p:txBody>
      </p:sp>
      <p:sp>
        <p:nvSpPr>
          <p:cNvPr id="332" name="@drmarkhyman"/>
          <p:cNvSpPr txBox="1"/>
          <p:nvPr/>
        </p:nvSpPr>
        <p:spPr>
          <a:xfrm>
            <a:off x="8165848" y="5683250"/>
            <a:ext cx="2864296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@drmarkhyman</a:t>
            </a:r>
          </a:p>
        </p:txBody>
      </p:sp>
      <p:pic>
        <p:nvPicPr>
          <p:cNvPr id="333" name="Unknown.jpeg" descr="Unknown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0750" y="2800883"/>
            <a:ext cx="2486597" cy="2486596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@amymyersmd"/>
          <p:cNvSpPr txBox="1"/>
          <p:nvPr/>
        </p:nvSpPr>
        <p:spPr>
          <a:xfrm>
            <a:off x="287491" y="2147403"/>
            <a:ext cx="2813115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@amymyersmd</a:t>
            </a:r>
          </a:p>
        </p:txBody>
      </p:sp>
      <p:pic>
        <p:nvPicPr>
          <p:cNvPr id="335" name="Unknown.jpeg" descr="Unknown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188336" y="2705372"/>
            <a:ext cx="2060511" cy="2677618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@drterrywahls"/>
          <p:cNvSpPr txBox="1"/>
          <p:nvPr/>
        </p:nvSpPr>
        <p:spPr>
          <a:xfrm>
            <a:off x="3914199" y="2147403"/>
            <a:ext cx="2608785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@drterrywahls</a:t>
            </a:r>
          </a:p>
        </p:txBody>
      </p:sp>
      <p:pic>
        <p:nvPicPr>
          <p:cNvPr id="337" name="Unknown.jpeg" descr="Unknown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954098" y="2800883"/>
            <a:ext cx="2608785" cy="2608784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@drpedre"/>
          <p:cNvSpPr txBox="1"/>
          <p:nvPr/>
        </p:nvSpPr>
        <p:spPr>
          <a:xfrm>
            <a:off x="7336578" y="2147403"/>
            <a:ext cx="1843825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@drpedre</a:t>
            </a:r>
          </a:p>
        </p:txBody>
      </p:sp>
      <p:pic>
        <p:nvPicPr>
          <p:cNvPr id="339" name="29715460_216301385590081_6124244973182255104_n.jpg" descr="29715460_216301385590081_6124244973182255104_n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200204" y="2904083"/>
            <a:ext cx="2402385" cy="2402384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@guthealthmd"/>
          <p:cNvSpPr txBox="1"/>
          <p:nvPr/>
        </p:nvSpPr>
        <p:spPr>
          <a:xfrm>
            <a:off x="10081847" y="2147403"/>
            <a:ext cx="2639099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@guthealthmd</a:t>
            </a:r>
          </a:p>
        </p:txBody>
      </p:sp>
      <p:pic>
        <p:nvPicPr>
          <p:cNvPr id="341" name="TMALOGO.tif" descr="TMALOGO.ti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088125" y="8185031"/>
            <a:ext cx="1331186" cy="733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IMG_2673.jpg" descr="IMG_2673.jp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838018" y="9011119"/>
            <a:ext cx="1831400" cy="689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–Dr Mark Hyman…"/>
          <p:cNvSpPr txBox="1"/>
          <p:nvPr>
            <p:ph type="body" idx="13"/>
          </p:nvPr>
        </p:nvSpPr>
        <p:spPr>
          <a:xfrm>
            <a:off x="1270000" y="6362700"/>
            <a:ext cx="10464800" cy="1397000"/>
          </a:xfrm>
          <a:prstGeom prst="rect">
            <a:avLst/>
          </a:prstGeom>
        </p:spPr>
        <p:txBody>
          <a:bodyPr/>
          <a:lstStyle/>
          <a:p>
            <a:pPr/>
            <a:r>
              <a:t>–Dr Mark Hyman</a:t>
            </a:r>
          </a:p>
          <a:p>
            <a:pPr/>
            <a:r>
              <a:t>Director, Cleveland Clinic Functional Medicine Department</a:t>
            </a:r>
          </a:p>
          <a:p>
            <a:pPr/>
            <a:r>
              <a:t>Social media: @drmarkhyman</a:t>
            </a:r>
          </a:p>
        </p:txBody>
      </p:sp>
      <p:sp>
        <p:nvSpPr>
          <p:cNvPr id="345" name="“Having a healthy gut means more than just not being annoyed by a little bloating or heartburn. It is the central of your entire health. It is connected to everything that happens in your body”"/>
          <p:cNvSpPr txBox="1"/>
          <p:nvPr>
            <p:ph type="body" idx="14"/>
          </p:nvPr>
        </p:nvSpPr>
        <p:spPr>
          <a:xfrm>
            <a:off x="1270000" y="3035300"/>
            <a:ext cx="10464800" cy="3149601"/>
          </a:xfrm>
          <a:prstGeom prst="rect">
            <a:avLst/>
          </a:prstGeom>
        </p:spPr>
        <p:txBody>
          <a:bodyPr/>
          <a:lstStyle/>
          <a:p>
            <a:pPr/>
            <a:r>
              <a:t>“Having a healthy gut means more than just not being annoyed by a little bloating or heartburn. It is the central of your entire health. It is connected to everything that happens in your body”</a:t>
            </a:r>
          </a:p>
        </p:txBody>
      </p:sp>
      <p:pic>
        <p:nvPicPr>
          <p:cNvPr id="346" name="TMALOGO.tif" descr="TMALOGO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88125" y="8185031"/>
            <a:ext cx="1331186" cy="733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IMG_2673.jpg" descr="IMG_267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8018" y="9011119"/>
            <a:ext cx="1831400" cy="689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@followyourgutmdnp…"/>
          <p:cNvSpPr txBox="1"/>
          <p:nvPr/>
        </p:nvSpPr>
        <p:spPr>
          <a:xfrm>
            <a:off x="2365501" y="2247899"/>
            <a:ext cx="8273797" cy="558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@followyourgutmdnp</a:t>
            </a:r>
          </a:p>
          <a:p>
            <a:pPr>
              <a:defRPr sz="4000">
                <a:latin typeface="Hoefler Text"/>
                <a:ea typeface="Hoefler Text"/>
                <a:cs typeface="Hoefler Text"/>
                <a:sym typeface="Hoefler Text"/>
              </a:defRPr>
            </a:pPr>
          </a:p>
          <a:p>
            <a:pPr>
              <a:defRPr sz="40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@FYGMDNP</a:t>
            </a:r>
          </a:p>
          <a:p>
            <a:pPr>
              <a:defRPr sz="4000">
                <a:latin typeface="Hoefler Text"/>
                <a:ea typeface="Hoefler Text"/>
                <a:cs typeface="Hoefler Text"/>
                <a:sym typeface="Hoefler Text"/>
              </a:defRPr>
            </a:pPr>
          </a:p>
          <a:p>
            <a:pPr>
              <a:defRPr sz="40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@healthandwellnessarnp</a:t>
            </a:r>
          </a:p>
          <a:p>
            <a:pPr>
              <a:defRPr sz="4000">
                <a:latin typeface="Hoefler Text"/>
                <a:ea typeface="Hoefler Text"/>
                <a:cs typeface="Hoefler Text"/>
                <a:sym typeface="Hoefler Text"/>
              </a:defRPr>
            </a:pPr>
          </a:p>
          <a:p>
            <a:pPr>
              <a:defRPr sz="40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Email: </a:t>
            </a:r>
            <a:r>
              <a:rPr u="sng"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info@followyourgutmdnp.com</a:t>
            </a:r>
          </a:p>
          <a:p>
            <a:pPr>
              <a:defRPr sz="4000">
                <a:latin typeface="Hoefler Text"/>
                <a:ea typeface="Hoefler Text"/>
                <a:cs typeface="Hoefler Text"/>
                <a:sym typeface="Hoefler Text"/>
              </a:defRPr>
            </a:pPr>
          </a:p>
          <a:p>
            <a:pPr>
              <a:defRPr sz="40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u="sng"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www.followyourgutmdnp.com</a:t>
            </a:r>
            <a:r>
              <a:t> </a:t>
            </a:r>
          </a:p>
        </p:txBody>
      </p:sp>
      <p:grpSp>
        <p:nvGrpSpPr>
          <p:cNvPr id="352" name="Image"/>
          <p:cNvGrpSpPr/>
          <p:nvPr/>
        </p:nvGrpSpPr>
        <p:grpSpPr>
          <a:xfrm>
            <a:off x="3194964" y="2264221"/>
            <a:ext cx="928785" cy="957208"/>
            <a:chOff x="0" y="0"/>
            <a:chExt cx="928783" cy="957206"/>
          </a:xfrm>
        </p:grpSpPr>
        <p:pic>
          <p:nvPicPr>
            <p:cNvPr id="350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3506" y="92427"/>
              <a:ext cx="661772" cy="6080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1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928784" cy="9572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55" name="Image"/>
          <p:cNvGrpSpPr/>
          <p:nvPr/>
        </p:nvGrpSpPr>
        <p:grpSpPr>
          <a:xfrm>
            <a:off x="3965629" y="3426211"/>
            <a:ext cx="928785" cy="1010941"/>
            <a:chOff x="0" y="0"/>
            <a:chExt cx="928783" cy="1010940"/>
          </a:xfrm>
        </p:grpSpPr>
        <p:pic>
          <p:nvPicPr>
            <p:cNvPr id="353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3506" y="92427"/>
              <a:ext cx="661772" cy="6617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4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928784" cy="10109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58" name="Image"/>
          <p:cNvGrpSpPr/>
          <p:nvPr/>
        </p:nvGrpSpPr>
        <p:grpSpPr>
          <a:xfrm>
            <a:off x="2872233" y="4642951"/>
            <a:ext cx="928785" cy="1020595"/>
            <a:chOff x="0" y="0"/>
            <a:chExt cx="928783" cy="1020594"/>
          </a:xfrm>
        </p:grpSpPr>
        <p:pic>
          <p:nvPicPr>
            <p:cNvPr id="356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34780" y="93309"/>
              <a:ext cx="659223" cy="6680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7" name="Image" descr="Image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928784" cy="102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–Hippocrates…"/>
          <p:cNvSpPr txBox="1"/>
          <p:nvPr>
            <p:ph type="body" idx="13"/>
          </p:nvPr>
        </p:nvSpPr>
        <p:spPr>
          <a:xfrm>
            <a:off x="1270000" y="6362700"/>
            <a:ext cx="10464800" cy="965200"/>
          </a:xfrm>
          <a:prstGeom prst="rect">
            <a:avLst/>
          </a:prstGeom>
        </p:spPr>
        <p:txBody>
          <a:bodyPr/>
          <a:lstStyle/>
          <a:p>
            <a:pPr/>
            <a:r>
              <a:t>–Hippocrates </a:t>
            </a:r>
          </a:p>
          <a:p>
            <a:pPr/>
            <a:r>
              <a:t>Father of Medicine</a:t>
            </a:r>
          </a:p>
        </p:txBody>
      </p:sp>
      <p:sp>
        <p:nvSpPr>
          <p:cNvPr id="141" name="“All disease begins in the gut”"/>
          <p:cNvSpPr txBox="1"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“All disease begins in the gut”</a:t>
            </a:r>
          </a:p>
        </p:txBody>
      </p:sp>
      <p:pic>
        <p:nvPicPr>
          <p:cNvPr id="142" name="p01h6dv9.jpg" descr="p01h6dv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37524" y="1020613"/>
            <a:ext cx="5329752" cy="2997986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Picture credit: https://www.bbc.co.uk/programmes/b014gdqq"/>
          <p:cNvSpPr txBox="1"/>
          <p:nvPr/>
        </p:nvSpPr>
        <p:spPr>
          <a:xfrm>
            <a:off x="7467885" y="9169400"/>
            <a:ext cx="533343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/>
            <a:r>
              <a:t>Picture credit: https://www.bbc.co.uk/programmes/b014gdqq</a:t>
            </a:r>
          </a:p>
        </p:txBody>
      </p:sp>
      <p:pic>
        <p:nvPicPr>
          <p:cNvPr id="144" name="TMALOGO.tif" descr="TMALOGO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88125" y="8185031"/>
            <a:ext cx="1331186" cy="733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G_2673.jpg" descr="IMG_267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38018" y="9011119"/>
            <a:ext cx="1831400" cy="689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What is “The Gut”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What is “The Gut”?</a:t>
            </a:r>
          </a:p>
        </p:txBody>
      </p:sp>
      <p:sp>
        <p:nvSpPr>
          <p:cNvPr id="148" name="Refers to the entire gastrointestinal trac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85262" indent="-485262" defTabSz="473201">
              <a:spcBef>
                <a:spcPts val="3400"/>
              </a:spcBef>
              <a:defRPr sz="3078"/>
            </a:pPr>
            <a:r>
              <a:t>Refers to the entire gastrointestinal tract</a:t>
            </a:r>
          </a:p>
          <a:p>
            <a:pPr lvl="1" marL="740663" indent="-370331" defTabSz="473201">
              <a:spcBef>
                <a:spcPts val="3400"/>
              </a:spcBef>
              <a:defRPr sz="3078"/>
            </a:pPr>
            <a:r>
              <a:t>Begins in the mouth and ends at the rectum</a:t>
            </a:r>
          </a:p>
          <a:p>
            <a:pPr marL="485262" indent="-485262" defTabSz="473201">
              <a:spcBef>
                <a:spcPts val="3400"/>
              </a:spcBef>
              <a:defRPr sz="3078"/>
            </a:pPr>
            <a:r>
              <a:t>Small intestines—largest section of the GI tract</a:t>
            </a:r>
          </a:p>
          <a:p>
            <a:pPr lvl="1" marL="740663" indent="-370331" defTabSz="473201">
              <a:spcBef>
                <a:spcPts val="3400"/>
              </a:spcBef>
              <a:defRPr sz="3078"/>
            </a:pPr>
            <a:r>
              <a:t>Important section of GI tract for absorption and protection</a:t>
            </a:r>
          </a:p>
          <a:p>
            <a:pPr marL="485262" indent="-485262" defTabSz="473201">
              <a:spcBef>
                <a:spcPts val="3400"/>
              </a:spcBef>
              <a:defRPr sz="3078"/>
            </a:pPr>
            <a:r>
              <a:t>More than a “gut feeling”</a:t>
            </a:r>
          </a:p>
          <a:p>
            <a:pPr lvl="1" marL="740663" indent="-370331" defTabSz="473201">
              <a:spcBef>
                <a:spcPts val="3400"/>
              </a:spcBef>
              <a:defRPr sz="3078"/>
            </a:pPr>
            <a:r>
              <a:t>Gut-brain axis</a:t>
            </a:r>
          </a:p>
          <a:p>
            <a:pPr lvl="1" marL="740663" indent="-370331" defTabSz="473201">
              <a:spcBef>
                <a:spcPts val="3400"/>
              </a:spcBef>
              <a:defRPr sz="3078"/>
            </a:pPr>
            <a:r>
              <a:t>Intestinal permeability </a:t>
            </a:r>
          </a:p>
        </p:txBody>
      </p:sp>
      <p:pic>
        <p:nvPicPr>
          <p:cNvPr id="149" name="TMALOGO.tif" descr="TMALOGO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88125" y="8185031"/>
            <a:ext cx="1331186" cy="733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G_2673.jpg" descr="IMG_267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8018" y="9011119"/>
            <a:ext cx="1831400" cy="689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utbacteria.png" descr="gutbacteria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26627" r="0" b="26627"/>
          <a:stretch>
            <a:fillRect/>
          </a:stretch>
        </p:blipFill>
        <p:spPr>
          <a:xfrm>
            <a:off x="2425700" y="965200"/>
            <a:ext cx="9779000" cy="5918200"/>
          </a:xfrm>
          <a:prstGeom prst="rect">
            <a:avLst/>
          </a:prstGeom>
        </p:spPr>
      </p:pic>
      <p:sp>
        <p:nvSpPr>
          <p:cNvPr id="153" name="What is the “Gut Microbiome”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2308">
              <a:defRPr sz="5920"/>
            </a:lvl1pPr>
          </a:lstStyle>
          <a:p>
            <a:pPr/>
            <a:r>
              <a:t>What is the “Gut Microbiome”?</a:t>
            </a:r>
          </a:p>
        </p:txBody>
      </p:sp>
      <p:sp>
        <p:nvSpPr>
          <p:cNvPr id="154" name="www.medicalexpress.com"/>
          <p:cNvSpPr txBox="1"/>
          <p:nvPr/>
        </p:nvSpPr>
        <p:spPr>
          <a:xfrm>
            <a:off x="2824619" y="6870700"/>
            <a:ext cx="2046962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"/>
            </a:lvl1pPr>
          </a:lstStyle>
          <a:p>
            <a:pPr/>
            <a:r>
              <a:t>www.medicalexpress.com</a:t>
            </a:r>
          </a:p>
        </p:txBody>
      </p:sp>
      <p:pic>
        <p:nvPicPr>
          <p:cNvPr id="155" name="TMALOGO.tif" descr="TMALOGO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88125" y="8185031"/>
            <a:ext cx="1331186" cy="733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G_2673.jpg" descr="IMG_267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38018" y="9011119"/>
            <a:ext cx="1831400" cy="689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Microbiome versus Microbiota…"/>
          <p:cNvSpPr txBox="1"/>
          <p:nvPr/>
        </p:nvSpPr>
        <p:spPr>
          <a:xfrm>
            <a:off x="2891966" y="863600"/>
            <a:ext cx="7220868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Microbiome versus Microbiota</a:t>
            </a:r>
          </a:p>
          <a:p>
            <a:pPr/>
            <a:r>
              <a:t>Is there really a difference?</a:t>
            </a:r>
          </a:p>
        </p:txBody>
      </p:sp>
      <p:sp>
        <p:nvSpPr>
          <p:cNvPr id="159" name="Genetic makeup…"/>
          <p:cNvSpPr txBox="1"/>
          <p:nvPr>
            <p:ph type="body" sz="quarter" idx="4294967295"/>
          </p:nvPr>
        </p:nvSpPr>
        <p:spPr>
          <a:xfrm>
            <a:off x="1853852" y="3149600"/>
            <a:ext cx="3632896" cy="6267550"/>
          </a:xfrm>
          <a:prstGeom prst="rect">
            <a:avLst/>
          </a:prstGeom>
        </p:spPr>
        <p:txBody>
          <a:bodyPr anchor="t"/>
          <a:lstStyle/>
          <a:p>
            <a:pPr/>
            <a:r>
              <a:t>Genetic makeup</a:t>
            </a:r>
          </a:p>
          <a:p>
            <a:pPr/>
            <a:r>
              <a:t>Categories</a:t>
            </a:r>
          </a:p>
          <a:p>
            <a:pPr/>
            <a:r>
              <a:t>How they live</a:t>
            </a:r>
          </a:p>
        </p:txBody>
      </p:sp>
      <p:sp>
        <p:nvSpPr>
          <p:cNvPr id="160" name="Microbiome"/>
          <p:cNvSpPr txBox="1"/>
          <p:nvPr/>
        </p:nvSpPr>
        <p:spPr>
          <a:xfrm>
            <a:off x="2259018" y="2298699"/>
            <a:ext cx="282256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Microbiome</a:t>
            </a:r>
          </a:p>
        </p:txBody>
      </p:sp>
      <p:sp>
        <p:nvSpPr>
          <p:cNvPr id="161" name="Microbiota"/>
          <p:cNvSpPr txBox="1"/>
          <p:nvPr/>
        </p:nvSpPr>
        <p:spPr>
          <a:xfrm>
            <a:off x="7714518" y="2298699"/>
            <a:ext cx="255416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Microbiota</a:t>
            </a:r>
          </a:p>
        </p:txBody>
      </p:sp>
      <p:sp>
        <p:nvSpPr>
          <p:cNvPr id="162" name="Microbes…"/>
          <p:cNvSpPr txBox="1"/>
          <p:nvPr/>
        </p:nvSpPr>
        <p:spPr>
          <a:xfrm>
            <a:off x="7340101" y="3149599"/>
            <a:ext cx="3963399" cy="527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>
              <a:buSzPct val="75000"/>
              <a:buChar char="•"/>
              <a:defRPr sz="3100"/>
            </a:pPr>
            <a:r>
              <a:t>Microbes</a:t>
            </a:r>
          </a:p>
          <a:p>
            <a:pPr algn="l">
              <a:defRPr sz="3100"/>
            </a:pPr>
          </a:p>
          <a:p>
            <a:pPr marL="457200" indent="-457200" algn="l">
              <a:buSzPct val="75000"/>
              <a:buChar char="•"/>
              <a:defRPr sz="3100"/>
            </a:pPr>
            <a:r>
              <a:t>Bacteria, Fungi, Viruses OH MY!</a:t>
            </a:r>
          </a:p>
          <a:p>
            <a:pPr algn="l">
              <a:defRPr sz="3100"/>
            </a:pPr>
          </a:p>
          <a:p>
            <a:pPr marL="457200" indent="-457200" algn="l">
              <a:buSzPct val="75000"/>
              <a:buChar char="•"/>
              <a:defRPr sz="3100"/>
            </a:pPr>
            <a:r>
              <a:t>Important for immunity, nutritional absorption and mental health. </a:t>
            </a:r>
          </a:p>
        </p:txBody>
      </p:sp>
      <p:pic>
        <p:nvPicPr>
          <p:cNvPr id="163" name="TMALOGO.tif" descr="TMALOGO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88125" y="8185031"/>
            <a:ext cx="1331186" cy="733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G_2673.jpg" descr="IMG_267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8018" y="9011119"/>
            <a:ext cx="1831400" cy="689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What effects the gut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effects the gut?</a:t>
            </a:r>
          </a:p>
        </p:txBody>
      </p:sp>
      <p:sp>
        <p:nvSpPr>
          <p:cNvPr id="167" name="Negatively"/>
          <p:cNvSpPr txBox="1"/>
          <p:nvPr/>
        </p:nvSpPr>
        <p:spPr>
          <a:xfrm>
            <a:off x="701344" y="2298699"/>
            <a:ext cx="329085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Negatively</a:t>
            </a:r>
          </a:p>
        </p:txBody>
      </p:sp>
      <p:sp>
        <p:nvSpPr>
          <p:cNvPr id="168" name="Positively"/>
          <p:cNvSpPr txBox="1"/>
          <p:nvPr/>
        </p:nvSpPr>
        <p:spPr>
          <a:xfrm>
            <a:off x="807229" y="5841999"/>
            <a:ext cx="307908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Positively</a:t>
            </a:r>
          </a:p>
        </p:txBody>
      </p:sp>
      <p:sp>
        <p:nvSpPr>
          <p:cNvPr id="169" name="Highly refined processed foods…"/>
          <p:cNvSpPr txBox="1"/>
          <p:nvPr/>
        </p:nvSpPr>
        <p:spPr>
          <a:xfrm>
            <a:off x="796417" y="3206750"/>
            <a:ext cx="4421023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300"/>
            </a:pPr>
            <a:r>
              <a:t>Highly refined processed foods</a:t>
            </a:r>
          </a:p>
          <a:p>
            <a:pPr algn="l">
              <a:defRPr sz="2300"/>
            </a:pPr>
            <a:r>
              <a:t>Obesity</a:t>
            </a:r>
          </a:p>
          <a:p>
            <a:pPr algn="l">
              <a:defRPr sz="2300"/>
            </a:pPr>
            <a:r>
              <a:t>Stress/Mental status</a:t>
            </a:r>
          </a:p>
          <a:p>
            <a:pPr algn="l">
              <a:defRPr sz="2300"/>
            </a:pPr>
            <a:r>
              <a:t>Lack of sleep</a:t>
            </a:r>
          </a:p>
          <a:p>
            <a:pPr algn="l">
              <a:defRPr sz="2300"/>
            </a:pPr>
            <a:r>
              <a:t>Certain medications—PPIs, ABX</a:t>
            </a:r>
          </a:p>
          <a:p>
            <a:pPr algn="l">
              <a:defRPr sz="2300"/>
            </a:pPr>
            <a:r>
              <a:t>Lack of exercise</a:t>
            </a:r>
          </a:p>
          <a:p>
            <a:pPr algn="l">
              <a:defRPr sz="2300"/>
            </a:pPr>
            <a:r>
              <a:t>Chronic illnesses (see below)</a:t>
            </a:r>
          </a:p>
        </p:txBody>
      </p:sp>
      <p:sp>
        <p:nvSpPr>
          <p:cNvPr id="170" name="Whole food plant based diet…"/>
          <p:cNvSpPr txBox="1"/>
          <p:nvPr/>
        </p:nvSpPr>
        <p:spPr>
          <a:xfrm>
            <a:off x="829176" y="6673849"/>
            <a:ext cx="4187115" cy="274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200"/>
            </a:pPr>
            <a:r>
              <a:t>Whole food plant based diet</a:t>
            </a:r>
          </a:p>
          <a:p>
            <a:pPr algn="l">
              <a:defRPr sz="2200"/>
            </a:pPr>
            <a:r>
              <a:t>Exercise</a:t>
            </a:r>
          </a:p>
          <a:p>
            <a:pPr algn="l">
              <a:defRPr sz="2200"/>
            </a:pPr>
            <a:r>
              <a:t>Maintaining normal body weight</a:t>
            </a:r>
          </a:p>
          <a:p>
            <a:pPr algn="l">
              <a:defRPr sz="2200"/>
            </a:pPr>
            <a:r>
              <a:t>Certain supplements</a:t>
            </a:r>
          </a:p>
          <a:p>
            <a:pPr algn="l">
              <a:defRPr sz="2200"/>
            </a:pPr>
            <a:r>
              <a:t>Breast feed versus bottle fed</a:t>
            </a:r>
          </a:p>
          <a:p>
            <a:pPr algn="l">
              <a:defRPr sz="2200"/>
            </a:pPr>
            <a:r>
              <a:t>Normal sleep pattern</a:t>
            </a:r>
          </a:p>
          <a:p>
            <a:pPr algn="l">
              <a:defRPr sz="2200"/>
            </a:pPr>
            <a:r>
              <a:t>Stress management</a:t>
            </a:r>
          </a:p>
          <a:p>
            <a:pPr algn="l">
              <a:defRPr sz="2200"/>
            </a:pPr>
            <a:r>
              <a:t>Mental health management</a:t>
            </a:r>
          </a:p>
        </p:txBody>
      </p:sp>
      <p:pic>
        <p:nvPicPr>
          <p:cNvPr id="171" name="pasted image 0.png" descr="pasted image 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56345" y="2547068"/>
            <a:ext cx="4819487" cy="4659464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https://embeeplantphysicians.org/health-and-wellness-gut-bacteria/"/>
          <p:cNvSpPr txBox="1"/>
          <p:nvPr/>
        </p:nvSpPr>
        <p:spPr>
          <a:xfrm>
            <a:off x="7421181" y="7226299"/>
            <a:ext cx="3953638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"/>
            </a:lvl1pPr>
          </a:lstStyle>
          <a:p>
            <a:pPr/>
            <a:r>
              <a:t>https://embeeplantphysicians.org/health-and-wellness-gut-bacteria/</a:t>
            </a:r>
          </a:p>
        </p:txBody>
      </p:sp>
      <p:pic>
        <p:nvPicPr>
          <p:cNvPr id="173" name="TMALOGO.tif" descr="TMALOGO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88125" y="8185031"/>
            <a:ext cx="1331186" cy="733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G_2673.jpg" descr="IMG_267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38018" y="9011119"/>
            <a:ext cx="1831400" cy="689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What diseases are associated with the Gut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100"/>
            </a:lvl1pPr>
          </a:lstStyle>
          <a:p>
            <a:pPr/>
            <a:r>
              <a:t>What diseases are associated with the Gut?</a:t>
            </a:r>
          </a:p>
        </p:txBody>
      </p:sp>
      <p:sp>
        <p:nvSpPr>
          <p:cNvPr id="177" name="Chronic illnesses…"/>
          <p:cNvSpPr txBox="1"/>
          <p:nvPr/>
        </p:nvSpPr>
        <p:spPr>
          <a:xfrm>
            <a:off x="692353" y="2601664"/>
            <a:ext cx="6113781" cy="397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2900">
                <a:latin typeface="Helvetica"/>
                <a:ea typeface="Helvetica"/>
                <a:cs typeface="Helvetica"/>
                <a:sym typeface="Helvetica"/>
              </a:defRPr>
            </a:pPr>
            <a:r>
              <a:t>Chronic illnesses </a:t>
            </a:r>
          </a:p>
          <a:p>
            <a:pPr algn="l">
              <a:defRPr sz="2500"/>
            </a:pPr>
            <a:r>
              <a:t>Autoimmune diseases including Myositis</a:t>
            </a:r>
          </a:p>
          <a:p>
            <a:pPr algn="l">
              <a:defRPr sz="2500"/>
            </a:pPr>
            <a:r>
              <a:t>Diabetes </a:t>
            </a:r>
          </a:p>
          <a:p>
            <a:pPr algn="l">
              <a:defRPr sz="2500"/>
            </a:pPr>
            <a:r>
              <a:t>GERD </a:t>
            </a:r>
          </a:p>
          <a:p>
            <a:pPr algn="l">
              <a:defRPr sz="2500"/>
            </a:pPr>
            <a:r>
              <a:t>Anxiety/Depression</a:t>
            </a:r>
          </a:p>
          <a:p>
            <a:pPr algn="l">
              <a:defRPr sz="2500"/>
            </a:pPr>
            <a:r>
              <a:t>Parkinson’s disease</a:t>
            </a:r>
          </a:p>
          <a:p>
            <a:pPr algn="l">
              <a:defRPr sz="2500"/>
            </a:pPr>
            <a:r>
              <a:t>Multiple Sclerosis</a:t>
            </a:r>
          </a:p>
          <a:p>
            <a:pPr algn="l">
              <a:defRPr sz="2500"/>
            </a:pPr>
            <a:r>
              <a:t>Certain types of cancers (Colon &amp; Breast)</a:t>
            </a:r>
          </a:p>
          <a:p>
            <a:pPr algn="l">
              <a:defRPr sz="2500"/>
            </a:pPr>
            <a:r>
              <a:t>Autism</a:t>
            </a:r>
          </a:p>
          <a:p>
            <a:pPr algn="l">
              <a:defRPr sz="2500"/>
            </a:pPr>
            <a:r>
              <a:t>Celiac</a:t>
            </a:r>
          </a:p>
        </p:txBody>
      </p:sp>
      <p:sp>
        <p:nvSpPr>
          <p:cNvPr id="178" name="Acute Illnesses…"/>
          <p:cNvSpPr txBox="1"/>
          <p:nvPr/>
        </p:nvSpPr>
        <p:spPr>
          <a:xfrm>
            <a:off x="716013" y="6651128"/>
            <a:ext cx="2706310" cy="335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2700">
                <a:latin typeface="Helvetica"/>
                <a:ea typeface="Helvetica"/>
                <a:cs typeface="Helvetica"/>
                <a:sym typeface="Helvetica"/>
              </a:defRPr>
            </a:pPr>
            <a:r>
              <a:t>Acute Illnesses</a:t>
            </a:r>
          </a:p>
          <a:p>
            <a:pPr algn="l">
              <a:defRPr sz="2700"/>
            </a:pPr>
            <a:r>
              <a:t>Pneumonia</a:t>
            </a:r>
          </a:p>
          <a:p>
            <a:pPr algn="l">
              <a:defRPr sz="2700"/>
            </a:pPr>
            <a:r>
              <a:t>Cellulitis</a:t>
            </a:r>
          </a:p>
          <a:p>
            <a:pPr algn="l">
              <a:defRPr sz="2700"/>
            </a:pPr>
            <a:r>
              <a:t>Diverticulitis </a:t>
            </a:r>
          </a:p>
          <a:p>
            <a:pPr algn="l">
              <a:defRPr sz="2700"/>
            </a:pPr>
            <a:r>
              <a:t>Colitis</a:t>
            </a:r>
          </a:p>
          <a:p>
            <a:pPr algn="l">
              <a:defRPr sz="2700"/>
            </a:pPr>
            <a:r>
              <a:t>Gastritis</a:t>
            </a:r>
          </a:p>
          <a:p>
            <a:pPr algn="l">
              <a:defRPr sz="2700"/>
            </a:pPr>
            <a:r>
              <a:t>Trauma</a:t>
            </a:r>
          </a:p>
        </p:txBody>
      </p:sp>
      <p:pic>
        <p:nvPicPr>
          <p:cNvPr id="179" name="Infographic_Autoimmunity-Woman-Insta.png" descr="Infographic_Autoimmunity-Woman-Inst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43948" y="2773362"/>
            <a:ext cx="4206876" cy="4206876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https://www.amymyersmd.com/2017/10/leaky-gut-autoimmune-connection/"/>
          <p:cNvSpPr txBox="1"/>
          <p:nvPr/>
        </p:nvSpPr>
        <p:spPr>
          <a:xfrm>
            <a:off x="8291829" y="6981328"/>
            <a:ext cx="3507741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"/>
            </a:lvl1pPr>
          </a:lstStyle>
          <a:p>
            <a:pPr/>
            <a:r>
              <a:t>https://www.amymyersmd.com/2017/10/leaky-gut-autoimmune-connection/</a:t>
            </a:r>
          </a:p>
        </p:txBody>
      </p:sp>
      <p:pic>
        <p:nvPicPr>
          <p:cNvPr id="181" name="TMALOGO.tif" descr="TMALOGO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88125" y="8185031"/>
            <a:ext cx="1331186" cy="733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2673.jpg" descr="IMG_267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38018" y="9011119"/>
            <a:ext cx="1831400" cy="689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91E539606CF14194B4B0E0C116744C" ma:contentTypeVersion="12" ma:contentTypeDescription="Create a new document." ma:contentTypeScope="" ma:versionID="36b9e46f9b568f2059d64b3e2a42aed9">
  <xsd:schema xmlns:xsd="http://www.w3.org/2001/XMLSchema" xmlns:xs="http://www.w3.org/2001/XMLSchema" xmlns:p="http://schemas.microsoft.com/office/2006/metadata/properties" xmlns:ns2="e7d4bfaf-b893-4a43-a061-5cee8f15146e" xmlns:ns3="f2439734-bbbe-4349-9c3f-57542072b79f" targetNamespace="http://schemas.microsoft.com/office/2006/metadata/properties" ma:root="true" ma:fieldsID="136db6e544f8512accac6ab8cfec9bfe" ns2:_="" ns3:_="">
    <xsd:import namespace="e7d4bfaf-b893-4a43-a061-5cee8f15146e"/>
    <xsd:import namespace="f2439734-bbbe-4349-9c3f-57542072b7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4bfaf-b893-4a43-a061-5cee8f1514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39734-bbbe-4349-9c3f-57542072b79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A6043E-0E4D-4BEE-B11F-C20431A5CCC9}"/>
</file>

<file path=customXml/itemProps2.xml><?xml version="1.0" encoding="utf-8"?>
<ds:datastoreItem xmlns:ds="http://schemas.openxmlformats.org/officeDocument/2006/customXml" ds:itemID="{9286DA5E-DBFF-499C-803B-1998425E7A47}"/>
</file>

<file path=customXml/itemProps3.xml><?xml version="1.0" encoding="utf-8"?>
<ds:datastoreItem xmlns:ds="http://schemas.openxmlformats.org/officeDocument/2006/customXml" ds:itemID="{E5306365-3FB6-4C40-B1C3-83FA6CEA2D61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0x0101001591E539606CF14194B4B0E0C116744C</vt:lpwstr>
  </property>
</Properties>
</file>