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66"/>
  </p:notesMasterIdLst>
  <p:sldIdLst>
    <p:sldId id="274" r:id="rId5"/>
    <p:sldId id="276" r:id="rId6"/>
    <p:sldId id="275" r:id="rId7"/>
    <p:sldId id="277" r:id="rId8"/>
    <p:sldId id="280" r:id="rId9"/>
    <p:sldId id="278" r:id="rId10"/>
    <p:sldId id="286" r:id="rId11"/>
    <p:sldId id="279" r:id="rId12"/>
    <p:sldId id="281" r:id="rId13"/>
    <p:sldId id="282" r:id="rId14"/>
    <p:sldId id="283" r:id="rId15"/>
    <p:sldId id="284" r:id="rId16"/>
    <p:sldId id="329" r:id="rId17"/>
    <p:sldId id="285" r:id="rId18"/>
    <p:sldId id="288" r:id="rId19"/>
    <p:sldId id="291" r:id="rId20"/>
    <p:sldId id="292" r:id="rId21"/>
    <p:sldId id="290" r:id="rId22"/>
    <p:sldId id="289" r:id="rId23"/>
    <p:sldId id="328" r:id="rId24"/>
    <p:sldId id="293" r:id="rId25"/>
    <p:sldId id="294" r:id="rId26"/>
    <p:sldId id="295" r:id="rId27"/>
    <p:sldId id="334" r:id="rId28"/>
    <p:sldId id="330" r:id="rId29"/>
    <p:sldId id="296" r:id="rId30"/>
    <p:sldId id="297" r:id="rId31"/>
    <p:sldId id="333" r:id="rId32"/>
    <p:sldId id="298" r:id="rId33"/>
    <p:sldId id="300" r:id="rId34"/>
    <p:sldId id="332" r:id="rId35"/>
    <p:sldId id="311" r:id="rId36"/>
    <p:sldId id="312" r:id="rId37"/>
    <p:sldId id="331" r:id="rId38"/>
    <p:sldId id="313" r:id="rId39"/>
    <p:sldId id="314" r:id="rId40"/>
    <p:sldId id="299" r:id="rId41"/>
    <p:sldId id="301" r:id="rId42"/>
    <p:sldId id="326" r:id="rId43"/>
    <p:sldId id="302" r:id="rId44"/>
    <p:sldId id="304" r:id="rId45"/>
    <p:sldId id="305" r:id="rId46"/>
    <p:sldId id="306" r:id="rId47"/>
    <p:sldId id="310" r:id="rId48"/>
    <p:sldId id="303" r:id="rId49"/>
    <p:sldId id="316" r:id="rId50"/>
    <p:sldId id="322" r:id="rId51"/>
    <p:sldId id="321" r:id="rId52"/>
    <p:sldId id="315" r:id="rId53"/>
    <p:sldId id="307" r:id="rId54"/>
    <p:sldId id="308" r:id="rId55"/>
    <p:sldId id="309" r:id="rId56"/>
    <p:sldId id="323" r:id="rId57"/>
    <p:sldId id="317" r:id="rId58"/>
    <p:sldId id="318" r:id="rId59"/>
    <p:sldId id="319" r:id="rId60"/>
    <p:sldId id="320" r:id="rId61"/>
    <p:sldId id="324" r:id="rId62"/>
    <p:sldId id="335" r:id="rId63"/>
    <p:sldId id="325" r:id="rId64"/>
    <p:sldId id="327"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EE33C-6E12-4A7F-8080-5B62D7198E80}" v="2" dt="2019-07-26T15:46:38.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3623" autoAdjust="0"/>
  </p:normalViewPr>
  <p:slideViewPr>
    <p:cSldViewPr snapToGrid="0">
      <p:cViewPr varScale="1">
        <p:scale>
          <a:sx n="68" d="100"/>
          <a:sy n="68" d="100"/>
        </p:scale>
        <p:origin x="-288" y="-96"/>
      </p:cViewPr>
      <p:guideLst>
        <p:guide orient="horz" pos="2160"/>
        <p:guide pos="3840"/>
      </p:guideLst>
    </p:cSldViewPr>
  </p:slideViewPr>
  <p:notesTextViewPr>
    <p:cViewPr>
      <p:scale>
        <a:sx n="1" d="1"/>
        <a:sy n="1" d="1"/>
      </p:scale>
      <p:origin x="0" y="0"/>
    </p:cViewPr>
  </p:notesTextViewPr>
  <p:sorterViewPr>
    <p:cViewPr>
      <p:scale>
        <a:sx n="66" d="100"/>
        <a:sy n="66" d="100"/>
      </p:scale>
      <p:origin x="0" y="6162"/>
    </p:cViewPr>
  </p:sorterViewPr>
  <p:notesViewPr>
    <p:cSldViewPr snapToGrid="0">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5FDFF-6EA8-443E-9260-110C1CCA917D}" type="datetimeFigureOut">
              <a:rPr lang="en-US" smtClean="0"/>
              <a:pPr/>
              <a:t>9/11/2019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ECDA0-0A25-4517-ABC8-30C737734B1E}" type="slidenum">
              <a:rPr lang="en-US" smtClean="0"/>
              <a:pPr/>
              <a:t>‹#›</a:t>
            </a:fld>
            <a:endParaRPr lang="en-US"/>
          </a:p>
        </p:txBody>
      </p:sp>
    </p:spTree>
    <p:extLst>
      <p:ext uri="{BB962C8B-B14F-4D97-AF65-F5344CB8AC3E}">
        <p14:creationId xmlns:p14="http://schemas.microsoft.com/office/powerpoint/2010/main" val="181026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MRI of the thighs including gadolinium-enhanced images. There is diffuse edema and fluid tracking in the </a:t>
            </a:r>
            <a:r>
              <a:rPr lang="en-US" sz="1200" kern="1200" dirty="0" err="1" smtClean="0">
                <a:solidFill>
                  <a:schemeClr val="tx1"/>
                </a:solidFill>
                <a:latin typeface="+mn-lt"/>
                <a:ea typeface="+mn-ea"/>
                <a:cs typeface="+mn-cs"/>
              </a:rPr>
              <a:t>myofacial</a:t>
            </a:r>
            <a:r>
              <a:rPr lang="en-US" sz="1200" kern="1200" dirty="0" smtClean="0">
                <a:solidFill>
                  <a:schemeClr val="tx1"/>
                </a:solidFill>
                <a:latin typeface="+mn-lt"/>
                <a:ea typeface="+mn-ea"/>
                <a:cs typeface="+mn-cs"/>
              </a:rPr>
              <a:t> planes of both thighs. There are sheets of calcification surrounding the muscles in the thighs most prominently </a:t>
            </a:r>
            <a:r>
              <a:rPr lang="en-US" sz="1200" kern="1200" dirty="0" err="1" smtClean="0">
                <a:solidFill>
                  <a:schemeClr val="tx1"/>
                </a:solidFill>
                <a:latin typeface="+mn-lt"/>
                <a:ea typeface="+mn-ea"/>
                <a:cs typeface="+mn-cs"/>
              </a:rPr>
              <a:t>anteriorly</a:t>
            </a:r>
            <a:r>
              <a:rPr lang="en-US" sz="1200" kern="1200" dirty="0" smtClean="0">
                <a:solidFill>
                  <a:schemeClr val="tx1"/>
                </a:solidFill>
                <a:latin typeface="+mn-lt"/>
                <a:ea typeface="+mn-ea"/>
                <a:cs typeface="+mn-cs"/>
              </a:rPr>
              <a:t> around the rectus </a:t>
            </a:r>
            <a:r>
              <a:rPr lang="en-US" sz="1200" kern="1200" dirty="0" err="1" smtClean="0">
                <a:solidFill>
                  <a:schemeClr val="tx1"/>
                </a:solidFill>
                <a:latin typeface="+mn-lt"/>
                <a:ea typeface="+mn-ea"/>
                <a:cs typeface="+mn-cs"/>
              </a:rPr>
              <a:t>femoris</a:t>
            </a:r>
            <a:r>
              <a:rPr lang="en-US" sz="1200" kern="1200" dirty="0" smtClean="0">
                <a:solidFill>
                  <a:schemeClr val="tx1"/>
                </a:solidFill>
                <a:latin typeface="+mn-lt"/>
                <a:ea typeface="+mn-ea"/>
                <a:cs typeface="+mn-cs"/>
              </a:rPr>
              <a:t> muscles and </a:t>
            </a:r>
            <a:r>
              <a:rPr lang="en-US" sz="1200" kern="1200" dirty="0" err="1" smtClean="0">
                <a:solidFill>
                  <a:schemeClr val="tx1"/>
                </a:solidFill>
                <a:latin typeface="+mn-lt"/>
                <a:ea typeface="+mn-ea"/>
                <a:cs typeface="+mn-cs"/>
              </a:rPr>
              <a:t>posteriorly</a:t>
            </a:r>
            <a:r>
              <a:rPr lang="en-US" sz="1200" kern="1200" dirty="0" smtClean="0">
                <a:solidFill>
                  <a:schemeClr val="tx1"/>
                </a:solidFill>
                <a:latin typeface="+mn-lt"/>
                <a:ea typeface="+mn-ea"/>
                <a:cs typeface="+mn-cs"/>
              </a:rPr>
              <a:t> around the </a:t>
            </a:r>
            <a:r>
              <a:rPr lang="en-US" sz="1200" kern="1200" dirty="0" err="1" smtClean="0">
                <a:solidFill>
                  <a:schemeClr val="tx1"/>
                </a:solidFill>
                <a:latin typeface="+mn-lt"/>
                <a:ea typeface="+mn-ea"/>
                <a:cs typeface="+mn-cs"/>
              </a:rPr>
              <a:t>semimembranosus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tendinosus</a:t>
            </a:r>
            <a:r>
              <a:rPr lang="en-US" sz="1200" kern="1200" dirty="0" smtClean="0">
                <a:solidFill>
                  <a:schemeClr val="tx1"/>
                </a:solidFill>
                <a:latin typeface="+mn-lt"/>
                <a:ea typeface="+mn-ea"/>
                <a:cs typeface="+mn-cs"/>
              </a:rPr>
              <a:t> and biceps </a:t>
            </a:r>
            <a:r>
              <a:rPr lang="en-US" sz="1200" kern="1200" dirty="0" err="1" smtClean="0">
                <a:solidFill>
                  <a:schemeClr val="tx1"/>
                </a:solidFill>
                <a:latin typeface="+mn-lt"/>
                <a:ea typeface="+mn-ea"/>
                <a:cs typeface="+mn-cs"/>
              </a:rPr>
              <a:t>femoris</a:t>
            </a:r>
            <a:r>
              <a:rPr lang="en-US" sz="1200" kern="1200" dirty="0" smtClean="0">
                <a:solidFill>
                  <a:schemeClr val="tx1"/>
                </a:solidFill>
                <a:latin typeface="+mn-lt"/>
                <a:ea typeface="+mn-ea"/>
                <a:cs typeface="+mn-cs"/>
              </a:rPr>
              <a:t> muscles. There is relative sparing of the </a:t>
            </a:r>
            <a:r>
              <a:rPr lang="en-US" sz="1200" kern="1200" dirty="0" err="1" smtClean="0">
                <a:solidFill>
                  <a:schemeClr val="tx1"/>
                </a:solidFill>
                <a:latin typeface="+mn-lt"/>
                <a:ea typeface="+mn-ea"/>
                <a:cs typeface="+mn-cs"/>
              </a:rPr>
              <a:t>vastus</a:t>
            </a:r>
            <a:r>
              <a:rPr lang="en-US" sz="1200" kern="1200" dirty="0" smtClean="0">
                <a:solidFill>
                  <a:schemeClr val="tx1"/>
                </a:solidFill>
                <a:latin typeface="+mn-lt"/>
                <a:ea typeface="+mn-ea"/>
                <a:cs typeface="+mn-cs"/>
              </a:rPr>
              <a:t> muscles groups. There is mild edema and fluid around the neurovascular bundles bilaterally.  There is moderate diffuse atrophy of all the </a:t>
            </a:r>
            <a:r>
              <a:rPr lang="en-US" sz="1200" kern="1200" dirty="0" err="1" smtClean="0">
                <a:solidFill>
                  <a:schemeClr val="tx1"/>
                </a:solidFill>
                <a:latin typeface="+mn-lt"/>
                <a:ea typeface="+mn-ea"/>
                <a:cs typeface="+mn-cs"/>
              </a:rPr>
              <a:t>the</a:t>
            </a:r>
            <a:r>
              <a:rPr lang="en-US" sz="1200" kern="1200" dirty="0" smtClean="0">
                <a:solidFill>
                  <a:schemeClr val="tx1"/>
                </a:solidFill>
                <a:latin typeface="+mn-lt"/>
                <a:ea typeface="+mn-ea"/>
                <a:cs typeface="+mn-cs"/>
              </a:rPr>
              <a:t> thigh muscles and increased subcutaneous fat.  Moderate amount of subcutaneous fat with mild edema. </a:t>
            </a:r>
            <a:endParaRPr lang="en-US" dirty="0" smtClean="0"/>
          </a:p>
          <a:p>
            <a:endParaRPr lang="en-US" dirty="0"/>
          </a:p>
        </p:txBody>
      </p:sp>
      <p:sp>
        <p:nvSpPr>
          <p:cNvPr id="4" name="Slide Number Placeholder 3"/>
          <p:cNvSpPr>
            <a:spLocks noGrp="1"/>
          </p:cNvSpPr>
          <p:nvPr>
            <p:ph type="sldNum" sz="quarter" idx="10"/>
          </p:nvPr>
        </p:nvSpPr>
        <p:spPr/>
        <p:txBody>
          <a:bodyPr/>
          <a:lstStyle/>
          <a:p>
            <a:fld id="{145ECDA0-0A25-4517-ABC8-30C737734B1E}"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021AC2-7AC4-4479-BFA7-5A3384D9A386}"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71608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9E59D9-98E6-49FD-9D48-5E319C20DC32}"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7225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C0D1CE-47A6-49FA-BC20-201E15A42858}"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770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4BA78C-CE71-4FF1-99DA-11392421528C}"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70828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3DD511-2C1B-4842-92DF-EE5FF14D0A5D}"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7793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CFB37F-47CC-4991-99B3-876EA3518A08}"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3286877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288E7F-EAC2-4ACD-A9F0-8ADBBBD131F4}"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73989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A445B-E9F7-4468-BFFE-F7DDCACC5BA4}"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509265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B4491-6B0B-4630-90A2-77D96ABE1103}"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365187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9CB1A0-851A-4AF0-8087-9C9712299DE2}" type="datetime1">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03822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3975F-F6B4-4B98-AC33-7F1615ED2E39}" type="datetime1">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40355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EF24E-6B62-46C7-9671-E9F4CF1B6644}" type="datetime1">
              <a:rPr lang="en-US" smtClean="0"/>
              <a:pPr/>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421902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D90162-7ACC-4F8B-BAE0-EB4149A092E3}" type="datetime1">
              <a:rPr lang="en-US" smtClean="0"/>
              <a:pPr/>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336418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A43B4-0129-4223-BD4D-D54EDC277EE4}" type="datetime1">
              <a:rPr lang="en-US" smtClean="0"/>
              <a:pPr/>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237842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FFFC68-CE93-4B19-87B5-B9456D7262B0}" type="datetime1">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83090-688E-4598-8F59-161FC0CCCE7C}" type="slidenum">
              <a:rPr lang="en-US" smtClean="0"/>
              <a:pPr/>
              <a:t>‹#›</a:t>
            </a:fld>
            <a:endParaRPr lang="en-US"/>
          </a:p>
        </p:txBody>
      </p:sp>
    </p:spTree>
    <p:extLst>
      <p:ext uri="{BB962C8B-B14F-4D97-AF65-F5344CB8AC3E}">
        <p14:creationId xmlns:p14="http://schemas.microsoft.com/office/powerpoint/2010/main" val="1670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83090-688E-4598-8F59-161FC0CCCE7C}" type="slidenum">
              <a:rPr lang="en-US" smtClean="0"/>
              <a:pPr/>
              <a:t>‹#›</a:t>
            </a:fld>
            <a:endParaRPr lang="en-US"/>
          </a:p>
        </p:txBody>
      </p:sp>
      <p:sp>
        <p:nvSpPr>
          <p:cNvPr id="5" name="Date Placeholder 4"/>
          <p:cNvSpPr>
            <a:spLocks noGrp="1"/>
          </p:cNvSpPr>
          <p:nvPr>
            <p:ph type="dt" sz="half" idx="10"/>
          </p:nvPr>
        </p:nvSpPr>
        <p:spPr/>
        <p:txBody>
          <a:bodyPr/>
          <a:lstStyle/>
          <a:p>
            <a:fld id="{120DC829-77E3-47E1-A8A0-520A59994B2B}" type="datetime1">
              <a:rPr lang="en-US" smtClean="0"/>
              <a:pPr/>
              <a:t>9/11/2019</a:t>
            </a:fld>
            <a:endParaRPr lang="en-US"/>
          </a:p>
        </p:txBody>
      </p:sp>
    </p:spTree>
    <p:extLst>
      <p:ext uri="{BB962C8B-B14F-4D97-AF65-F5344CB8AC3E}">
        <p14:creationId xmlns:p14="http://schemas.microsoft.com/office/powerpoint/2010/main" val="153427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346306-2869-4D84-B7A8-4E14823D36AA}" type="datetime1">
              <a:rPr lang="en-US" smtClean="0"/>
              <a:pPr/>
              <a:t>9/11/2019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A83090-688E-4598-8F59-161FC0CCCE7C}" type="slidenum">
              <a:rPr lang="en-US" smtClean="0"/>
              <a:pPr/>
              <a:t>‹#›</a:t>
            </a:fld>
            <a:endParaRPr lang="en-US"/>
          </a:p>
        </p:txBody>
      </p:sp>
      <p:pic>
        <p:nvPicPr>
          <p:cNvPr id="29" name="Picture 3" descr="C:\Users\Tricha Shivas\AppData\Local\Microsoft\Windows\Temporary Internet Files\Content.Outlook\U5H813D3\Myositis logo.pn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0431266" y="5788240"/>
            <a:ext cx="1635831" cy="86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4434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file:///\\mfad.mfroot.org\rchhome\Users5g2\SRY01\A1.%20%20Current%20work%20-%20office\Database%20trials\Myositis%20forms\Myositis%20Activity%20Form%20Working%20Edit.doc" TargetMode="External"/><Relationship Id="rId2" Type="http://schemas.openxmlformats.org/officeDocument/2006/relationships/hyperlink" Target="file:///\\mfad.mfroot.org\rchhome\Users5g2\SRY01\A1.%20%20Current%20work%20-%20office\Database%20trials\Myositis%20forms\Manual%20Muscle%20Testing%20Scoring%20Sheet%20draft%202.do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662" y="0"/>
            <a:ext cx="5237826" cy="277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ctrTitle"/>
          </p:nvPr>
        </p:nvSpPr>
        <p:spPr/>
        <p:txBody>
          <a:bodyPr/>
          <a:lstStyle/>
          <a:p>
            <a:r>
              <a:rPr lang="en-US" dirty="0" err="1" smtClean="0"/>
              <a:t>Dermatomyositis</a:t>
            </a:r>
            <a:endParaRPr lang="en-US" dirty="0"/>
          </a:p>
        </p:txBody>
      </p:sp>
      <p:sp>
        <p:nvSpPr>
          <p:cNvPr id="6" name="Subtitle 5"/>
          <p:cNvSpPr>
            <a:spLocks noGrp="1"/>
          </p:cNvSpPr>
          <p:nvPr>
            <p:ph type="subTitle" idx="1"/>
          </p:nvPr>
        </p:nvSpPr>
        <p:spPr>
          <a:xfrm>
            <a:off x="1507066" y="4050833"/>
            <a:ext cx="8908685" cy="1834960"/>
          </a:xfrm>
        </p:spPr>
        <p:txBody>
          <a:bodyPr>
            <a:normAutofit/>
          </a:bodyPr>
          <a:lstStyle/>
          <a:p>
            <a:r>
              <a:rPr lang="en-US" b="1" dirty="0" err="1" smtClean="0"/>
              <a:t>Floranne</a:t>
            </a:r>
            <a:r>
              <a:rPr lang="en-US" b="1" dirty="0" smtClean="0"/>
              <a:t> </a:t>
            </a:r>
            <a:r>
              <a:rPr lang="en-US" b="1" dirty="0" err="1" smtClean="0"/>
              <a:t>Ernste</a:t>
            </a:r>
            <a:r>
              <a:rPr lang="en-US" b="1" dirty="0" smtClean="0"/>
              <a:t>, MD</a:t>
            </a:r>
          </a:p>
          <a:p>
            <a:r>
              <a:rPr lang="en-US" b="1" dirty="0" smtClean="0"/>
              <a:t>The </a:t>
            </a:r>
            <a:r>
              <a:rPr lang="en-US" b="1" dirty="0" err="1" smtClean="0"/>
              <a:t>Myositis</a:t>
            </a:r>
            <a:r>
              <a:rPr lang="en-US" b="1" dirty="0" smtClean="0"/>
              <a:t> Association Annual Conference</a:t>
            </a:r>
          </a:p>
          <a:p>
            <a:r>
              <a:rPr lang="en-US" b="1" dirty="0" smtClean="0"/>
              <a:t>Bloomington, MN</a:t>
            </a:r>
          </a:p>
          <a:p>
            <a:r>
              <a:rPr lang="en-US" b="1" dirty="0" smtClean="0"/>
              <a:t>Septem</a:t>
            </a:r>
            <a:r>
              <a:rPr lang="en-US" dirty="0" smtClean="0"/>
              <a:t>ber 2019</a:t>
            </a:r>
          </a:p>
        </p:txBody>
      </p:sp>
    </p:spTree>
    <p:extLst>
      <p:ext uri="{BB962C8B-B14F-4D97-AF65-F5344CB8AC3E}">
        <p14:creationId xmlns:p14="http://schemas.microsoft.com/office/powerpoint/2010/main" val="303945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manifestations of </a:t>
            </a:r>
            <a:r>
              <a:rPr lang="en-US" dirty="0" err="1" smtClean="0"/>
              <a:t>dermatomyositis</a:t>
            </a:r>
            <a:endParaRPr lang="en-US" dirty="0"/>
          </a:p>
        </p:txBody>
      </p:sp>
      <p:sp>
        <p:nvSpPr>
          <p:cNvPr id="3" name="Content Placeholder 2"/>
          <p:cNvSpPr>
            <a:spLocks noGrp="1"/>
          </p:cNvSpPr>
          <p:nvPr>
            <p:ph sz="half" idx="1"/>
          </p:nvPr>
        </p:nvSpPr>
        <p:spPr>
          <a:xfrm>
            <a:off x="225389" y="1351292"/>
            <a:ext cx="4184035" cy="3880772"/>
          </a:xfrm>
        </p:spPr>
        <p:txBody>
          <a:bodyPr>
            <a:normAutofit/>
          </a:bodyPr>
          <a:lstStyle/>
          <a:p>
            <a:r>
              <a:rPr lang="en-US" sz="2400" dirty="0" err="1" smtClean="0"/>
              <a:t>Calcinosis</a:t>
            </a:r>
            <a:r>
              <a:rPr lang="en-US" sz="2400" dirty="0" smtClean="0"/>
              <a:t>: hard skin lumps under skin, subcutaneous tissues, intramuscular tissue: more common in juvenile DM and a small percentage of adult DM</a:t>
            </a:r>
            <a:endParaRPr lang="en-US" sz="2400" dirty="0"/>
          </a:p>
        </p:txBody>
      </p:sp>
      <p:sp>
        <p:nvSpPr>
          <p:cNvPr id="5" name="Slide Number Placeholder 4"/>
          <p:cNvSpPr>
            <a:spLocks noGrp="1"/>
          </p:cNvSpPr>
          <p:nvPr>
            <p:ph type="sldNum" sz="quarter" idx="12"/>
          </p:nvPr>
        </p:nvSpPr>
        <p:spPr/>
        <p:txBody>
          <a:bodyPr/>
          <a:lstStyle/>
          <a:p>
            <a:fld id="{29A83090-688E-4598-8F59-161FC0CCCE7C}" type="slidenum">
              <a:rPr lang="en-US" smtClean="0"/>
              <a:pPr/>
              <a:t>10</a:t>
            </a:fld>
            <a:endParaRPr lang="en-US"/>
          </a:p>
        </p:txBody>
      </p:sp>
      <p:pic>
        <p:nvPicPr>
          <p:cNvPr id="6" name="Content Placeholder 3"/>
          <p:cNvPicPr>
            <a:picLocks noGrp="1" noChangeAspect="1"/>
          </p:cNvPicPr>
          <p:nvPr>
            <p:ph sz="half" idx="2"/>
          </p:nvPr>
        </p:nvPicPr>
        <p:blipFill>
          <a:blip r:embed="rId2" cstate="print"/>
          <a:srcRect/>
          <a:stretch>
            <a:fillRect/>
          </a:stretch>
        </p:blipFill>
        <p:spPr>
          <a:xfrm>
            <a:off x="4873269" y="1162105"/>
            <a:ext cx="3881437" cy="3881437"/>
          </a:xfrm>
          <a:prstGeom prst="rect">
            <a:avLst/>
          </a:prstGeom>
        </p:spPr>
      </p:pic>
      <p:pic>
        <p:nvPicPr>
          <p:cNvPr id="7" name="Picture 2" descr="Calcinosis xray"/>
          <p:cNvPicPr>
            <a:picLocks noChangeAspect="1" noChangeArrowheads="1"/>
          </p:cNvPicPr>
          <p:nvPr/>
        </p:nvPicPr>
        <p:blipFill>
          <a:blip r:embed="rId3" cstate="print"/>
          <a:srcRect/>
          <a:stretch>
            <a:fillRect/>
          </a:stretch>
        </p:blipFill>
        <p:spPr bwMode="auto">
          <a:xfrm>
            <a:off x="9238593" y="0"/>
            <a:ext cx="2814529" cy="4738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manifestations of </a:t>
            </a:r>
            <a:r>
              <a:rPr lang="en-US" dirty="0" err="1" smtClean="0"/>
              <a:t>dermatomyositis</a:t>
            </a:r>
            <a:endParaRPr lang="en-US" dirty="0"/>
          </a:p>
        </p:txBody>
      </p:sp>
      <p:sp>
        <p:nvSpPr>
          <p:cNvPr id="6" name="Content Placeholder 5"/>
          <p:cNvSpPr>
            <a:spLocks noGrp="1"/>
          </p:cNvSpPr>
          <p:nvPr>
            <p:ph idx="1"/>
          </p:nvPr>
        </p:nvSpPr>
        <p:spPr>
          <a:xfrm>
            <a:off x="698354" y="1887320"/>
            <a:ext cx="9833012" cy="3880773"/>
          </a:xfrm>
        </p:spPr>
        <p:txBody>
          <a:bodyPr>
            <a:normAutofit fontScale="92500" lnSpcReduction="10000"/>
          </a:bodyPr>
          <a:lstStyle/>
          <a:p>
            <a:r>
              <a:rPr lang="en-US" sz="2400" dirty="0" smtClean="0"/>
              <a:t>Weakness of proximal muscles (neck/upper arms/thighs/hips) occurs gradually over several months. </a:t>
            </a:r>
          </a:p>
          <a:p>
            <a:r>
              <a:rPr lang="en-US" sz="2400" dirty="0" smtClean="0"/>
              <a:t>Can start with difficulty getting in/out of vehicles, climbing stairs, raising your arms overhead with a heavy object in hand, lifting a gallon of milk, carrying your groceries, getting up off the toilet, can’t get up quickly after sitting on floor without help</a:t>
            </a:r>
          </a:p>
          <a:p>
            <a:r>
              <a:rPr lang="en-US" sz="2400" dirty="0" smtClean="0"/>
              <a:t>Might feel a soreness in your muscles, rarely severe pain</a:t>
            </a:r>
          </a:p>
          <a:p>
            <a:r>
              <a:rPr lang="en-US" sz="2400" dirty="0" smtClean="0"/>
              <a:t>Might notice less muscle tone/bulk, sometimes progresses to “atrophy” </a:t>
            </a:r>
          </a:p>
          <a:p>
            <a:r>
              <a:rPr lang="en-US" sz="2400" dirty="0" smtClean="0"/>
              <a:t>You might start to notice difficulty swallowing bulky/dry foods, also known as “</a:t>
            </a:r>
            <a:r>
              <a:rPr lang="en-US" sz="2400" dirty="0" err="1" smtClean="0"/>
              <a:t>dysphagia</a:t>
            </a:r>
            <a:r>
              <a:rPr lang="en-US" sz="2400" dirty="0" smtClean="0"/>
              <a:t>”</a:t>
            </a:r>
            <a:endParaRPr lang="en-US" sz="2400" dirty="0"/>
          </a:p>
        </p:txBody>
      </p:sp>
      <p:sp>
        <p:nvSpPr>
          <p:cNvPr id="5" name="Slide Number Placeholder 4"/>
          <p:cNvSpPr>
            <a:spLocks noGrp="1"/>
          </p:cNvSpPr>
          <p:nvPr>
            <p:ph type="sldNum" sz="quarter" idx="12"/>
          </p:nvPr>
        </p:nvSpPr>
        <p:spPr/>
        <p:txBody>
          <a:bodyPr/>
          <a:lstStyle/>
          <a:p>
            <a:fld id="{29A83090-688E-4598-8F59-161FC0CCCE7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at muscle tissue level?</a:t>
            </a:r>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12</a:t>
            </a:fld>
            <a:endParaRPr lang="en-US"/>
          </a:p>
        </p:txBody>
      </p:sp>
      <p:pic>
        <p:nvPicPr>
          <p:cNvPr id="6" name="Content Placeholder 1"/>
          <p:cNvPicPr>
            <a:picLocks noChangeAspect="1"/>
          </p:cNvPicPr>
          <p:nvPr/>
        </p:nvPicPr>
        <p:blipFill>
          <a:blip r:embed="rId2" cstate="print"/>
          <a:srcRect/>
          <a:stretch>
            <a:fillRect/>
          </a:stretch>
        </p:blipFill>
        <p:spPr>
          <a:xfrm>
            <a:off x="2977995" y="1315381"/>
            <a:ext cx="3896246" cy="3897750"/>
          </a:xfrm>
          <a:prstGeom prst="rect">
            <a:avLst/>
          </a:prstGeom>
        </p:spPr>
      </p:pic>
      <p:sp>
        <p:nvSpPr>
          <p:cNvPr id="7" name="TextBox 6"/>
          <p:cNvSpPr txBox="1"/>
          <p:nvPr/>
        </p:nvSpPr>
        <p:spPr>
          <a:xfrm>
            <a:off x="3097350" y="5444359"/>
            <a:ext cx="3776891" cy="461665"/>
          </a:xfrm>
          <a:prstGeom prst="rect">
            <a:avLst/>
          </a:prstGeom>
          <a:noFill/>
        </p:spPr>
        <p:txBody>
          <a:bodyPr wrap="square" rtlCol="0">
            <a:spAutoFit/>
          </a:bodyPr>
          <a:lstStyle/>
          <a:p>
            <a:r>
              <a:rPr lang="en-US" sz="2400" dirty="0" smtClean="0"/>
              <a:t>T2 weighted MRI of thighs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13</a:t>
            </a:fld>
            <a:endParaRPr lang="en-US"/>
          </a:p>
        </p:txBody>
      </p:sp>
      <p:pic>
        <p:nvPicPr>
          <p:cNvPr id="5" name="Picture 2" descr="MRI"/>
          <p:cNvPicPr>
            <a:picLocks noChangeAspect="1" noChangeArrowheads="1"/>
          </p:cNvPicPr>
          <p:nvPr/>
        </p:nvPicPr>
        <p:blipFill>
          <a:blip r:embed="rId2" cstate="print"/>
          <a:srcRect/>
          <a:stretch>
            <a:fillRect/>
          </a:stretch>
        </p:blipFill>
        <p:spPr bwMode="auto">
          <a:xfrm>
            <a:off x="3041829" y="1131109"/>
            <a:ext cx="6062663" cy="4548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physicians diagnose </a:t>
            </a:r>
            <a:r>
              <a:rPr lang="en-US" dirty="0" err="1" smtClean="0"/>
              <a:t>dermatomyositis</a:t>
            </a:r>
            <a:r>
              <a:rPr lang="en-US" dirty="0" smtClean="0"/>
              <a:t>?</a:t>
            </a:r>
            <a:endParaRPr lang="en-US" dirty="0"/>
          </a:p>
        </p:txBody>
      </p:sp>
      <p:sp>
        <p:nvSpPr>
          <p:cNvPr id="3" name="Content Placeholder 2"/>
          <p:cNvSpPr>
            <a:spLocks noGrp="1"/>
          </p:cNvSpPr>
          <p:nvPr>
            <p:ph idx="1"/>
          </p:nvPr>
        </p:nvSpPr>
        <p:spPr>
          <a:xfrm>
            <a:off x="677333" y="2160589"/>
            <a:ext cx="10393437" cy="3880773"/>
          </a:xfrm>
        </p:spPr>
        <p:txBody>
          <a:bodyPr>
            <a:normAutofit/>
          </a:bodyPr>
          <a:lstStyle/>
          <a:p>
            <a:r>
              <a:rPr lang="en-US" sz="2400" dirty="0" smtClean="0"/>
              <a:t>Physical exam: are there DM rashes present, muscle weakness?</a:t>
            </a:r>
          </a:p>
          <a:p>
            <a:r>
              <a:rPr lang="en-US" sz="2400" dirty="0" smtClean="0"/>
              <a:t>Lab tests: Do you have elevated muscle enzymes such as </a:t>
            </a:r>
            <a:r>
              <a:rPr lang="en-US" sz="2400" dirty="0" err="1" smtClean="0"/>
              <a:t>creatine</a:t>
            </a:r>
            <a:r>
              <a:rPr lang="en-US" sz="2400" dirty="0" smtClean="0"/>
              <a:t> </a:t>
            </a:r>
            <a:r>
              <a:rPr lang="en-US" sz="2400" dirty="0" err="1" smtClean="0"/>
              <a:t>kinase</a:t>
            </a:r>
            <a:r>
              <a:rPr lang="en-US" sz="2400" dirty="0" smtClean="0"/>
              <a:t>, </a:t>
            </a:r>
            <a:r>
              <a:rPr lang="en-US" sz="2400" dirty="0" err="1" smtClean="0"/>
              <a:t>aldolase</a:t>
            </a:r>
            <a:r>
              <a:rPr lang="en-US" sz="2400" dirty="0" smtClean="0"/>
              <a:t>, AST (SGOT), ALT (SGPT), LDH</a:t>
            </a:r>
          </a:p>
          <a:p>
            <a:r>
              <a:rPr lang="en-US" sz="2400" dirty="0" err="1" smtClean="0"/>
              <a:t>Electromyogram</a:t>
            </a:r>
            <a:r>
              <a:rPr lang="en-US" sz="2400" dirty="0" smtClean="0"/>
              <a:t> (EMG)</a:t>
            </a:r>
          </a:p>
          <a:p>
            <a:r>
              <a:rPr lang="en-US" sz="2400" dirty="0" smtClean="0"/>
              <a:t>MRI of muscles (sometimes used)</a:t>
            </a:r>
          </a:p>
          <a:p>
            <a:r>
              <a:rPr lang="en-US" sz="2400" dirty="0" smtClean="0"/>
              <a:t>Muscle biopsy</a:t>
            </a:r>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these test results look like?</a:t>
            </a:r>
            <a:endParaRPr lang="en-US" dirty="0"/>
          </a:p>
        </p:txBody>
      </p:sp>
      <p:sp>
        <p:nvSpPr>
          <p:cNvPr id="3" name="Content Placeholder 2"/>
          <p:cNvSpPr>
            <a:spLocks noGrp="1"/>
          </p:cNvSpPr>
          <p:nvPr>
            <p:ph idx="1"/>
          </p:nvPr>
        </p:nvSpPr>
        <p:spPr>
          <a:xfrm>
            <a:off x="579363" y="1431246"/>
            <a:ext cx="8596668" cy="3880773"/>
          </a:xfrm>
        </p:spPr>
        <p:txBody>
          <a:bodyPr>
            <a:normAutofit/>
          </a:bodyPr>
          <a:lstStyle/>
          <a:p>
            <a:r>
              <a:rPr lang="en-US" sz="2400" dirty="0" smtClean="0"/>
              <a:t>Muscle biopsy</a:t>
            </a:r>
          </a:p>
          <a:p>
            <a:pPr lvl="1"/>
            <a:r>
              <a:rPr lang="en-US" altLang="en-US" sz="2200" dirty="0" err="1" smtClean="0"/>
              <a:t>Perivascular</a:t>
            </a:r>
            <a:r>
              <a:rPr lang="en-US" altLang="en-US" sz="2200" dirty="0" smtClean="0"/>
              <a:t> infiltrate (inflammation) </a:t>
            </a:r>
            <a:r>
              <a:rPr lang="en-US" altLang="en-US" sz="2200" u="sng" dirty="0" smtClean="0"/>
              <a:t>around</a:t>
            </a:r>
            <a:r>
              <a:rPr lang="en-US" altLang="en-US" sz="2200" dirty="0" smtClean="0"/>
              <a:t> muscle fascicle</a:t>
            </a:r>
          </a:p>
          <a:p>
            <a:pPr lvl="1"/>
            <a:r>
              <a:rPr lang="en-US" altLang="en-US" sz="2200" dirty="0" err="1" smtClean="0"/>
              <a:t>Perifascicular</a:t>
            </a:r>
            <a:r>
              <a:rPr lang="en-US" altLang="en-US" sz="2200" dirty="0" smtClean="0"/>
              <a:t> atrophy*</a:t>
            </a:r>
          </a:p>
          <a:p>
            <a:pPr lvl="1"/>
            <a:r>
              <a:rPr lang="en-US" altLang="en-US" sz="2200" dirty="0" smtClean="0"/>
              <a:t>Muscle microvasculature often involved</a:t>
            </a:r>
          </a:p>
          <a:p>
            <a:pPr lvl="1"/>
            <a:r>
              <a:rPr lang="en-US" altLang="en-US" sz="2200" dirty="0" smtClean="0"/>
              <a:t>Necrotic and regenerating fibers seen</a:t>
            </a:r>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15</a:t>
            </a:fld>
            <a:endParaRPr lang="en-US"/>
          </a:p>
        </p:txBody>
      </p:sp>
      <p:pic>
        <p:nvPicPr>
          <p:cNvPr id="5" name="Picture 7" descr="DM histology"/>
          <p:cNvPicPr>
            <a:picLocks noChangeAspect="1" noChangeArrowheads="1"/>
          </p:cNvPicPr>
          <p:nvPr/>
        </p:nvPicPr>
        <p:blipFill>
          <a:blip r:embed="rId2" cstate="print"/>
          <a:srcRect/>
          <a:stretch>
            <a:fillRect/>
          </a:stretch>
        </p:blipFill>
        <p:spPr bwMode="auto">
          <a:xfrm>
            <a:off x="6893880" y="2514600"/>
            <a:ext cx="4562183" cy="2906486"/>
          </a:xfrm>
          <a:prstGeom prst="rect">
            <a:avLst/>
          </a:prstGeom>
          <a:noFill/>
          <a:ln w="9525">
            <a:noFill/>
            <a:miter lim="800000"/>
            <a:headEnd/>
            <a:tailEnd/>
          </a:ln>
        </p:spPr>
      </p:pic>
      <p:pic>
        <p:nvPicPr>
          <p:cNvPr id="6" name="Picture 1026" descr="Histo"/>
          <p:cNvPicPr>
            <a:picLocks noChangeAspect="1" noChangeArrowheads="1"/>
          </p:cNvPicPr>
          <p:nvPr/>
        </p:nvPicPr>
        <p:blipFill>
          <a:blip r:embed="rId3" cstate="print"/>
          <a:srcRect/>
          <a:stretch>
            <a:fillRect/>
          </a:stretch>
        </p:blipFill>
        <p:spPr bwMode="auto">
          <a:xfrm>
            <a:off x="1006995" y="3834350"/>
            <a:ext cx="4536554" cy="3023650"/>
          </a:xfrm>
          <a:prstGeom prst="rect">
            <a:avLst/>
          </a:prstGeom>
          <a:noFill/>
          <a:ln w="9525">
            <a:noFill/>
            <a:miter lim="800000"/>
            <a:headEnd/>
            <a:tailEnd/>
          </a:ln>
        </p:spPr>
      </p:pic>
      <p:sp>
        <p:nvSpPr>
          <p:cNvPr id="7" name="TextBox 6"/>
          <p:cNvSpPr txBox="1"/>
          <p:nvPr/>
        </p:nvSpPr>
        <p:spPr>
          <a:xfrm>
            <a:off x="5617030" y="5540828"/>
            <a:ext cx="6021392" cy="584775"/>
          </a:xfrm>
          <a:prstGeom prst="rect">
            <a:avLst/>
          </a:prstGeom>
          <a:noFill/>
        </p:spPr>
        <p:txBody>
          <a:bodyPr wrap="none" rtlCol="0">
            <a:spAutoFit/>
          </a:bodyPr>
          <a:lstStyle/>
          <a:p>
            <a:r>
              <a:rPr lang="en-US" sz="1400" dirty="0" smtClean="0"/>
              <a:t>http://www.neuro.wustl.edu/neuromuscular/pathol/inflammation.html</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16</a:t>
            </a:fld>
            <a:endParaRPr lang="en-US"/>
          </a:p>
        </p:txBody>
      </p:sp>
      <p:pic>
        <p:nvPicPr>
          <p:cNvPr id="7" name="Picture 6" descr="Myositis antibodies.PNG"/>
          <p:cNvPicPr>
            <a:picLocks noChangeAspect="1"/>
          </p:cNvPicPr>
          <p:nvPr/>
        </p:nvPicPr>
        <p:blipFill>
          <a:blip r:embed="rId2" cstate="print"/>
          <a:stretch>
            <a:fillRect/>
          </a:stretch>
        </p:blipFill>
        <p:spPr>
          <a:xfrm>
            <a:off x="884084" y="134544"/>
            <a:ext cx="8468908" cy="64207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Objectives</a:t>
            </a:r>
            <a:endParaRPr lang="en-US" dirty="0"/>
          </a:p>
        </p:txBody>
      </p:sp>
      <p:sp>
        <p:nvSpPr>
          <p:cNvPr id="5" name="Content Placeholder 4"/>
          <p:cNvSpPr>
            <a:spLocks noGrp="1"/>
          </p:cNvSpPr>
          <p:nvPr>
            <p:ph idx="1"/>
          </p:nvPr>
        </p:nvSpPr>
        <p:spPr/>
        <p:txBody>
          <a:bodyPr>
            <a:normAutofit/>
          </a:bodyPr>
          <a:lstStyle/>
          <a:p>
            <a:r>
              <a:rPr lang="en-US" sz="2800" dirty="0" smtClean="0"/>
              <a:t>Gain an understanding of the definition of </a:t>
            </a:r>
            <a:r>
              <a:rPr lang="en-US" sz="2800" dirty="0" err="1" smtClean="0"/>
              <a:t>dermatomyositis</a:t>
            </a:r>
            <a:r>
              <a:rPr lang="en-US" sz="2800" dirty="0" smtClean="0"/>
              <a:t> and how we diagnose it</a:t>
            </a:r>
          </a:p>
          <a:p>
            <a:r>
              <a:rPr lang="en-US" sz="2800" dirty="0" smtClean="0"/>
              <a:t>Appreciate how different groups of people are affected</a:t>
            </a:r>
          </a:p>
          <a:p>
            <a:r>
              <a:rPr lang="en-US" sz="2800" dirty="0" smtClean="0"/>
              <a:t>Recognize varied treatment options</a:t>
            </a:r>
          </a:p>
          <a:p>
            <a:r>
              <a:rPr lang="en-US" sz="2800" dirty="0" smtClean="0"/>
              <a:t>Discuss short and long-term prognosis</a:t>
            </a:r>
          </a:p>
          <a:p>
            <a:endParaRPr lang="en-US" sz="2800" dirty="0"/>
          </a:p>
        </p:txBody>
      </p:sp>
      <p:sp>
        <p:nvSpPr>
          <p:cNvPr id="2" name="Slide Number Placeholder 1"/>
          <p:cNvSpPr>
            <a:spLocks noGrp="1"/>
          </p:cNvSpPr>
          <p:nvPr>
            <p:ph type="sldNum" sz="quarter" idx="12"/>
          </p:nvPr>
        </p:nvSpPr>
        <p:spPr/>
        <p:txBody>
          <a:bodyPr/>
          <a:lstStyle/>
          <a:p>
            <a:fld id="{29A83090-688E-4598-8F59-161FC0CCCE7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antibodies in </a:t>
            </a:r>
            <a:r>
              <a:rPr lang="en-US" dirty="0" err="1" smtClean="0"/>
              <a:t>dermatomyositis</a:t>
            </a:r>
            <a:endParaRPr lang="en-US" dirty="0"/>
          </a:p>
        </p:txBody>
      </p:sp>
      <p:sp>
        <p:nvSpPr>
          <p:cNvPr id="3" name="Content Placeholder 2"/>
          <p:cNvSpPr>
            <a:spLocks noGrp="1"/>
          </p:cNvSpPr>
          <p:nvPr>
            <p:ph idx="1"/>
          </p:nvPr>
        </p:nvSpPr>
        <p:spPr>
          <a:xfrm>
            <a:off x="666824" y="1561500"/>
            <a:ext cx="8596668" cy="3880773"/>
          </a:xfrm>
        </p:spPr>
        <p:txBody>
          <a:bodyPr>
            <a:normAutofit fontScale="85000" lnSpcReduction="20000"/>
          </a:bodyPr>
          <a:lstStyle/>
          <a:p>
            <a:r>
              <a:rPr lang="en-US" sz="2400" dirty="0" smtClean="0"/>
              <a:t>In </a:t>
            </a:r>
            <a:r>
              <a:rPr lang="en-US" sz="2400" dirty="0" err="1" smtClean="0"/>
              <a:t>myositis</a:t>
            </a:r>
            <a:r>
              <a:rPr lang="en-US" sz="2400" dirty="0" smtClean="0"/>
              <a:t> patients, approximately 60-70% of adults and children have a </a:t>
            </a:r>
            <a:r>
              <a:rPr lang="en-US" sz="2400" dirty="0" err="1" smtClean="0"/>
              <a:t>myositis</a:t>
            </a:r>
            <a:r>
              <a:rPr lang="en-US" sz="2400" dirty="0" smtClean="0"/>
              <a:t> autoantibody</a:t>
            </a:r>
          </a:p>
          <a:p>
            <a:r>
              <a:rPr lang="en-US" sz="2400" dirty="0" smtClean="0"/>
              <a:t>There are </a:t>
            </a:r>
            <a:r>
              <a:rPr lang="en-US" sz="2400" dirty="0" err="1" smtClean="0"/>
              <a:t>myositis</a:t>
            </a:r>
            <a:r>
              <a:rPr lang="en-US" sz="2400" dirty="0" smtClean="0"/>
              <a:t> specific antibodies and </a:t>
            </a:r>
            <a:r>
              <a:rPr lang="en-US" sz="2400" dirty="0" err="1" smtClean="0"/>
              <a:t>myositis</a:t>
            </a:r>
            <a:r>
              <a:rPr lang="en-US" sz="2400" dirty="0" smtClean="0"/>
              <a:t> associated antibodies</a:t>
            </a:r>
          </a:p>
          <a:p>
            <a:pPr lvl="1"/>
            <a:r>
              <a:rPr lang="en-US" sz="2200" dirty="0" smtClean="0"/>
              <a:t>MSA are usually specific for PM/DM</a:t>
            </a:r>
          </a:p>
          <a:p>
            <a:pPr lvl="1"/>
            <a:r>
              <a:rPr lang="en-US" sz="2200" dirty="0" smtClean="0"/>
              <a:t>MSA are usually mutually exclusive (not always in my experience).</a:t>
            </a:r>
          </a:p>
          <a:p>
            <a:pPr lvl="1"/>
            <a:endParaRPr lang="en-US" sz="2200" dirty="0" smtClean="0"/>
          </a:p>
          <a:p>
            <a:r>
              <a:rPr lang="en-US" sz="2400" dirty="0" smtClean="0"/>
              <a:t>Definition of MAA is broad: found in PM/DM, yet also found in other autoimmune rheumatic diseases.</a:t>
            </a:r>
          </a:p>
          <a:p>
            <a:pPr lvl="1"/>
            <a:r>
              <a:rPr lang="en-US" sz="2400" dirty="0" smtClean="0"/>
              <a:t>May be part of an overlap syndrome such as SLE and scleroderma.</a:t>
            </a:r>
          </a:p>
          <a:p>
            <a:pPr lvl="1"/>
            <a:r>
              <a:rPr lang="en-US" sz="2400" dirty="0" smtClean="0"/>
              <a:t>Can co-exist with other MSAs</a:t>
            </a:r>
          </a:p>
          <a:p>
            <a:pPr lvl="1"/>
            <a:endParaRPr lang="en-US" sz="2200" dirty="0" smtClean="0"/>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does DM affect different people? Patient 1</a:t>
            </a:r>
            <a:endParaRPr lang="en-US" dirty="0"/>
          </a:p>
        </p:txBody>
      </p:sp>
      <p:sp>
        <p:nvSpPr>
          <p:cNvPr id="3" name="Content Placeholder 2"/>
          <p:cNvSpPr>
            <a:spLocks noGrp="1"/>
          </p:cNvSpPr>
          <p:nvPr>
            <p:ph idx="1"/>
          </p:nvPr>
        </p:nvSpPr>
        <p:spPr>
          <a:xfrm>
            <a:off x="677333" y="2160589"/>
            <a:ext cx="9794723" cy="3880773"/>
          </a:xfrm>
        </p:spPr>
        <p:txBody>
          <a:bodyPr>
            <a:normAutofit/>
          </a:bodyPr>
          <a:lstStyle/>
          <a:p>
            <a:r>
              <a:rPr lang="en-US" sz="2400" dirty="0" smtClean="0"/>
              <a:t>32 year old Hispanic male with itchy red rashes over face, </a:t>
            </a:r>
            <a:r>
              <a:rPr lang="en-US" sz="2400" dirty="0" err="1" smtClean="0"/>
              <a:t>neck,upper</a:t>
            </a:r>
            <a:r>
              <a:rPr lang="en-US" sz="2400" dirty="0" smtClean="0"/>
              <a:t> chest, arms, hands, fingernails, hips and thighs for 2 years.</a:t>
            </a:r>
          </a:p>
          <a:p>
            <a:r>
              <a:rPr lang="en-US" sz="2400" dirty="0" smtClean="0"/>
              <a:t>Presented with significant hand arthritis with swelling of knuckles and wrists</a:t>
            </a:r>
          </a:p>
          <a:p>
            <a:r>
              <a:rPr lang="en-US" sz="2400" dirty="0" smtClean="0"/>
              <a:t>Minimal muscle involvement, no significant weakness. Normal CK and other muscle enzymes.</a:t>
            </a:r>
          </a:p>
          <a:p>
            <a:r>
              <a:rPr lang="en-US" sz="2400" dirty="0" smtClean="0"/>
              <a:t>Work-up revealed a positive MDA-5 (a </a:t>
            </a:r>
            <a:r>
              <a:rPr lang="en-US" sz="2400" dirty="0" err="1" smtClean="0"/>
              <a:t>myositis</a:t>
            </a:r>
            <a:r>
              <a:rPr lang="en-US" sz="2400" dirty="0" smtClean="0"/>
              <a:t> antibody)</a:t>
            </a:r>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Disclosures</a:t>
            </a:r>
            <a:endParaRPr lang="en-US" dirty="0"/>
          </a:p>
        </p:txBody>
      </p:sp>
      <p:sp>
        <p:nvSpPr>
          <p:cNvPr id="6" name="Content Placeholder 5"/>
          <p:cNvSpPr>
            <a:spLocks noGrp="1"/>
          </p:cNvSpPr>
          <p:nvPr>
            <p:ph idx="1"/>
          </p:nvPr>
        </p:nvSpPr>
        <p:spPr>
          <a:xfrm>
            <a:off x="729886" y="1550989"/>
            <a:ext cx="8596668" cy="3880773"/>
          </a:xfrm>
        </p:spPr>
        <p:txBody>
          <a:bodyPr/>
          <a:lstStyle/>
          <a:p>
            <a:r>
              <a:rPr lang="en-US" sz="3200" dirty="0" err="1" smtClean="0"/>
              <a:t>Octapharma</a:t>
            </a:r>
            <a:r>
              <a:rPr lang="en-US" sz="3200" dirty="0" smtClean="0"/>
              <a:t>: clinical trial support</a:t>
            </a:r>
          </a:p>
          <a:p>
            <a:r>
              <a:rPr lang="en-US" sz="3200" dirty="0" smtClean="0"/>
              <a:t>Genentech: clinical trial support</a:t>
            </a:r>
          </a:p>
          <a:p>
            <a:r>
              <a:rPr lang="en-US" sz="3200" dirty="0" smtClean="0"/>
              <a:t>Off-label use:</a:t>
            </a:r>
          </a:p>
          <a:p>
            <a:pPr lvl="1"/>
            <a:r>
              <a:rPr lang="en-US" sz="3200" dirty="0" smtClean="0"/>
              <a:t>Almost all medications discussed here for treatment are not FDA-approved.</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rashes</a:t>
            </a:r>
            <a:endParaRPr lang="en-US" dirty="0"/>
          </a:p>
        </p:txBody>
      </p:sp>
      <p:sp>
        <p:nvSpPr>
          <p:cNvPr id="5" name="Slide Number Placeholder 4"/>
          <p:cNvSpPr>
            <a:spLocks noGrp="1"/>
          </p:cNvSpPr>
          <p:nvPr>
            <p:ph type="sldNum" sz="quarter" idx="12"/>
          </p:nvPr>
        </p:nvSpPr>
        <p:spPr/>
        <p:txBody>
          <a:bodyPr/>
          <a:lstStyle/>
          <a:p>
            <a:fld id="{29A83090-688E-4598-8F59-161FC0CCCE7C}" type="slidenum">
              <a:rPr lang="en-US" smtClean="0"/>
              <a:pPr/>
              <a:t>20</a:t>
            </a:fld>
            <a:endParaRPr lang="en-US"/>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74973" y="2160588"/>
            <a:ext cx="2588842" cy="3881437"/>
          </a:xfrm>
          <a:prstGeom prst="rect">
            <a:avLst/>
          </a:prstGeo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87490" y="2160588"/>
            <a:ext cx="2588719" cy="3881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MDA-5 positive antibody</a:t>
            </a:r>
            <a:endParaRPr lang="en-US" dirty="0"/>
          </a:p>
        </p:txBody>
      </p:sp>
      <p:sp>
        <p:nvSpPr>
          <p:cNvPr id="3" name="Content Placeholder 2"/>
          <p:cNvSpPr>
            <a:spLocks noGrp="1"/>
          </p:cNvSpPr>
          <p:nvPr>
            <p:ph idx="1"/>
          </p:nvPr>
        </p:nvSpPr>
        <p:spPr>
          <a:xfrm>
            <a:off x="709991" y="1507446"/>
            <a:ext cx="8596668" cy="3880773"/>
          </a:xfrm>
        </p:spPr>
        <p:txBody>
          <a:bodyPr>
            <a:normAutofit/>
          </a:bodyPr>
          <a:lstStyle/>
          <a:p>
            <a:pPr marL="228600" lvl="1" indent="-228600">
              <a:spcBef>
                <a:spcPts val="1500"/>
              </a:spcBef>
              <a:buClr>
                <a:schemeClr val="tx2"/>
              </a:buClr>
            </a:pPr>
            <a:r>
              <a:rPr lang="en-US" sz="2800" dirty="0" smtClean="0"/>
              <a:t>Inflammatory arthritis may be severe, often appears “rheumatoid-like.”</a:t>
            </a:r>
          </a:p>
          <a:p>
            <a:pPr marL="228600" lvl="1" indent="-228600">
              <a:spcBef>
                <a:spcPts val="1500"/>
              </a:spcBef>
              <a:buClr>
                <a:schemeClr val="tx2"/>
              </a:buClr>
            </a:pPr>
            <a:r>
              <a:rPr lang="en-US" sz="2800" dirty="0" smtClean="0"/>
              <a:t>Mild </a:t>
            </a:r>
            <a:r>
              <a:rPr lang="en-US" sz="2800" dirty="0" err="1" smtClean="0"/>
              <a:t>myositis</a:t>
            </a:r>
            <a:r>
              <a:rPr lang="en-US" sz="2800" dirty="0" smtClean="0"/>
              <a:t>.</a:t>
            </a:r>
          </a:p>
          <a:p>
            <a:r>
              <a:rPr lang="en-US" sz="2800" dirty="0" smtClean="0"/>
              <a:t>Unique </a:t>
            </a:r>
            <a:r>
              <a:rPr lang="en-US" sz="2800" dirty="0" err="1" smtClean="0"/>
              <a:t>cutaneous</a:t>
            </a:r>
            <a:r>
              <a:rPr lang="en-US" sz="2800" dirty="0" smtClean="0"/>
              <a:t> characteristics</a:t>
            </a:r>
          </a:p>
          <a:p>
            <a:pPr lvl="1"/>
            <a:r>
              <a:rPr lang="en-US" sz="2800" dirty="0" err="1" smtClean="0"/>
              <a:t>Mucocutaneous</a:t>
            </a:r>
            <a:r>
              <a:rPr lang="en-US" sz="2800" dirty="0" smtClean="0"/>
              <a:t> ulcerations</a:t>
            </a:r>
          </a:p>
          <a:p>
            <a:pPr lvl="1"/>
            <a:r>
              <a:rPr lang="en-US" sz="2800" dirty="0" smtClean="0"/>
              <a:t>Tender </a:t>
            </a:r>
            <a:r>
              <a:rPr lang="en-US" sz="2800" dirty="0" err="1" smtClean="0"/>
              <a:t>palmar</a:t>
            </a:r>
            <a:r>
              <a:rPr lang="en-US" sz="2800" dirty="0" smtClean="0"/>
              <a:t>/digital papules, i.e. “inverse </a:t>
            </a:r>
            <a:r>
              <a:rPr lang="en-US" sz="2800" dirty="0" err="1" smtClean="0"/>
              <a:t>Gottron’s</a:t>
            </a:r>
            <a:r>
              <a:rPr lang="en-US" sz="2800" dirty="0" smtClean="0"/>
              <a:t> papules”</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21</a:t>
            </a:fld>
            <a:endParaRPr lang="en-US"/>
          </a:p>
        </p:txBody>
      </p:sp>
      <p:sp>
        <p:nvSpPr>
          <p:cNvPr id="5" name="TextBox 4"/>
          <p:cNvSpPr txBox="1"/>
          <p:nvPr/>
        </p:nvSpPr>
        <p:spPr>
          <a:xfrm>
            <a:off x="1045029" y="6259286"/>
            <a:ext cx="184731" cy="369332"/>
          </a:xfrm>
          <a:prstGeom prst="rect">
            <a:avLst/>
          </a:prstGeom>
          <a:noFill/>
        </p:spPr>
        <p:txBody>
          <a:bodyPr wrap="none" rtlCol="0">
            <a:spAutoFit/>
          </a:bodyPr>
          <a:lstStyle/>
          <a:p>
            <a:endParaRPr lang="en-US" dirty="0"/>
          </a:p>
        </p:txBody>
      </p:sp>
      <p:sp>
        <p:nvSpPr>
          <p:cNvPr id="6" name="TextBox 5"/>
          <p:cNvSpPr txBox="1"/>
          <p:nvPr/>
        </p:nvSpPr>
        <p:spPr>
          <a:xfrm>
            <a:off x="707572" y="5736771"/>
            <a:ext cx="7560211" cy="646331"/>
          </a:xfrm>
          <a:prstGeom prst="rect">
            <a:avLst/>
          </a:prstGeom>
          <a:noFill/>
        </p:spPr>
        <p:txBody>
          <a:bodyPr wrap="none" rtlCol="0">
            <a:spAutoFit/>
          </a:bodyPr>
          <a:lstStyle/>
          <a:p>
            <a:r>
              <a:rPr lang="en-US" dirty="0" err="1" smtClean="0"/>
              <a:t>Fiorentino</a:t>
            </a:r>
            <a:r>
              <a:rPr lang="en-US" dirty="0" smtClean="0"/>
              <a:t> D, Chung L, </a:t>
            </a:r>
            <a:r>
              <a:rPr lang="en-US" dirty="0" err="1" smtClean="0"/>
              <a:t>Zwerner</a:t>
            </a:r>
            <a:r>
              <a:rPr lang="en-US" dirty="0" smtClean="0"/>
              <a:t> J. J Am </a:t>
            </a:r>
            <a:r>
              <a:rPr lang="en-US" dirty="0" err="1" smtClean="0"/>
              <a:t>Acad</a:t>
            </a:r>
            <a:r>
              <a:rPr lang="en-US" dirty="0" smtClean="0"/>
              <a:t> </a:t>
            </a:r>
            <a:r>
              <a:rPr lang="en-US" dirty="0" err="1" smtClean="0"/>
              <a:t>Dermatol</a:t>
            </a:r>
            <a:r>
              <a:rPr lang="en-US" dirty="0" smtClean="0"/>
              <a:t>. 2011;62:25-34.</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MDA-5 antibody</a:t>
            </a:r>
            <a:endParaRPr lang="en-US" dirty="0"/>
          </a:p>
        </p:txBody>
      </p:sp>
      <p:sp>
        <p:nvSpPr>
          <p:cNvPr id="3" name="Content Placeholder 2"/>
          <p:cNvSpPr>
            <a:spLocks noGrp="1"/>
          </p:cNvSpPr>
          <p:nvPr>
            <p:ph idx="1"/>
          </p:nvPr>
        </p:nvSpPr>
        <p:spPr>
          <a:xfrm>
            <a:off x="568476" y="1453018"/>
            <a:ext cx="8596668" cy="3880773"/>
          </a:xfrm>
        </p:spPr>
        <p:txBody>
          <a:bodyPr>
            <a:normAutofit fontScale="92500" lnSpcReduction="20000"/>
          </a:bodyPr>
          <a:lstStyle/>
          <a:p>
            <a:r>
              <a:rPr lang="en-US" sz="2600" dirty="0" smtClean="0"/>
              <a:t>First described 2009 in Japanese/South Korean cohorts of CADM, “clinically </a:t>
            </a:r>
            <a:r>
              <a:rPr lang="en-US" sz="2600" dirty="0" err="1" smtClean="0"/>
              <a:t>amyopathic</a:t>
            </a:r>
            <a:r>
              <a:rPr lang="en-US" sz="2600" dirty="0" smtClean="0"/>
              <a:t> </a:t>
            </a:r>
            <a:r>
              <a:rPr lang="en-US" sz="2600" dirty="0" err="1" smtClean="0"/>
              <a:t>dermatomyositis</a:t>
            </a:r>
            <a:r>
              <a:rPr lang="en-US" sz="2600" dirty="0" smtClean="0"/>
              <a:t>”</a:t>
            </a:r>
          </a:p>
          <a:p>
            <a:r>
              <a:rPr lang="en-US" sz="2600" dirty="0" smtClean="0"/>
              <a:t>Targets melanoma differentiation association gene 5 protein, a </a:t>
            </a:r>
            <a:r>
              <a:rPr lang="en-US" sz="2600" dirty="0" err="1" smtClean="0"/>
              <a:t>cytoplasmic</a:t>
            </a:r>
            <a:r>
              <a:rPr lang="en-US" sz="2600" dirty="0" smtClean="0"/>
              <a:t>, viral RNA-specific </a:t>
            </a:r>
            <a:r>
              <a:rPr lang="en-US" sz="2600" dirty="0" err="1" smtClean="0"/>
              <a:t>helicase</a:t>
            </a:r>
            <a:r>
              <a:rPr lang="en-US" sz="2600" dirty="0" smtClean="0"/>
              <a:t> involved in innate immune response</a:t>
            </a:r>
          </a:p>
          <a:p>
            <a:pPr lvl="1"/>
            <a:r>
              <a:rPr lang="en-US" sz="2600" dirty="0" smtClean="0"/>
              <a:t>Functions as an “anti-viral” sensor</a:t>
            </a:r>
          </a:p>
          <a:p>
            <a:pPr lvl="1"/>
            <a:r>
              <a:rPr lang="en-US" sz="2600" dirty="0" smtClean="0"/>
              <a:t>Induces type I interferon responses</a:t>
            </a:r>
          </a:p>
          <a:p>
            <a:pPr lvl="1"/>
            <a:r>
              <a:rPr lang="en-US" sz="2600" dirty="0" smtClean="0"/>
              <a:t>Can infection trigger this?</a:t>
            </a:r>
          </a:p>
          <a:p>
            <a:r>
              <a:rPr lang="en-US" sz="2600" dirty="0" smtClean="0"/>
              <a:t>Associated with rapidly progressing ILD: 50% in Japanese cohort and 22% in USA</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22</a:t>
            </a:fld>
            <a:endParaRPr lang="en-US"/>
          </a:p>
        </p:txBody>
      </p:sp>
      <p:sp>
        <p:nvSpPr>
          <p:cNvPr id="5" name="TextBox 4"/>
          <p:cNvSpPr txBox="1"/>
          <p:nvPr/>
        </p:nvSpPr>
        <p:spPr>
          <a:xfrm>
            <a:off x="468086" y="5486399"/>
            <a:ext cx="6410216" cy="1015663"/>
          </a:xfrm>
          <a:prstGeom prst="rect">
            <a:avLst/>
          </a:prstGeom>
          <a:noFill/>
        </p:spPr>
        <p:txBody>
          <a:bodyPr wrap="none" rtlCol="0">
            <a:spAutoFit/>
          </a:bodyPr>
          <a:lstStyle/>
          <a:p>
            <a:r>
              <a:rPr lang="en-US" sz="1400" dirty="0" smtClean="0"/>
              <a:t>Sato S, Hoshino K, Satoh T, et al. Arthritis Rheum 2009;60:2193</a:t>
            </a:r>
          </a:p>
          <a:p>
            <a:r>
              <a:rPr lang="en-US" sz="1400" dirty="0" smtClean="0"/>
              <a:t>Sato S, Hirakata M, </a:t>
            </a:r>
            <a:r>
              <a:rPr lang="en-US" sz="1400" dirty="0" err="1" smtClean="0"/>
              <a:t>Kuwana</a:t>
            </a:r>
            <a:r>
              <a:rPr lang="en-US" sz="1400" dirty="0" smtClean="0"/>
              <a:t> M, et al. Arthritis Rheum 2005;52:1571-76.</a:t>
            </a:r>
          </a:p>
          <a:p>
            <a:r>
              <a:rPr lang="en-US" sz="1400" dirty="0" err="1" smtClean="0"/>
              <a:t>Fiorentino</a:t>
            </a:r>
            <a:r>
              <a:rPr lang="en-US" sz="1400" dirty="0" smtClean="0"/>
              <a:t> D, Chung L, </a:t>
            </a:r>
            <a:r>
              <a:rPr lang="en-US" sz="1400" dirty="0" err="1" smtClean="0"/>
              <a:t>Zwerner</a:t>
            </a:r>
            <a:r>
              <a:rPr lang="en-US" sz="1400" dirty="0" smtClean="0"/>
              <a:t> J, et al. J Am </a:t>
            </a:r>
            <a:r>
              <a:rPr lang="en-US" sz="1400" dirty="0" err="1" smtClean="0"/>
              <a:t>Acad</a:t>
            </a:r>
            <a:r>
              <a:rPr lang="en-US" sz="1400" dirty="0" smtClean="0"/>
              <a:t> </a:t>
            </a:r>
            <a:r>
              <a:rPr lang="en-US" sz="1400" dirty="0" err="1" smtClean="0"/>
              <a:t>Dermatol</a:t>
            </a:r>
            <a:r>
              <a:rPr lang="en-US" sz="1400" dirty="0" smtClean="0"/>
              <a:t>. 2011;65:25-34.</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DM affect different people? Patient 2</a:t>
            </a:r>
            <a:endParaRPr lang="en-US" dirty="0"/>
          </a:p>
        </p:txBody>
      </p:sp>
      <p:sp>
        <p:nvSpPr>
          <p:cNvPr id="3" name="Content Placeholder 2"/>
          <p:cNvSpPr>
            <a:spLocks noGrp="1"/>
          </p:cNvSpPr>
          <p:nvPr>
            <p:ph idx="1"/>
          </p:nvPr>
        </p:nvSpPr>
        <p:spPr>
          <a:xfrm>
            <a:off x="677333" y="2160589"/>
            <a:ext cx="9707637" cy="3880773"/>
          </a:xfrm>
        </p:spPr>
        <p:txBody>
          <a:bodyPr>
            <a:normAutofit/>
          </a:bodyPr>
          <a:lstStyle/>
          <a:p>
            <a:r>
              <a:rPr lang="en-US" sz="2800" dirty="0" smtClean="0"/>
              <a:t>65 </a:t>
            </a:r>
            <a:r>
              <a:rPr lang="en-US" sz="2800" dirty="0" err="1" smtClean="0"/>
              <a:t>yo</a:t>
            </a:r>
            <a:r>
              <a:rPr lang="en-US" sz="2800" dirty="0" smtClean="0"/>
              <a:t> white male with fevers and weight loss for 6 months develops weakness and difficulty with swallowing.</a:t>
            </a:r>
          </a:p>
          <a:p>
            <a:r>
              <a:rPr lang="en-US" sz="2800" dirty="0" smtClean="0"/>
              <a:t>His work-up was notable for high muscle enzymes, abnormal EMG. A muscle biopsy revealed </a:t>
            </a:r>
            <a:r>
              <a:rPr lang="en-US" sz="2800" dirty="0" err="1" smtClean="0"/>
              <a:t>dermatomyositis</a:t>
            </a:r>
            <a:r>
              <a:rPr lang="en-US" sz="2800" dirty="0" smtClean="0"/>
              <a:t>.</a:t>
            </a:r>
          </a:p>
          <a:p>
            <a:r>
              <a:rPr lang="en-US" sz="2800" dirty="0" smtClean="0"/>
              <a:t>Additional work-up included a PET scan and then an upper endoscopy (EGD). </a:t>
            </a:r>
            <a:endParaRPr lang="en-US" sz="28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24</a:t>
            </a:fld>
            <a:endParaRPr lang="en-US"/>
          </a:p>
        </p:txBody>
      </p:sp>
      <p:pic>
        <p:nvPicPr>
          <p:cNvPr id="5" name="Content Placeholder 5"/>
          <p:cNvPicPr>
            <a:picLocks noChangeAspect="1"/>
          </p:cNvPicPr>
          <p:nvPr/>
        </p:nvPicPr>
        <p:blipFill>
          <a:blip r:embed="rId2" cstate="print"/>
          <a:srcRect/>
          <a:stretch>
            <a:fillRect/>
          </a:stretch>
        </p:blipFill>
        <p:spPr bwMode="auto">
          <a:xfrm>
            <a:off x="2720632" y="451625"/>
            <a:ext cx="5942013" cy="594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25</a:t>
            </a:fld>
            <a:endParaRPr lang="en-US"/>
          </a:p>
        </p:txBody>
      </p:sp>
      <p:pic>
        <p:nvPicPr>
          <p:cNvPr id="5" name="Picture 2"/>
          <p:cNvPicPr>
            <a:picLocks noChangeAspect="1"/>
          </p:cNvPicPr>
          <p:nvPr/>
        </p:nvPicPr>
        <p:blipFill>
          <a:blip r:embed="rId2" cstate="print"/>
          <a:srcRect/>
          <a:stretch>
            <a:fillRect/>
          </a:stretch>
        </p:blipFill>
        <p:spPr bwMode="auto">
          <a:xfrm>
            <a:off x="1350095" y="111125"/>
            <a:ext cx="9144000" cy="674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and </a:t>
            </a:r>
            <a:r>
              <a:rPr lang="en-US" dirty="0" err="1" smtClean="0"/>
              <a:t>Dermatomyositis</a:t>
            </a:r>
            <a:endParaRPr lang="en-US" dirty="0"/>
          </a:p>
        </p:txBody>
      </p:sp>
      <p:sp>
        <p:nvSpPr>
          <p:cNvPr id="3" name="Content Placeholder 2"/>
          <p:cNvSpPr>
            <a:spLocks noGrp="1"/>
          </p:cNvSpPr>
          <p:nvPr>
            <p:ph idx="1"/>
          </p:nvPr>
        </p:nvSpPr>
        <p:spPr>
          <a:xfrm>
            <a:off x="633792" y="1648961"/>
            <a:ext cx="8596668" cy="3880773"/>
          </a:xfrm>
        </p:spPr>
        <p:txBody>
          <a:bodyPr>
            <a:normAutofit/>
          </a:bodyPr>
          <a:lstStyle/>
          <a:p>
            <a:r>
              <a:rPr lang="en-US" altLang="en-US" sz="2400" dirty="0" smtClean="0"/>
              <a:t>Cancer and </a:t>
            </a:r>
            <a:r>
              <a:rPr lang="en-US" altLang="en-US" sz="2400" dirty="0" err="1" smtClean="0"/>
              <a:t>myositis</a:t>
            </a:r>
            <a:r>
              <a:rPr lang="en-US" altLang="en-US" sz="2400" dirty="0" smtClean="0"/>
              <a:t> first reported in 1916 with DM and stomach cancer.</a:t>
            </a:r>
          </a:p>
          <a:p>
            <a:r>
              <a:rPr lang="en-US" altLang="en-US" sz="2400" dirty="0" smtClean="0"/>
              <a:t>25% of DM patients over age 50 may have cancer.</a:t>
            </a:r>
          </a:p>
          <a:p>
            <a:r>
              <a:rPr lang="en-US" altLang="en-US" sz="2400" dirty="0" smtClean="0"/>
              <a:t>Cancer risk is greater in first 3 years of diagnosis (really highest in 1</a:t>
            </a:r>
            <a:r>
              <a:rPr lang="en-US" altLang="en-US" sz="2400" baseline="30000" dirty="0" smtClean="0"/>
              <a:t>st</a:t>
            </a:r>
            <a:r>
              <a:rPr lang="en-US" altLang="en-US" sz="2400" dirty="0" smtClean="0"/>
              <a:t> year of </a:t>
            </a:r>
            <a:r>
              <a:rPr lang="en-US" altLang="en-US" sz="2400" dirty="0" err="1" smtClean="0"/>
              <a:t>dx</a:t>
            </a:r>
            <a:r>
              <a:rPr lang="en-US" altLang="en-US" sz="2400" dirty="0" smtClean="0"/>
              <a:t>).</a:t>
            </a:r>
          </a:p>
          <a:p>
            <a:r>
              <a:rPr lang="en-US" altLang="en-US" sz="2400" dirty="0" smtClean="0"/>
              <a:t>Patients will usually have features of unusual weight loss, maybe fevers, rapid decline in physical function</a:t>
            </a:r>
          </a:p>
          <a:p>
            <a:r>
              <a:rPr lang="en-US" altLang="en-US" sz="2400" dirty="0" smtClean="0"/>
              <a:t>Some cancers: Lung, breast, ovarian, colon, bladder</a:t>
            </a:r>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26</a:t>
            </a:fld>
            <a:endParaRPr lang="en-US"/>
          </a:p>
        </p:txBody>
      </p:sp>
      <p:sp>
        <p:nvSpPr>
          <p:cNvPr id="5" name="TextBox 4"/>
          <p:cNvSpPr txBox="1"/>
          <p:nvPr/>
        </p:nvSpPr>
        <p:spPr>
          <a:xfrm>
            <a:off x="794657" y="5573486"/>
            <a:ext cx="5784148" cy="1107996"/>
          </a:xfrm>
          <a:prstGeom prst="rect">
            <a:avLst/>
          </a:prstGeom>
          <a:noFill/>
        </p:spPr>
        <p:txBody>
          <a:bodyPr wrap="none" rtlCol="0">
            <a:spAutoFit/>
          </a:bodyPr>
          <a:lstStyle/>
          <a:p>
            <a:pPr>
              <a:defRPr/>
            </a:pPr>
            <a:r>
              <a:rPr lang="de-DE" altLang="en-US" sz="1200" dirty="0" smtClean="0"/>
              <a:t>Stertz G. Polymyositis. </a:t>
            </a:r>
            <a:r>
              <a:rPr lang="de-DE" altLang="en-US" sz="1200" i="1" dirty="0" smtClean="0"/>
              <a:t>Berl Klin Wochenschr.</a:t>
            </a:r>
            <a:r>
              <a:rPr lang="de-DE" altLang="en-US" sz="1200" dirty="0" smtClean="0"/>
              <a:t> 1916;53:489.</a:t>
            </a:r>
          </a:p>
          <a:p>
            <a:pPr>
              <a:defRPr/>
            </a:pPr>
            <a:r>
              <a:rPr lang="de-DE" altLang="en-US" sz="1200" dirty="0" smtClean="0"/>
              <a:t>Gerami P, Schope J, McDonald L, et al. </a:t>
            </a:r>
            <a:r>
              <a:rPr lang="en-US" altLang="en-US" sz="1200" i="1" dirty="0" smtClean="0"/>
              <a:t>J Am </a:t>
            </a:r>
            <a:r>
              <a:rPr lang="en-US" altLang="en-US" sz="1200" i="1" dirty="0" err="1" smtClean="0"/>
              <a:t>Acad</a:t>
            </a:r>
            <a:r>
              <a:rPr lang="en-US" altLang="en-US" sz="1200" i="1" dirty="0" smtClean="0"/>
              <a:t> </a:t>
            </a:r>
            <a:r>
              <a:rPr lang="en-US" altLang="en-US" sz="1200" i="1" dirty="0" err="1" smtClean="0"/>
              <a:t>Dermatol</a:t>
            </a:r>
            <a:r>
              <a:rPr lang="en-US" altLang="en-US" sz="1200" dirty="0" smtClean="0"/>
              <a:t>. 2006;54(4):597-613.</a:t>
            </a:r>
          </a:p>
          <a:p>
            <a:pPr>
              <a:defRPr/>
            </a:pPr>
            <a:r>
              <a:rPr lang="en-US" altLang="en-US" sz="1200" dirty="0" err="1" smtClean="0"/>
              <a:t>Callen</a:t>
            </a:r>
            <a:r>
              <a:rPr lang="en-US" altLang="en-US" sz="1200" dirty="0" smtClean="0"/>
              <a:t> JP. </a:t>
            </a:r>
            <a:r>
              <a:rPr lang="en-US" altLang="en-US" sz="1200" dirty="0" err="1" smtClean="0"/>
              <a:t>Dermatomyositis</a:t>
            </a:r>
            <a:r>
              <a:rPr lang="en-US" altLang="en-US" sz="1200" dirty="0" smtClean="0"/>
              <a:t> and malignancy. </a:t>
            </a:r>
            <a:r>
              <a:rPr lang="en-US" altLang="en-US" sz="1200" i="1" dirty="0" err="1" smtClean="0"/>
              <a:t>Clin</a:t>
            </a:r>
            <a:r>
              <a:rPr lang="en-US" altLang="en-US" sz="1200" i="1" dirty="0" smtClean="0"/>
              <a:t> Rheum Dis</a:t>
            </a:r>
            <a:r>
              <a:rPr lang="en-US" altLang="en-US" sz="1200" dirty="0" smtClean="0"/>
              <a:t>. 1982;8:369-81.</a:t>
            </a:r>
          </a:p>
          <a:p>
            <a:pPr>
              <a:defRPr/>
            </a:pPr>
            <a:r>
              <a:rPr lang="en-US" altLang="en-US" sz="1200" dirty="0" err="1" smtClean="0"/>
              <a:t>Oldroyd</a:t>
            </a:r>
            <a:r>
              <a:rPr lang="en-US" altLang="en-US" sz="1200" dirty="0" smtClean="0"/>
              <a:t> et al. Clinical Medicine 2017.</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different people affected? Patient 3.</a:t>
            </a:r>
            <a:endParaRPr lang="en-US" dirty="0"/>
          </a:p>
        </p:txBody>
      </p:sp>
      <p:sp>
        <p:nvSpPr>
          <p:cNvPr id="3" name="Content Placeholder 2"/>
          <p:cNvSpPr>
            <a:spLocks noGrp="1"/>
          </p:cNvSpPr>
          <p:nvPr>
            <p:ph idx="1"/>
          </p:nvPr>
        </p:nvSpPr>
        <p:spPr>
          <a:xfrm>
            <a:off x="622906" y="1910218"/>
            <a:ext cx="8596668" cy="3880773"/>
          </a:xfrm>
        </p:spPr>
        <p:txBody>
          <a:bodyPr>
            <a:normAutofit lnSpcReduction="10000"/>
          </a:bodyPr>
          <a:lstStyle/>
          <a:p>
            <a:r>
              <a:rPr lang="en-US" sz="2400" dirty="0" smtClean="0"/>
              <a:t>57 </a:t>
            </a:r>
            <a:r>
              <a:rPr lang="en-US" sz="2400" dirty="0" err="1" smtClean="0"/>
              <a:t>yo</a:t>
            </a:r>
            <a:r>
              <a:rPr lang="en-US" sz="2400" dirty="0" smtClean="0"/>
              <a:t> white woman presented to clinic with rashes over face, chest, hands inflammatory arthritis involving small joints of hands and </a:t>
            </a:r>
            <a:r>
              <a:rPr lang="en-US" sz="2400" dirty="0" err="1" smtClean="0"/>
              <a:t>dyspnea</a:t>
            </a:r>
            <a:endParaRPr lang="en-US" sz="2400" dirty="0" smtClean="0"/>
          </a:p>
          <a:p>
            <a:pPr lvl="1"/>
            <a:r>
              <a:rPr lang="en-US" sz="2400" dirty="0" smtClean="0"/>
              <a:t>Skin biopsy revealed “vacuolar interface dermatitis”</a:t>
            </a:r>
          </a:p>
          <a:p>
            <a:pPr lvl="1"/>
            <a:r>
              <a:rPr lang="en-US" sz="2400" dirty="0" smtClean="0"/>
              <a:t>Chest x-ray showed bi-basilar infiltrates</a:t>
            </a:r>
          </a:p>
          <a:p>
            <a:r>
              <a:rPr lang="en-US" sz="2400" dirty="0" smtClean="0"/>
              <a:t>Within 2 weeks of presentation, admitted to ICU with acute respiratory failure</a:t>
            </a:r>
          </a:p>
          <a:p>
            <a:r>
              <a:rPr lang="en-US" sz="2400" dirty="0" err="1" smtClean="0"/>
              <a:t>Intubated</a:t>
            </a:r>
            <a:r>
              <a:rPr lang="en-US" sz="2400" dirty="0" smtClean="0"/>
              <a:t>, started on treatment for </a:t>
            </a:r>
            <a:r>
              <a:rPr lang="en-US" sz="2400" dirty="0" err="1" smtClean="0"/>
              <a:t>myositis</a:t>
            </a:r>
            <a:r>
              <a:rPr lang="en-US" sz="2400" dirty="0" smtClean="0"/>
              <a:t> and lung disease, and after 2 weeks hospitalization, died</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28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050" y="864385"/>
            <a:ext cx="5845479" cy="48768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Dermatomyositis</a:t>
            </a:r>
            <a:r>
              <a:rPr lang="en-US" dirty="0" smtClean="0"/>
              <a:t> and pulmonary manifestations</a:t>
            </a:r>
            <a:endParaRPr lang="en-US" dirty="0"/>
          </a:p>
        </p:txBody>
      </p:sp>
      <p:sp>
        <p:nvSpPr>
          <p:cNvPr id="3" name="Content Placeholder 2"/>
          <p:cNvSpPr>
            <a:spLocks noGrp="1"/>
          </p:cNvSpPr>
          <p:nvPr>
            <p:ph idx="1"/>
          </p:nvPr>
        </p:nvSpPr>
        <p:spPr>
          <a:xfrm>
            <a:off x="655563" y="1910218"/>
            <a:ext cx="8596668" cy="3880773"/>
          </a:xfrm>
        </p:spPr>
        <p:txBody>
          <a:bodyPr>
            <a:normAutofit fontScale="62500" lnSpcReduction="20000"/>
          </a:bodyPr>
          <a:lstStyle/>
          <a:p>
            <a:r>
              <a:rPr lang="en-US" altLang="en-US" sz="3400" dirty="0" smtClean="0"/>
              <a:t>At least 30% </a:t>
            </a:r>
            <a:r>
              <a:rPr lang="en-US" altLang="en-US" sz="3400" dirty="0" err="1" smtClean="0"/>
              <a:t>myositis</a:t>
            </a:r>
            <a:r>
              <a:rPr lang="en-US" altLang="en-US" sz="3400" dirty="0" smtClean="0"/>
              <a:t> patients have interstitial lung disease (ILD)</a:t>
            </a:r>
          </a:p>
          <a:p>
            <a:r>
              <a:rPr lang="en-US" altLang="en-US" sz="3400" dirty="0" smtClean="0"/>
              <a:t>This may manifest as fatigue and dry cough, shortness of breath that gets worse with minimal activity</a:t>
            </a:r>
          </a:p>
          <a:p>
            <a:r>
              <a:rPr lang="en-US" altLang="en-US" sz="3400" dirty="0" smtClean="0"/>
              <a:t>Patients also may have respiratory muscle weakness</a:t>
            </a:r>
          </a:p>
          <a:p>
            <a:r>
              <a:rPr lang="en-US" altLang="en-US" sz="3400" b="1" i="1" dirty="0" smtClean="0"/>
              <a:t>Anti-Jo-1</a:t>
            </a:r>
            <a:r>
              <a:rPr lang="en-US" altLang="en-US" sz="3400" dirty="0" smtClean="0"/>
              <a:t> antibody found in 50-75% </a:t>
            </a:r>
            <a:r>
              <a:rPr lang="en-US" altLang="en-US" sz="3400" dirty="0" err="1" smtClean="0"/>
              <a:t>myositis</a:t>
            </a:r>
            <a:r>
              <a:rPr lang="en-US" altLang="en-US" sz="3400" dirty="0" smtClean="0"/>
              <a:t> pts with ILD</a:t>
            </a:r>
          </a:p>
          <a:p>
            <a:pPr lvl="1">
              <a:buSzPct val="85000"/>
              <a:buFontTx/>
              <a:buChar char="•"/>
            </a:pPr>
            <a:r>
              <a:rPr lang="en-US" altLang="en-US" sz="3400" dirty="0" smtClean="0"/>
              <a:t>Strong association of ILD with all anti-</a:t>
            </a:r>
            <a:r>
              <a:rPr lang="en-US" altLang="en-US" sz="3400" dirty="0" err="1" smtClean="0"/>
              <a:t>synthetase</a:t>
            </a:r>
            <a:r>
              <a:rPr lang="en-US" altLang="en-US" sz="3400" dirty="0" smtClean="0"/>
              <a:t> antibodies in </a:t>
            </a:r>
            <a:r>
              <a:rPr lang="en-US" altLang="en-US" sz="3400" dirty="0" err="1" smtClean="0"/>
              <a:t>myositis</a:t>
            </a:r>
            <a:r>
              <a:rPr lang="en-US" altLang="en-US" sz="3400" dirty="0" smtClean="0"/>
              <a:t>.</a:t>
            </a:r>
          </a:p>
          <a:p>
            <a:r>
              <a:rPr lang="en-US" altLang="en-US" sz="3400" dirty="0" smtClean="0"/>
              <a:t>No correlation between extent and severity of muscle or skin disease and development of ILD.</a:t>
            </a:r>
          </a:p>
          <a:p>
            <a:pPr>
              <a:buFontTx/>
              <a:buChar char="•"/>
            </a:pPr>
            <a:r>
              <a:rPr lang="en-US" altLang="en-US" sz="3400" dirty="0" smtClean="0"/>
              <a:t>Secondary pulmonary hypertension can occur due to chronic pulmonary vasoconstriction from hypoxemia</a:t>
            </a:r>
            <a:r>
              <a:rPr lang="en-US" altLang="en-US" sz="2800" dirty="0" smtClean="0"/>
              <a:t>.</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Learning Objectives</a:t>
            </a:r>
            <a:endParaRPr lang="en-US" dirty="0"/>
          </a:p>
        </p:txBody>
      </p:sp>
      <p:sp>
        <p:nvSpPr>
          <p:cNvPr id="9" name="Content Placeholder 8"/>
          <p:cNvSpPr>
            <a:spLocks noGrp="1"/>
          </p:cNvSpPr>
          <p:nvPr>
            <p:ph idx="1"/>
          </p:nvPr>
        </p:nvSpPr>
        <p:spPr>
          <a:xfrm>
            <a:off x="656313" y="1719155"/>
            <a:ext cx="8596668" cy="3880773"/>
          </a:xfrm>
        </p:spPr>
        <p:txBody>
          <a:bodyPr>
            <a:normAutofit/>
          </a:bodyPr>
          <a:lstStyle/>
          <a:p>
            <a:r>
              <a:rPr lang="en-US" sz="3200" dirty="0" smtClean="0"/>
              <a:t>Gain an understanding of the definition of </a:t>
            </a:r>
            <a:r>
              <a:rPr lang="en-US" sz="3200" dirty="0" err="1" smtClean="0"/>
              <a:t>dermatomyositis</a:t>
            </a:r>
            <a:r>
              <a:rPr lang="en-US" sz="3200" dirty="0" smtClean="0"/>
              <a:t> and how we diagnose it</a:t>
            </a:r>
          </a:p>
          <a:p>
            <a:r>
              <a:rPr lang="en-US" sz="3200" dirty="0" smtClean="0"/>
              <a:t>Appreciate how different groups of people are affected</a:t>
            </a:r>
          </a:p>
          <a:p>
            <a:r>
              <a:rPr lang="en-US" sz="3200" dirty="0" smtClean="0"/>
              <a:t>Recognize varied treatment options</a:t>
            </a:r>
            <a:endParaRPr lang="en-US" dirty="0" smtClean="0"/>
          </a:p>
          <a:p>
            <a:r>
              <a:rPr lang="en-US" sz="3200" dirty="0" smtClean="0"/>
              <a:t>Discuss short and long term prognosis</a:t>
            </a:r>
          </a:p>
        </p:txBody>
      </p:sp>
      <p:sp>
        <p:nvSpPr>
          <p:cNvPr id="4" name="Slide Number Placeholder 3">
            <a:extLst>
              <a:ext uri="{FF2B5EF4-FFF2-40B4-BE49-F238E27FC236}">
                <a16:creationId xmlns="" xmlns:a16="http://schemas.microsoft.com/office/drawing/2014/main" id="{270C0495-C726-4262-92D9-380EEB5E9DFA}"/>
              </a:ext>
            </a:extLst>
          </p:cNvPr>
          <p:cNvSpPr>
            <a:spLocks noGrp="1"/>
          </p:cNvSpPr>
          <p:nvPr>
            <p:ph type="sldNum" sz="quarter" idx="12"/>
          </p:nvPr>
        </p:nvSpPr>
        <p:spPr/>
        <p:txBody>
          <a:bodyPr/>
          <a:lstStyle/>
          <a:p>
            <a:fld id="{29A83090-688E-4598-8F59-161FC0CCCE7C}" type="slidenum">
              <a:rPr lang="en-US" smtClean="0"/>
              <a:pPr/>
              <a:t>3</a:t>
            </a:fld>
            <a:endParaRPr lang="en-US"/>
          </a:p>
        </p:txBody>
      </p:sp>
    </p:spTree>
    <p:extLst>
      <p:ext uri="{BB962C8B-B14F-4D97-AF65-F5344CB8AC3E}">
        <p14:creationId xmlns:p14="http://schemas.microsoft.com/office/powerpoint/2010/main" val="2665591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Dermatomyositis</a:t>
            </a:r>
            <a:r>
              <a:rPr lang="en-US" dirty="0" smtClean="0"/>
              <a:t> and pulmonary manifestations</a:t>
            </a:r>
            <a:endParaRPr lang="en-US" dirty="0"/>
          </a:p>
        </p:txBody>
      </p:sp>
      <p:sp>
        <p:nvSpPr>
          <p:cNvPr id="3" name="Content Placeholder 2"/>
          <p:cNvSpPr>
            <a:spLocks noGrp="1"/>
          </p:cNvSpPr>
          <p:nvPr>
            <p:ph idx="1"/>
          </p:nvPr>
        </p:nvSpPr>
        <p:spPr>
          <a:xfrm>
            <a:off x="677334" y="2040846"/>
            <a:ext cx="8596668" cy="3880773"/>
          </a:xfrm>
        </p:spPr>
        <p:txBody>
          <a:bodyPr>
            <a:normAutofit fontScale="62500" lnSpcReduction="20000"/>
          </a:bodyPr>
          <a:lstStyle/>
          <a:p>
            <a:r>
              <a:rPr lang="en-US" sz="3100" dirty="0" smtClean="0"/>
              <a:t>Onset of ILD variable: most of the time occurs at the same time of </a:t>
            </a:r>
            <a:r>
              <a:rPr lang="en-US" sz="3100" dirty="0" err="1" smtClean="0"/>
              <a:t>myositis</a:t>
            </a:r>
            <a:r>
              <a:rPr lang="en-US" sz="3100" dirty="0" smtClean="0"/>
              <a:t> diagnosis.</a:t>
            </a:r>
          </a:p>
          <a:p>
            <a:r>
              <a:rPr lang="en-US" sz="3100" dirty="0" smtClean="0"/>
              <a:t>Course ranges from acute and </a:t>
            </a:r>
            <a:r>
              <a:rPr lang="en-US" sz="3100" dirty="0" err="1" smtClean="0"/>
              <a:t>fulminant</a:t>
            </a:r>
            <a:r>
              <a:rPr lang="en-US" sz="3100" dirty="0" smtClean="0"/>
              <a:t> ILD, chronic progressive, or asymptomatic (subclinical).</a:t>
            </a:r>
          </a:p>
          <a:p>
            <a:r>
              <a:rPr lang="en-US" sz="3100" dirty="0" smtClean="0"/>
              <a:t>Pulmonary function testing reveals restrictive physiology (i.e. FVC ≤ </a:t>
            </a:r>
            <a:r>
              <a:rPr lang="en-US" sz="3100" dirty="0" smtClean="0">
                <a:latin typeface="Franklin Gothic Medium"/>
              </a:rPr>
              <a:t>80%).</a:t>
            </a:r>
            <a:endParaRPr lang="en-US" sz="3100" dirty="0" smtClean="0"/>
          </a:p>
          <a:p>
            <a:r>
              <a:rPr lang="en-US" sz="3100" dirty="0" smtClean="0"/>
              <a:t>ILD subtype classified as non-specific interstitial pneumonia (NSIP)—most common, cryptogenic organizing pneumonia (COP), and usual interstitial pneumonia (UIP).</a:t>
            </a:r>
          </a:p>
          <a:p>
            <a:r>
              <a:rPr lang="en-US" sz="3100" dirty="0" smtClean="0"/>
              <a:t>Chest imaging shows basilar abnormalities: reticular and ground-glass opacities with loss of lung volume, traction </a:t>
            </a:r>
            <a:r>
              <a:rPr lang="en-US" sz="3100" dirty="0" err="1" smtClean="0"/>
              <a:t>bronchiectasis</a:t>
            </a:r>
            <a:endParaRPr lang="en-US" sz="3100" dirty="0" smtClean="0"/>
          </a:p>
          <a:p>
            <a:r>
              <a:rPr lang="en-US" sz="3100" dirty="0" smtClean="0"/>
              <a:t>ILD leads to poor functional status in 30% of patients.</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31</a:t>
            </a:fld>
            <a:endParaRPr lang="en-US"/>
          </a:p>
        </p:txBody>
      </p:sp>
      <p:pic>
        <p:nvPicPr>
          <p:cNvPr id="5" name="Content Placeholder 3" descr="CXR ILD in antisynthetase syndrome.jpg"/>
          <p:cNvPicPr>
            <a:picLocks noChangeAspect="1"/>
          </p:cNvPicPr>
          <p:nvPr/>
        </p:nvPicPr>
        <p:blipFill>
          <a:blip r:embed="rId2" cstate="print"/>
          <a:stretch>
            <a:fillRect/>
          </a:stretch>
        </p:blipFill>
        <p:spPr>
          <a:xfrm>
            <a:off x="2579914" y="1197428"/>
            <a:ext cx="5855095"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different people affected? Patient 4</a:t>
            </a:r>
            <a:endParaRPr lang="en-US" dirty="0"/>
          </a:p>
        </p:txBody>
      </p:sp>
      <p:sp>
        <p:nvSpPr>
          <p:cNvPr id="3" name="Content Placeholder 2"/>
          <p:cNvSpPr>
            <a:spLocks noGrp="1"/>
          </p:cNvSpPr>
          <p:nvPr>
            <p:ph idx="1"/>
          </p:nvPr>
        </p:nvSpPr>
        <p:spPr>
          <a:xfrm>
            <a:off x="687845" y="1960892"/>
            <a:ext cx="8596668" cy="3880773"/>
          </a:xfrm>
        </p:spPr>
        <p:txBody>
          <a:bodyPr>
            <a:normAutofit fontScale="92500" lnSpcReduction="20000"/>
          </a:bodyPr>
          <a:lstStyle/>
          <a:p>
            <a:r>
              <a:rPr lang="en-US" sz="2400" dirty="0" smtClean="0"/>
              <a:t>7</a:t>
            </a:r>
            <a:r>
              <a:rPr lang="en-US" sz="2400" baseline="30000" dirty="0" smtClean="0"/>
              <a:t>th</a:t>
            </a:r>
            <a:r>
              <a:rPr lang="en-US" sz="2400" dirty="0" smtClean="0"/>
              <a:t> grade girl with JDM since age 7 presents with painful </a:t>
            </a:r>
            <a:r>
              <a:rPr lang="en-US" sz="2400" dirty="0" err="1" smtClean="0"/>
              <a:t>subq</a:t>
            </a:r>
            <a:r>
              <a:rPr lang="en-US" sz="2400" dirty="0" smtClean="0"/>
              <a:t> </a:t>
            </a:r>
            <a:r>
              <a:rPr lang="en-US" sz="2400" dirty="0" err="1" smtClean="0"/>
              <a:t>calcinosis</a:t>
            </a:r>
            <a:r>
              <a:rPr lang="en-US" sz="2400" dirty="0" smtClean="0"/>
              <a:t> of posterior thighs, left forearm, </a:t>
            </a:r>
            <a:r>
              <a:rPr lang="en-US" sz="2400" dirty="0" err="1" smtClean="0"/>
              <a:t>antecubital</a:t>
            </a:r>
            <a:r>
              <a:rPr lang="en-US" sz="2400" dirty="0" smtClean="0"/>
              <a:t> </a:t>
            </a:r>
            <a:r>
              <a:rPr lang="en-US" sz="2400" dirty="0" err="1" smtClean="0"/>
              <a:t>fossa</a:t>
            </a:r>
            <a:r>
              <a:rPr lang="en-US" sz="2400" dirty="0" smtClean="0"/>
              <a:t> (elbow region), buttocks. </a:t>
            </a:r>
          </a:p>
          <a:p>
            <a:r>
              <a:rPr lang="en-US" sz="2400" dirty="0" smtClean="0"/>
              <a:t>Hurts to sit down in class.</a:t>
            </a:r>
          </a:p>
          <a:p>
            <a:r>
              <a:rPr lang="en-US" sz="2400" dirty="0" smtClean="0"/>
              <a:t>Past treatments: prednisone, </a:t>
            </a:r>
            <a:r>
              <a:rPr lang="en-US" sz="2400" dirty="0" err="1" smtClean="0"/>
              <a:t>methylprednisolone</a:t>
            </a:r>
            <a:r>
              <a:rPr lang="en-US" sz="2400" dirty="0" smtClean="0"/>
              <a:t>, IVIG, </a:t>
            </a:r>
            <a:r>
              <a:rPr lang="en-US" sz="2400" dirty="0" err="1" smtClean="0"/>
              <a:t>methotrexate</a:t>
            </a:r>
            <a:r>
              <a:rPr lang="en-US" sz="2400" dirty="0" smtClean="0"/>
              <a:t>,</a:t>
            </a:r>
            <a:r>
              <a:rPr lang="en-US" sz="2400" dirty="0" smtClean="0">
                <a:solidFill>
                  <a:schemeClr val="bg1"/>
                </a:solidFill>
              </a:rPr>
              <a:t> </a:t>
            </a:r>
            <a:r>
              <a:rPr lang="en-US" sz="2400" dirty="0" err="1" smtClean="0"/>
              <a:t>CellCept</a:t>
            </a:r>
            <a:r>
              <a:rPr lang="en-US" sz="2400" dirty="0" smtClean="0"/>
              <a:t>, </a:t>
            </a:r>
            <a:r>
              <a:rPr lang="en-US" sz="2400" dirty="0" err="1" smtClean="0"/>
              <a:t>rituximab</a:t>
            </a:r>
            <a:r>
              <a:rPr lang="en-US" sz="2400" dirty="0" smtClean="0"/>
              <a:t>, cyclosporine, and </a:t>
            </a:r>
            <a:r>
              <a:rPr lang="en-US" sz="2400" dirty="0" err="1" smtClean="0"/>
              <a:t>hydroxychloroquine</a:t>
            </a:r>
            <a:r>
              <a:rPr lang="en-US" sz="2400" dirty="0" smtClean="0"/>
              <a:t>.</a:t>
            </a:r>
          </a:p>
          <a:p>
            <a:r>
              <a:rPr lang="en-US" sz="2400" dirty="0" smtClean="0"/>
              <a:t>Exam notable for </a:t>
            </a:r>
            <a:r>
              <a:rPr lang="en-US" sz="2400" dirty="0" err="1" smtClean="0"/>
              <a:t>indurated</a:t>
            </a:r>
            <a:r>
              <a:rPr lang="en-US" sz="2400" dirty="0" smtClean="0"/>
              <a:t> skin of bilateral thighs, hardened, painful.</a:t>
            </a:r>
          </a:p>
          <a:p>
            <a:r>
              <a:rPr lang="en-US" sz="2400" dirty="0" smtClean="0"/>
              <a:t>Underwent several </a:t>
            </a:r>
            <a:r>
              <a:rPr lang="en-US" sz="2400" dirty="0" err="1" smtClean="0"/>
              <a:t>debulking</a:t>
            </a:r>
            <a:r>
              <a:rPr lang="en-US" sz="2400" dirty="0" smtClean="0"/>
              <a:t> surgeries to remove calcium deposits.</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different people affected? Patient 4</a:t>
            </a:r>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33</a:t>
            </a:fld>
            <a:endParaRPr lang="en-US"/>
          </a:p>
        </p:txBody>
      </p:sp>
      <p:pic>
        <p:nvPicPr>
          <p:cNvPr id="7"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8675" y="2160588"/>
            <a:ext cx="3881437" cy="3881437"/>
          </a:xfrm>
        </p:spPr>
      </p:pic>
      <p:pic>
        <p:nvPicPr>
          <p:cNvPr id="8" name="Content Placeholder 5" descr="calcification thighs"/>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241131" y="2160588"/>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03586" y="6264166"/>
            <a:ext cx="3025828" cy="646331"/>
          </a:xfrm>
          <a:prstGeom prst="rect">
            <a:avLst/>
          </a:prstGeom>
          <a:noFill/>
        </p:spPr>
        <p:txBody>
          <a:bodyPr wrap="none" rtlCol="0">
            <a:spAutoFit/>
          </a:bodyPr>
          <a:lstStyle/>
          <a:p>
            <a:r>
              <a:rPr lang="en-US" dirty="0" smtClean="0"/>
              <a:t>T2 Weighted Coronal Image</a:t>
            </a:r>
          </a:p>
          <a:p>
            <a:endParaRPr lang="en-US" dirty="0"/>
          </a:p>
        </p:txBody>
      </p:sp>
      <p:sp>
        <p:nvSpPr>
          <p:cNvPr id="10" name="TextBox 9"/>
          <p:cNvSpPr txBox="1"/>
          <p:nvPr/>
        </p:nvSpPr>
        <p:spPr>
          <a:xfrm>
            <a:off x="5528441" y="6306207"/>
            <a:ext cx="2508059" cy="646331"/>
          </a:xfrm>
          <a:prstGeom prst="rect">
            <a:avLst/>
          </a:prstGeom>
          <a:noFill/>
        </p:spPr>
        <p:txBody>
          <a:bodyPr wrap="none" rtlCol="0">
            <a:spAutoFit/>
          </a:bodyPr>
          <a:lstStyle/>
          <a:p>
            <a:r>
              <a:rPr lang="en-US" dirty="0" smtClean="0"/>
              <a:t>CT Cross section views</a:t>
            </a:r>
          </a:p>
          <a:p>
            <a:endParaRPr lang="en-US" dirty="0"/>
          </a:p>
        </p:txBody>
      </p:sp>
      <p:sp>
        <p:nvSpPr>
          <p:cNvPr id="11" name="TextBox 10"/>
          <p:cNvSpPr txBox="1"/>
          <p:nvPr/>
        </p:nvSpPr>
        <p:spPr>
          <a:xfrm>
            <a:off x="5171090" y="6474372"/>
            <a:ext cx="184731" cy="369332"/>
          </a:xfrm>
          <a:prstGeom prst="rect">
            <a:avLst/>
          </a:prstGeom>
          <a:noFill/>
        </p:spPr>
        <p:txBody>
          <a:bodyPr wrap="none" rtlCol="0">
            <a:spAutoFit/>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9A83090-688E-4598-8F59-161FC0CCCE7C}" type="slidenum">
              <a:rPr lang="en-US" smtClean="0"/>
              <a:pPr/>
              <a:t>34</a:t>
            </a:fld>
            <a:endParaRPr lang="en-US"/>
          </a:p>
        </p:txBody>
      </p:sp>
      <p:pic>
        <p:nvPicPr>
          <p:cNvPr id="6" name="Picture 5"/>
          <p:cNvPicPr>
            <a:picLocks noChangeAspect="1"/>
          </p:cNvPicPr>
          <p:nvPr/>
        </p:nvPicPr>
        <p:blipFill>
          <a:blip r:embed="rId2" cstate="print"/>
          <a:srcRect/>
          <a:stretch>
            <a:fillRect/>
          </a:stretch>
        </p:blipFill>
        <p:spPr bwMode="auto">
          <a:xfrm>
            <a:off x="818630" y="445792"/>
            <a:ext cx="1947917" cy="2921876"/>
          </a:xfrm>
          <a:prstGeom prst="rect">
            <a:avLst/>
          </a:prstGeom>
          <a:noFill/>
          <a:ln w="9525">
            <a:noFill/>
            <a:miter lim="800000"/>
            <a:headEnd/>
            <a:tailEnd/>
          </a:ln>
        </p:spPr>
      </p:pic>
      <p:pic>
        <p:nvPicPr>
          <p:cNvPr id="7" name="Content Placeholder 3"/>
          <p:cNvPicPr>
            <a:picLocks noChangeAspect="1"/>
          </p:cNvPicPr>
          <p:nvPr/>
        </p:nvPicPr>
        <p:blipFill>
          <a:blip r:embed="rId3" cstate="print"/>
          <a:srcRect/>
          <a:stretch>
            <a:fillRect/>
          </a:stretch>
        </p:blipFill>
        <p:spPr bwMode="auto">
          <a:xfrm>
            <a:off x="6025633" y="0"/>
            <a:ext cx="3483960" cy="2322640"/>
          </a:xfrm>
          <a:prstGeom prst="rect">
            <a:avLst/>
          </a:prstGeom>
          <a:noFill/>
          <a:ln w="9525">
            <a:noFill/>
            <a:miter lim="800000"/>
            <a:headEnd/>
            <a:tailEnd/>
          </a:ln>
        </p:spPr>
      </p:pic>
      <p:pic>
        <p:nvPicPr>
          <p:cNvPr id="8"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978" y="2531327"/>
            <a:ext cx="5971478" cy="398098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different people affected? Patient 4</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Treated with ultrasound and CT-guided aspirations and resection of posterior </a:t>
            </a:r>
            <a:r>
              <a:rPr lang="en-US" sz="2400" dirty="0" err="1" smtClean="0"/>
              <a:t>calcific</a:t>
            </a:r>
            <a:r>
              <a:rPr lang="en-US" sz="2400" dirty="0" smtClean="0"/>
              <a:t> masses.</a:t>
            </a:r>
          </a:p>
          <a:p>
            <a:r>
              <a:rPr lang="en-US" sz="2400" dirty="0" smtClean="0"/>
              <a:t>Developed complications (5-10 years’ worth):</a:t>
            </a:r>
          </a:p>
          <a:p>
            <a:pPr lvl="1"/>
            <a:r>
              <a:rPr lang="en-US" sz="2400" dirty="0" smtClean="0"/>
              <a:t>Chronic, infected fluid collections with sinus drainage </a:t>
            </a:r>
          </a:p>
          <a:p>
            <a:pPr lvl="1"/>
            <a:r>
              <a:rPr lang="en-US" sz="2400" dirty="0" smtClean="0"/>
              <a:t>Numerous hospitalizations with multiple aspirations, resections and antibiotics’ courses</a:t>
            </a:r>
          </a:p>
          <a:p>
            <a:pPr lvl="1"/>
            <a:r>
              <a:rPr lang="en-US" sz="2400" dirty="0" smtClean="0"/>
              <a:t>Eventually went off all medications for several years, then recurrence in 20s of severe </a:t>
            </a:r>
            <a:r>
              <a:rPr lang="en-US" sz="2400" dirty="0" err="1" smtClean="0"/>
              <a:t>calcinosis</a:t>
            </a:r>
            <a:r>
              <a:rPr lang="en-US" sz="2400" dirty="0" smtClean="0"/>
              <a:t> in a leg, now back on therapy</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Calcinosis</a:t>
            </a:r>
            <a:r>
              <a:rPr lang="en-US" dirty="0" smtClean="0"/>
              <a:t> and </a:t>
            </a:r>
            <a:r>
              <a:rPr lang="en-US" dirty="0" err="1" smtClean="0"/>
              <a:t>dermatomyositis</a:t>
            </a:r>
            <a:endParaRPr lang="en-US" dirty="0"/>
          </a:p>
        </p:txBody>
      </p:sp>
      <p:sp>
        <p:nvSpPr>
          <p:cNvPr id="3" name="Content Placeholder 2"/>
          <p:cNvSpPr>
            <a:spLocks noGrp="1"/>
          </p:cNvSpPr>
          <p:nvPr>
            <p:ph idx="1"/>
          </p:nvPr>
        </p:nvSpPr>
        <p:spPr>
          <a:xfrm>
            <a:off x="621578" y="1536120"/>
            <a:ext cx="8596668" cy="3880773"/>
          </a:xfrm>
        </p:spPr>
        <p:txBody>
          <a:bodyPr>
            <a:normAutofit lnSpcReduction="10000"/>
          </a:bodyPr>
          <a:lstStyle/>
          <a:p>
            <a:r>
              <a:rPr lang="en-US" sz="2000" dirty="0" err="1" smtClean="0"/>
              <a:t>Calciniosis</a:t>
            </a:r>
            <a:r>
              <a:rPr lang="en-US" sz="2000" dirty="0" smtClean="0"/>
              <a:t> occurs from deposition of </a:t>
            </a:r>
            <a:r>
              <a:rPr lang="en-US" sz="2000" dirty="0" err="1" smtClean="0"/>
              <a:t>hydroxyapatite</a:t>
            </a:r>
            <a:r>
              <a:rPr lang="en-US" sz="2000" dirty="0" smtClean="0"/>
              <a:t> calcium phosphate in the soft tissues. </a:t>
            </a:r>
          </a:p>
          <a:p>
            <a:r>
              <a:rPr lang="en-US" sz="2000" dirty="0" err="1" smtClean="0"/>
              <a:t>Calcinosis</a:t>
            </a:r>
            <a:r>
              <a:rPr lang="en-US" sz="2000" dirty="0" smtClean="0"/>
              <a:t> is more frequent in pediatric age groups, such as JDM, occurring 30-70% of time (associated with aggressive disease and delay in </a:t>
            </a:r>
            <a:r>
              <a:rPr lang="en-US" sz="2000" dirty="0" err="1" smtClean="0"/>
              <a:t>dx</a:t>
            </a:r>
            <a:r>
              <a:rPr lang="en-US" sz="2000" dirty="0" smtClean="0"/>
              <a:t>), and in adults about 15-20%. </a:t>
            </a:r>
          </a:p>
          <a:p>
            <a:r>
              <a:rPr lang="en-US" sz="2000" dirty="0" err="1" smtClean="0"/>
              <a:t>Calcinosis</a:t>
            </a:r>
            <a:r>
              <a:rPr lang="en-US" sz="2000" dirty="0" smtClean="0"/>
              <a:t> believed to result from intracellular accumulation of calcium secondary to a disruption in cell membranes from trauma/chronic inflammation. </a:t>
            </a:r>
          </a:p>
          <a:p>
            <a:r>
              <a:rPr lang="en-US" sz="2000" dirty="0" smtClean="0"/>
              <a:t>Multiple patterns include superficial papules or nodules, deeper nodules or tumors in the dermis or subcutaneous tissue, or diffuse deposits along the </a:t>
            </a:r>
            <a:r>
              <a:rPr lang="en-US" sz="2000" dirty="0" err="1" smtClean="0"/>
              <a:t>myofascial</a:t>
            </a:r>
            <a:r>
              <a:rPr lang="en-US" sz="2000" dirty="0" smtClean="0"/>
              <a:t> planes which may form an extensive exoskeleton.</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Dermatomyositis</a:t>
            </a:r>
            <a:r>
              <a:rPr lang="en-US" dirty="0" smtClean="0"/>
              <a:t>: how does it affect non-white groups?</a:t>
            </a:r>
            <a:endParaRPr lang="en-US" dirty="0"/>
          </a:p>
        </p:txBody>
      </p:sp>
      <p:sp>
        <p:nvSpPr>
          <p:cNvPr id="3" name="Content Placeholder 2"/>
          <p:cNvSpPr>
            <a:spLocks noGrp="1"/>
          </p:cNvSpPr>
          <p:nvPr>
            <p:ph idx="1"/>
          </p:nvPr>
        </p:nvSpPr>
        <p:spPr>
          <a:xfrm>
            <a:off x="655563" y="1931989"/>
            <a:ext cx="8596668" cy="3880773"/>
          </a:xfrm>
        </p:spPr>
        <p:txBody>
          <a:bodyPr>
            <a:normAutofit fontScale="92500" lnSpcReduction="20000"/>
          </a:bodyPr>
          <a:lstStyle/>
          <a:p>
            <a:r>
              <a:rPr lang="en-US" sz="2400" dirty="0" smtClean="0"/>
              <a:t>Clinical characteristics: rashes may be subtle and not classic in appearance.</a:t>
            </a:r>
          </a:p>
          <a:p>
            <a:pPr lvl="1"/>
            <a:r>
              <a:rPr lang="en-US" sz="2200" dirty="0" smtClean="0"/>
              <a:t>Higher risk of </a:t>
            </a:r>
            <a:r>
              <a:rPr lang="en-US" sz="2200" dirty="0" err="1" smtClean="0"/>
              <a:t>calcinosis</a:t>
            </a:r>
            <a:r>
              <a:rPr lang="en-US" sz="2200" dirty="0" smtClean="0"/>
              <a:t> in non-white children with JDM</a:t>
            </a:r>
          </a:p>
          <a:p>
            <a:r>
              <a:rPr lang="en-US" sz="2400" dirty="0" smtClean="0"/>
              <a:t> CK is often higher in African and African-American populations than in white groups</a:t>
            </a:r>
          </a:p>
          <a:p>
            <a:r>
              <a:rPr lang="en-US" sz="2400" dirty="0" smtClean="0"/>
              <a:t>Organ involvement may be more severe in African, African-American and Hispanic populations.</a:t>
            </a:r>
          </a:p>
          <a:p>
            <a:r>
              <a:rPr lang="en-US" sz="2400" dirty="0" smtClean="0"/>
              <a:t>For example, interstitial lung disease often is more severe and refractory to standard treatment than in white patients</a:t>
            </a:r>
          </a:p>
          <a:p>
            <a:r>
              <a:rPr lang="en-US" sz="2400" dirty="0" smtClean="0"/>
              <a:t>Highest rates of hospitalization in non-white DM patients</a:t>
            </a:r>
          </a:p>
          <a:p>
            <a:r>
              <a:rPr lang="en-US" sz="2400" dirty="0" smtClean="0"/>
              <a:t>Mortality rates may be higher in women of non-white groups</a:t>
            </a:r>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37</a:t>
            </a:fld>
            <a:endParaRPr lang="en-US"/>
          </a:p>
        </p:txBody>
      </p:sp>
      <p:sp>
        <p:nvSpPr>
          <p:cNvPr id="6" name="TextBox 5"/>
          <p:cNvSpPr txBox="1"/>
          <p:nvPr/>
        </p:nvSpPr>
        <p:spPr>
          <a:xfrm>
            <a:off x="859972" y="5834743"/>
            <a:ext cx="5119863" cy="1200329"/>
          </a:xfrm>
          <a:prstGeom prst="rect">
            <a:avLst/>
          </a:prstGeom>
          <a:noFill/>
        </p:spPr>
        <p:txBody>
          <a:bodyPr wrap="none" rtlCol="0">
            <a:spAutoFit/>
          </a:bodyPr>
          <a:lstStyle/>
          <a:p>
            <a:r>
              <a:rPr lang="en-US" sz="1200" dirty="0" smtClean="0"/>
              <a:t>Pinal-Fernandez, </a:t>
            </a:r>
            <a:r>
              <a:rPr lang="en-US" sz="1200" dirty="0" err="1" smtClean="0"/>
              <a:t>Iago</a:t>
            </a:r>
            <a:r>
              <a:rPr lang="en-US" sz="1200" dirty="0" smtClean="0"/>
              <a:t> et al. 2017. Rheumatology, 56(6); 999-1007.</a:t>
            </a:r>
          </a:p>
          <a:p>
            <a:r>
              <a:rPr lang="en-US" sz="1200" dirty="0" smtClean="0"/>
              <a:t>Hochberg, MC, et al. 1983. Arthritis &amp; Rheumatism, 26 (12); 1465-1471.</a:t>
            </a:r>
          </a:p>
          <a:p>
            <a:r>
              <a:rPr lang="en-US" sz="1200" dirty="0" err="1" smtClean="0"/>
              <a:t>Kwa</a:t>
            </a:r>
            <a:r>
              <a:rPr lang="en-US" sz="1200" dirty="0" smtClean="0"/>
              <a:t>, M., et al. 2017. Arthritis Care &amp; Research, 69(9);1391-1399.</a:t>
            </a:r>
          </a:p>
          <a:p>
            <a:r>
              <a:rPr lang="en-US" sz="1200" dirty="0" err="1" smtClean="0"/>
              <a:t>Hoeltzel</a:t>
            </a:r>
            <a:r>
              <a:rPr lang="en-US" sz="1200" dirty="0" smtClean="0"/>
              <a:t>, MF, et al. 2012. Pediatric Rheumatology, 10 (</a:t>
            </a:r>
            <a:r>
              <a:rPr lang="en-US" sz="1200" dirty="0" err="1" smtClean="0"/>
              <a:t>Suppl</a:t>
            </a:r>
            <a:r>
              <a:rPr lang="en-US" sz="1200" dirty="0" smtClean="0"/>
              <a:t> 1).</a:t>
            </a:r>
          </a:p>
          <a:p>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720877" y="1670731"/>
            <a:ext cx="8596668" cy="3880773"/>
          </a:xfrm>
        </p:spPr>
        <p:txBody>
          <a:bodyPr>
            <a:normAutofit/>
          </a:bodyPr>
          <a:lstStyle/>
          <a:p>
            <a:r>
              <a:rPr lang="en-US" sz="2800" dirty="0" smtClean="0"/>
              <a:t>Gain an understanding of the definition of </a:t>
            </a:r>
            <a:r>
              <a:rPr lang="en-US" sz="2800" dirty="0" err="1" smtClean="0"/>
              <a:t>dermatomyositis</a:t>
            </a:r>
            <a:r>
              <a:rPr lang="en-US" sz="2800" dirty="0" smtClean="0"/>
              <a:t> and how we diagnose it</a:t>
            </a:r>
          </a:p>
          <a:p>
            <a:r>
              <a:rPr lang="en-US" sz="2800" dirty="0" smtClean="0"/>
              <a:t>Appreciate how different groups of people are affected</a:t>
            </a:r>
          </a:p>
          <a:p>
            <a:r>
              <a:rPr lang="en-US" sz="2800" dirty="0" smtClean="0"/>
              <a:t>Recognize varied treatment options</a:t>
            </a:r>
          </a:p>
          <a:p>
            <a:r>
              <a:rPr lang="en-US" sz="2800" dirty="0" smtClean="0"/>
              <a:t>Discuss short and long-term prognosis</a:t>
            </a:r>
          </a:p>
          <a:p>
            <a:endParaRPr lang="en-US" sz="28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Treatment of DM</a:t>
            </a:r>
            <a:endParaRPr lang="en-US" dirty="0"/>
          </a:p>
        </p:txBody>
      </p:sp>
      <p:sp>
        <p:nvSpPr>
          <p:cNvPr id="4" name="Content Placeholder 3"/>
          <p:cNvSpPr>
            <a:spLocks noGrp="1"/>
          </p:cNvSpPr>
          <p:nvPr>
            <p:ph idx="1"/>
          </p:nvPr>
        </p:nvSpPr>
        <p:spPr>
          <a:xfrm>
            <a:off x="666183" y="1313096"/>
            <a:ext cx="8596668" cy="3880773"/>
          </a:xfrm>
        </p:spPr>
        <p:txBody>
          <a:bodyPr>
            <a:noAutofit/>
          </a:bodyPr>
          <a:lstStyle/>
          <a:p>
            <a:r>
              <a:rPr lang="en-US" sz="2400" dirty="0" smtClean="0"/>
              <a:t>Should </a:t>
            </a:r>
            <a:r>
              <a:rPr lang="en-US" sz="2400" dirty="0" smtClean="0"/>
              <a:t>involve a </a:t>
            </a:r>
            <a:r>
              <a:rPr lang="en-US" sz="2400" dirty="0" smtClean="0"/>
              <a:t>multi-specialty </a:t>
            </a:r>
            <a:r>
              <a:rPr lang="en-US" sz="2400" dirty="0" smtClean="0"/>
              <a:t>approach with therapy targeted to skin and/or muscle, physical therapy, occupational therapy.</a:t>
            </a:r>
          </a:p>
          <a:p>
            <a:r>
              <a:rPr lang="en-US" sz="2400" dirty="0" smtClean="0"/>
              <a:t>There is a lack of large randomized-controlled trials evaluating efficacy of treatments used by experts.</a:t>
            </a:r>
          </a:p>
          <a:p>
            <a:r>
              <a:rPr lang="en-US" sz="2400" dirty="0" smtClean="0"/>
              <a:t>Management of extra-muscular organ involvement such as lungs, cardiac is important. </a:t>
            </a:r>
          </a:p>
          <a:p>
            <a:r>
              <a:rPr lang="en-US" sz="2400" dirty="0" smtClean="0"/>
              <a:t>Involvement of specialists in multiple medical or surgical disciplines: neurologists, rheumatologists, dermatologists, physical medicine, pulmonologists, cardiologists, general surgeons, orthopedic surgeons is important.</a:t>
            </a:r>
          </a:p>
          <a:p>
            <a:endParaRPr lang="en-US" sz="2400" dirty="0"/>
          </a:p>
        </p:txBody>
      </p:sp>
      <p:sp>
        <p:nvSpPr>
          <p:cNvPr id="2" name="Slide Number Placeholder 1"/>
          <p:cNvSpPr>
            <a:spLocks noGrp="1"/>
          </p:cNvSpPr>
          <p:nvPr>
            <p:ph type="sldNum" sz="quarter" idx="12"/>
          </p:nvPr>
        </p:nvSpPr>
        <p:spPr/>
        <p:txBody>
          <a:bodyPr/>
          <a:lstStyle/>
          <a:p>
            <a:fld id="{29A83090-688E-4598-8F59-161FC0CCCE7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Dermatomyositis</a:t>
            </a:r>
            <a:r>
              <a:rPr lang="en-US" dirty="0" smtClean="0"/>
              <a:t>: what is it?</a:t>
            </a:r>
            <a:endParaRPr lang="en-US" dirty="0"/>
          </a:p>
        </p:txBody>
      </p:sp>
      <p:sp>
        <p:nvSpPr>
          <p:cNvPr id="3" name="Content Placeholder 2"/>
          <p:cNvSpPr>
            <a:spLocks noGrp="1"/>
          </p:cNvSpPr>
          <p:nvPr>
            <p:ph idx="1"/>
          </p:nvPr>
        </p:nvSpPr>
        <p:spPr>
          <a:xfrm>
            <a:off x="687844" y="1424865"/>
            <a:ext cx="8596668" cy="3880773"/>
          </a:xfrm>
        </p:spPr>
        <p:txBody>
          <a:bodyPr>
            <a:normAutofit fontScale="92500" lnSpcReduction="20000"/>
          </a:bodyPr>
          <a:lstStyle/>
          <a:p>
            <a:r>
              <a:rPr lang="en-US" sz="3200" dirty="0" smtClean="0"/>
              <a:t>An autoimmune disease that causes inflammation in your skin and muscle tissue</a:t>
            </a:r>
          </a:p>
          <a:p>
            <a:r>
              <a:rPr lang="en-US" sz="3200" dirty="0" smtClean="0"/>
              <a:t>Take a step back: what is autoimmune disease?</a:t>
            </a:r>
          </a:p>
          <a:p>
            <a:r>
              <a:rPr lang="en-US" sz="3200" dirty="0" smtClean="0"/>
              <a:t>When the immune system goes awry.</a:t>
            </a:r>
          </a:p>
          <a:p>
            <a:r>
              <a:rPr lang="en-US" sz="3200" dirty="0" smtClean="0"/>
              <a:t>How? Your immune system loses “tolerance” to your body’s tissues and certain cells such as your “B cells” and “T cells” and other cells start fighting against your tissues by mounting an inflammatory response. </a:t>
            </a:r>
          </a:p>
          <a:p>
            <a:pPr>
              <a:buNone/>
            </a:pPr>
            <a:endParaRPr lang="en-US" sz="3200" dirty="0" smtClean="0"/>
          </a:p>
          <a:p>
            <a:endParaRPr lang="en-US" sz="3200" dirty="0" smtClean="0"/>
          </a:p>
        </p:txBody>
      </p:sp>
      <p:sp>
        <p:nvSpPr>
          <p:cNvPr id="4" name="Slide Number Placeholder 3"/>
          <p:cNvSpPr>
            <a:spLocks noGrp="1"/>
          </p:cNvSpPr>
          <p:nvPr>
            <p:ph type="sldNum" sz="quarter" idx="12"/>
          </p:nvPr>
        </p:nvSpPr>
        <p:spPr/>
        <p:txBody>
          <a:bodyPr/>
          <a:lstStyle/>
          <a:p>
            <a:fld id="{29A83090-688E-4598-8F59-161FC0CCCE7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8596668" cy="840059"/>
          </a:xfrm>
        </p:spPr>
        <p:txBody>
          <a:bodyPr/>
          <a:lstStyle/>
          <a:p>
            <a:r>
              <a:rPr lang="en-US" dirty="0" smtClean="0"/>
              <a:t>My approach to treatment</a:t>
            </a:r>
            <a:endParaRPr lang="en-US" dirty="0"/>
          </a:p>
        </p:txBody>
      </p:sp>
      <p:sp>
        <p:nvSpPr>
          <p:cNvPr id="3" name="Content Placeholder 2"/>
          <p:cNvSpPr>
            <a:spLocks noGrp="1"/>
          </p:cNvSpPr>
          <p:nvPr>
            <p:ph idx="1"/>
          </p:nvPr>
        </p:nvSpPr>
        <p:spPr>
          <a:xfrm>
            <a:off x="710788" y="1145828"/>
            <a:ext cx="8596668" cy="3880773"/>
          </a:xfrm>
        </p:spPr>
        <p:txBody>
          <a:bodyPr>
            <a:noAutofit/>
          </a:bodyPr>
          <a:lstStyle/>
          <a:p>
            <a:r>
              <a:rPr lang="en-US" sz="2400" dirty="0" smtClean="0"/>
              <a:t>First line: </a:t>
            </a:r>
            <a:r>
              <a:rPr lang="en-US" sz="2400" dirty="0" err="1" smtClean="0"/>
              <a:t>Glucocorticoids</a:t>
            </a:r>
            <a:r>
              <a:rPr lang="en-US" sz="2400" dirty="0" smtClean="0"/>
              <a:t> (topical +/- oral)+ a steroid sparing agent:</a:t>
            </a:r>
          </a:p>
          <a:p>
            <a:pPr lvl="1"/>
            <a:r>
              <a:rPr lang="en-US" sz="2400" dirty="0" err="1" smtClean="0"/>
              <a:t>Azathioprine</a:t>
            </a:r>
            <a:r>
              <a:rPr lang="en-US" sz="2400" dirty="0" smtClean="0"/>
              <a:t> (2 mg/kg)</a:t>
            </a:r>
          </a:p>
          <a:p>
            <a:pPr lvl="1"/>
            <a:r>
              <a:rPr lang="en-US" sz="2400" dirty="0" err="1" smtClean="0"/>
              <a:t>Methotrexate</a:t>
            </a:r>
            <a:r>
              <a:rPr lang="en-US" sz="2400" dirty="0" smtClean="0"/>
              <a:t> (if no severe ILD)</a:t>
            </a:r>
          </a:p>
          <a:p>
            <a:pPr lvl="1"/>
            <a:r>
              <a:rPr lang="en-US" sz="2400" dirty="0" err="1" smtClean="0"/>
              <a:t>Mycophenolate</a:t>
            </a:r>
            <a:r>
              <a:rPr lang="en-US" sz="2400" dirty="0" smtClean="0"/>
              <a:t> </a:t>
            </a:r>
            <a:r>
              <a:rPr lang="en-US" sz="2400" dirty="0" err="1" smtClean="0"/>
              <a:t>mofetil</a:t>
            </a:r>
            <a:r>
              <a:rPr lang="en-US" sz="2400" dirty="0" smtClean="0"/>
              <a:t> (standard dosing or 1500 mg twice daily).</a:t>
            </a:r>
          </a:p>
          <a:p>
            <a:r>
              <a:rPr lang="en-US" sz="2400" dirty="0" err="1" smtClean="0"/>
              <a:t>Glucocorticoid</a:t>
            </a:r>
            <a:r>
              <a:rPr lang="en-US" sz="2400" dirty="0" smtClean="0"/>
              <a:t> dosing: pulse intravenous daily (3 days) for severe disease (i.e. severe weakness, </a:t>
            </a:r>
            <a:r>
              <a:rPr lang="en-US" sz="2400" dirty="0" err="1" smtClean="0"/>
              <a:t>dysphagia</a:t>
            </a:r>
            <a:r>
              <a:rPr lang="en-US" sz="2400" dirty="0" smtClean="0"/>
              <a:t>, progressive ILD).</a:t>
            </a:r>
          </a:p>
          <a:p>
            <a:r>
              <a:rPr lang="en-US" sz="2400" dirty="0" smtClean="0"/>
              <a:t>Oral </a:t>
            </a:r>
            <a:r>
              <a:rPr lang="en-US" sz="2400" dirty="0" err="1" smtClean="0"/>
              <a:t>glucocorticoids</a:t>
            </a:r>
            <a:r>
              <a:rPr lang="en-US" sz="2400" dirty="0" smtClean="0"/>
              <a:t> with taper: 1 mg/kg for 4 weeks, taper by 1-2.5-5 mg every 2-4 weeks pending treatment response and tolerability.</a:t>
            </a:r>
          </a:p>
          <a:p>
            <a:pPr lvl="1"/>
            <a:r>
              <a:rPr lang="en-US" sz="2400" dirty="0" smtClean="0"/>
              <a:t>Oral taper may slow or stop ~5-10 mg daily.</a:t>
            </a:r>
          </a:p>
          <a:p>
            <a:endParaRPr lang="en-US" sz="20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approach to treatment</a:t>
            </a:r>
            <a:endParaRPr lang="en-US" dirty="0"/>
          </a:p>
        </p:txBody>
      </p:sp>
      <p:sp>
        <p:nvSpPr>
          <p:cNvPr id="3" name="Content Placeholder 2"/>
          <p:cNvSpPr>
            <a:spLocks noGrp="1"/>
          </p:cNvSpPr>
          <p:nvPr>
            <p:ph idx="1"/>
          </p:nvPr>
        </p:nvSpPr>
        <p:spPr>
          <a:xfrm>
            <a:off x="622905" y="1648961"/>
            <a:ext cx="8596668" cy="3880773"/>
          </a:xfrm>
        </p:spPr>
        <p:txBody>
          <a:bodyPr>
            <a:normAutofit fontScale="92500" lnSpcReduction="20000"/>
          </a:bodyPr>
          <a:lstStyle/>
          <a:p>
            <a:r>
              <a:rPr lang="en-US" sz="2800" dirty="0" smtClean="0"/>
              <a:t>Anti-</a:t>
            </a:r>
            <a:r>
              <a:rPr lang="en-US" sz="2800" dirty="0" err="1" smtClean="0"/>
              <a:t>malarials</a:t>
            </a:r>
            <a:r>
              <a:rPr lang="en-US" sz="2800" dirty="0" smtClean="0"/>
              <a:t> may help skin disease such as </a:t>
            </a:r>
            <a:r>
              <a:rPr lang="en-US" sz="2800" dirty="0" err="1" smtClean="0"/>
              <a:t>hydroxychloroquine</a:t>
            </a:r>
            <a:r>
              <a:rPr lang="en-US" sz="2800" dirty="0" smtClean="0"/>
              <a:t>, sometimes not adequate alone, and not effective for muscle disease</a:t>
            </a:r>
          </a:p>
          <a:p>
            <a:r>
              <a:rPr lang="en-US" sz="2800" dirty="0" smtClean="0"/>
              <a:t>Intravenous immunoglobulin (IVIG) may be used initially or as “bridge therapy” until maintenance </a:t>
            </a:r>
            <a:r>
              <a:rPr lang="en-US" sz="2800" dirty="0" err="1" smtClean="0"/>
              <a:t>immunosuppressives</a:t>
            </a:r>
            <a:r>
              <a:rPr lang="en-US" sz="2800" dirty="0" smtClean="0"/>
              <a:t> kick in.</a:t>
            </a:r>
          </a:p>
          <a:p>
            <a:r>
              <a:rPr lang="en-US" sz="2800" dirty="0" smtClean="0"/>
              <a:t>IVIG 1-2 gram/kg of ideal body weight.</a:t>
            </a:r>
          </a:p>
          <a:p>
            <a:pPr lvl="1"/>
            <a:r>
              <a:rPr lang="en-US" sz="2800" dirty="0" smtClean="0"/>
              <a:t>Some patients do not tolerate due to headaches, aseptic meningitis</a:t>
            </a:r>
          </a:p>
          <a:p>
            <a:pPr lvl="1"/>
            <a:r>
              <a:rPr lang="en-US" sz="2800" dirty="0" smtClean="0"/>
              <a:t>Lower doses may be used.</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approach to treatment for severe ILD or other severe organ disease</a:t>
            </a:r>
            <a:endParaRPr lang="en-US" dirty="0"/>
          </a:p>
        </p:txBody>
      </p:sp>
      <p:sp>
        <p:nvSpPr>
          <p:cNvPr id="3" name="Content Placeholder 2"/>
          <p:cNvSpPr>
            <a:spLocks noGrp="1"/>
          </p:cNvSpPr>
          <p:nvPr>
            <p:ph idx="1"/>
          </p:nvPr>
        </p:nvSpPr>
        <p:spPr>
          <a:xfrm>
            <a:off x="590248" y="1866675"/>
            <a:ext cx="8596668" cy="3880773"/>
          </a:xfrm>
        </p:spPr>
        <p:txBody>
          <a:bodyPr>
            <a:normAutofit lnSpcReduction="10000"/>
          </a:bodyPr>
          <a:lstStyle/>
          <a:p>
            <a:r>
              <a:rPr lang="en-US" sz="2400" dirty="0" smtClean="0"/>
              <a:t>IV or oral </a:t>
            </a:r>
            <a:r>
              <a:rPr lang="en-US" sz="2400" dirty="0" err="1" smtClean="0"/>
              <a:t>cyclophosphamide</a:t>
            </a:r>
            <a:r>
              <a:rPr lang="en-US" sz="2400" dirty="0" smtClean="0"/>
              <a:t>.</a:t>
            </a:r>
          </a:p>
          <a:p>
            <a:pPr lvl="1"/>
            <a:r>
              <a:rPr lang="en-US" sz="2400" dirty="0" smtClean="0"/>
              <a:t>Data exists for improvement in Jo-1+ pts with ILD in small series of patients.</a:t>
            </a:r>
          </a:p>
          <a:p>
            <a:r>
              <a:rPr lang="en-US" sz="2400" dirty="0" smtClean="0"/>
              <a:t>Cyclosporine A or </a:t>
            </a:r>
            <a:r>
              <a:rPr lang="en-US" sz="2400" dirty="0" err="1" smtClean="0"/>
              <a:t>Tacrolimus</a:t>
            </a:r>
            <a:endParaRPr lang="en-US" sz="2400" dirty="0" smtClean="0"/>
          </a:p>
          <a:p>
            <a:pPr lvl="1"/>
            <a:r>
              <a:rPr lang="en-US" sz="2400" dirty="0" smtClean="0"/>
              <a:t>Data exists in several small series of patients.</a:t>
            </a:r>
          </a:p>
          <a:p>
            <a:pPr lvl="1"/>
            <a:r>
              <a:rPr lang="en-US" sz="2400" dirty="0" smtClean="0"/>
              <a:t>I have more experience with </a:t>
            </a:r>
            <a:r>
              <a:rPr lang="en-US" sz="2400" dirty="0" err="1" smtClean="0"/>
              <a:t>tacrolimus</a:t>
            </a:r>
            <a:r>
              <a:rPr lang="en-US" sz="2400" dirty="0" smtClean="0"/>
              <a:t>, twice daily dosing targeting a trough level of 5-20 </a:t>
            </a:r>
            <a:r>
              <a:rPr lang="en-US" sz="2400" dirty="0" err="1" smtClean="0"/>
              <a:t>ng</a:t>
            </a:r>
            <a:r>
              <a:rPr lang="en-US" sz="2400" dirty="0" smtClean="0"/>
              <a:t>/</a:t>
            </a:r>
            <a:r>
              <a:rPr lang="en-US" sz="2400" dirty="0" err="1" smtClean="0"/>
              <a:t>mL.</a:t>
            </a:r>
            <a:endParaRPr lang="en-US" sz="2400" dirty="0" smtClean="0"/>
          </a:p>
          <a:p>
            <a:pPr lvl="1"/>
            <a:r>
              <a:rPr lang="en-US" sz="2400" dirty="0" smtClean="0"/>
              <a:t>Monitor for hypertension, renal insufficiency, electrolyte derangements, tremor, peeling rashes.</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42</a:t>
            </a:fld>
            <a:endParaRPr lang="en-US"/>
          </a:p>
        </p:txBody>
      </p:sp>
      <p:sp>
        <p:nvSpPr>
          <p:cNvPr id="6" name="TextBox 5"/>
          <p:cNvSpPr txBox="1"/>
          <p:nvPr/>
        </p:nvSpPr>
        <p:spPr>
          <a:xfrm>
            <a:off x="685800" y="5987143"/>
            <a:ext cx="5648278" cy="646331"/>
          </a:xfrm>
          <a:prstGeom prst="rect">
            <a:avLst/>
          </a:prstGeom>
          <a:noFill/>
        </p:spPr>
        <p:txBody>
          <a:bodyPr wrap="none" rtlCol="0">
            <a:spAutoFit/>
          </a:bodyPr>
          <a:lstStyle/>
          <a:p>
            <a:r>
              <a:rPr lang="en-US" sz="1200" dirty="0" smtClean="0"/>
              <a:t>Marie I, </a:t>
            </a:r>
            <a:r>
              <a:rPr lang="en-US" sz="1200" dirty="0" err="1" smtClean="0"/>
              <a:t>Josse</a:t>
            </a:r>
            <a:r>
              <a:rPr lang="en-US" sz="1200" dirty="0" smtClean="0"/>
              <a:t> S, </a:t>
            </a:r>
            <a:r>
              <a:rPr lang="en-US" sz="1200" dirty="0" err="1" smtClean="0"/>
              <a:t>Hatron</a:t>
            </a:r>
            <a:r>
              <a:rPr lang="en-US" sz="1200" dirty="0" smtClean="0"/>
              <a:t> PY, et al. Arthritis Care Res (Hoboken); 2013; 65:800-8.</a:t>
            </a:r>
          </a:p>
          <a:p>
            <a:r>
              <a:rPr lang="en-US" sz="1200" dirty="0" err="1" smtClean="0"/>
              <a:t>Oddis</a:t>
            </a:r>
            <a:r>
              <a:rPr lang="en-US" sz="1200" dirty="0" smtClean="0"/>
              <a:t> CV, </a:t>
            </a:r>
            <a:r>
              <a:rPr lang="en-US" sz="1200" dirty="0" err="1" smtClean="0"/>
              <a:t>Sciurba</a:t>
            </a:r>
            <a:r>
              <a:rPr lang="en-US" sz="1200" dirty="0" smtClean="0"/>
              <a:t> FC, </a:t>
            </a:r>
            <a:r>
              <a:rPr lang="en-US" sz="1200" dirty="0" err="1" smtClean="0"/>
              <a:t>Strazl</a:t>
            </a:r>
            <a:r>
              <a:rPr lang="en-US" sz="1200" dirty="0" smtClean="0"/>
              <a:t> TE.  Lancet. 1999;353:1762-63.</a:t>
            </a:r>
          </a:p>
          <a:p>
            <a:r>
              <a:rPr lang="en-US" sz="1200" dirty="0" smtClean="0"/>
              <a:t>Wilkes MR, </a:t>
            </a:r>
            <a:r>
              <a:rPr lang="en-US" sz="1200" dirty="0" err="1" smtClean="0"/>
              <a:t>Sereika</a:t>
            </a:r>
            <a:r>
              <a:rPr lang="en-US" sz="1200" dirty="0" smtClean="0"/>
              <a:t> SM, </a:t>
            </a:r>
            <a:r>
              <a:rPr lang="en-US" sz="1200" dirty="0" err="1" smtClean="0"/>
              <a:t>Fertig</a:t>
            </a:r>
            <a:r>
              <a:rPr lang="en-US" sz="1200" dirty="0" smtClean="0"/>
              <a:t> N, et al. </a:t>
            </a:r>
            <a:r>
              <a:rPr lang="en-US" sz="1200" dirty="0" err="1" smtClean="0"/>
              <a:t>Arth</a:t>
            </a:r>
            <a:r>
              <a:rPr lang="en-US" sz="1200" dirty="0" smtClean="0"/>
              <a:t> Rheum. 2005;52:2439-2446</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approach to treatment for refractory </a:t>
            </a:r>
            <a:r>
              <a:rPr lang="en-US" dirty="0" err="1" smtClean="0"/>
              <a:t>myositis</a:t>
            </a:r>
            <a:r>
              <a:rPr lang="en-US" dirty="0" smtClean="0"/>
              <a:t> disease  </a:t>
            </a:r>
            <a:endParaRPr lang="en-US" dirty="0"/>
          </a:p>
        </p:txBody>
      </p:sp>
      <p:sp>
        <p:nvSpPr>
          <p:cNvPr id="3" name="Content Placeholder 2"/>
          <p:cNvSpPr>
            <a:spLocks noGrp="1"/>
          </p:cNvSpPr>
          <p:nvPr>
            <p:ph idx="1"/>
          </p:nvPr>
        </p:nvSpPr>
        <p:spPr>
          <a:xfrm>
            <a:off x="677334" y="1892960"/>
            <a:ext cx="8596668" cy="3880773"/>
          </a:xfrm>
        </p:spPr>
        <p:txBody>
          <a:bodyPr/>
          <a:lstStyle/>
          <a:p>
            <a:r>
              <a:rPr lang="en-US" sz="2400" dirty="0" err="1" smtClean="0"/>
              <a:t>Rituximab</a:t>
            </a:r>
            <a:r>
              <a:rPr lang="en-US" sz="2400" dirty="0" smtClean="0"/>
              <a:t> 1000 mg X 2 and repeat every 6 months; doses may be reduced in subsequent infusions</a:t>
            </a:r>
          </a:p>
          <a:p>
            <a:r>
              <a:rPr lang="en-US" sz="2400" dirty="0" smtClean="0"/>
              <a:t>“RIM” trial of refractory juvenile/adult IIM, didn’t meet endpoints, but 83% met definition of improvement.</a:t>
            </a:r>
          </a:p>
          <a:p>
            <a:r>
              <a:rPr lang="en-US" sz="2400" dirty="0" smtClean="0"/>
              <a:t>Refractory IIM patients with strongly positive </a:t>
            </a:r>
            <a:r>
              <a:rPr lang="en-US" sz="2400" dirty="0" err="1" smtClean="0"/>
              <a:t>autoantibodies</a:t>
            </a:r>
            <a:r>
              <a:rPr lang="en-US" sz="2400" dirty="0" smtClean="0"/>
              <a:t> (i.e. Jo-1) may be more responsive to </a:t>
            </a:r>
            <a:r>
              <a:rPr lang="en-US" sz="2400" dirty="0" err="1" smtClean="0"/>
              <a:t>rituximab</a:t>
            </a:r>
            <a:r>
              <a:rPr lang="en-US" sz="2400" dirty="0" smtClean="0"/>
              <a:t> (shorter time to improvement).</a:t>
            </a:r>
          </a:p>
          <a:p>
            <a:r>
              <a:rPr lang="en-US" sz="2400" dirty="0" smtClean="0"/>
              <a:t>Interestingly, autoantibody titers decrease after </a:t>
            </a:r>
            <a:r>
              <a:rPr lang="en-US" sz="2400" dirty="0" err="1" smtClean="0"/>
              <a:t>rituximab</a:t>
            </a:r>
            <a:r>
              <a:rPr lang="en-US" sz="2400" dirty="0" smtClean="0"/>
              <a:t> suggesting a correlation with clinical response.</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43</a:t>
            </a:fld>
            <a:endParaRPr lang="en-US"/>
          </a:p>
        </p:txBody>
      </p:sp>
      <p:sp>
        <p:nvSpPr>
          <p:cNvPr id="5" name="TextBox 4"/>
          <p:cNvSpPr txBox="1"/>
          <p:nvPr/>
        </p:nvSpPr>
        <p:spPr>
          <a:xfrm>
            <a:off x="718457" y="6183086"/>
            <a:ext cx="5266635" cy="461665"/>
          </a:xfrm>
          <a:prstGeom prst="rect">
            <a:avLst/>
          </a:prstGeom>
          <a:noFill/>
        </p:spPr>
        <p:txBody>
          <a:bodyPr wrap="none" rtlCol="0">
            <a:spAutoFit/>
          </a:bodyPr>
          <a:lstStyle/>
          <a:p>
            <a:r>
              <a:rPr lang="en-US" sz="1200" dirty="0" err="1" smtClean="0"/>
              <a:t>Oddis</a:t>
            </a:r>
            <a:r>
              <a:rPr lang="en-US" sz="1200" dirty="0" smtClean="0"/>
              <a:t> CV, Reed AM, </a:t>
            </a:r>
            <a:r>
              <a:rPr lang="en-US" sz="1200" dirty="0" err="1" smtClean="0"/>
              <a:t>Aggarwal</a:t>
            </a:r>
            <a:r>
              <a:rPr lang="en-US" sz="1200" dirty="0" smtClean="0"/>
              <a:t> R, et al. Arthritis Rheum.2013;65:312-24.</a:t>
            </a:r>
          </a:p>
          <a:p>
            <a:r>
              <a:rPr lang="en-US" sz="1200" dirty="0" err="1" smtClean="0"/>
              <a:t>Aggarwal</a:t>
            </a:r>
            <a:r>
              <a:rPr lang="en-US" sz="1200" dirty="0" smtClean="0"/>
              <a:t> R, </a:t>
            </a:r>
            <a:r>
              <a:rPr lang="en-US" sz="1200" dirty="0" err="1" smtClean="0"/>
              <a:t>Bandos</a:t>
            </a:r>
            <a:r>
              <a:rPr lang="en-US" sz="1200" dirty="0" smtClean="0"/>
              <a:t> A, Reed AM, et al. Arthritis </a:t>
            </a:r>
            <a:r>
              <a:rPr lang="en-US" sz="1200" dirty="0" err="1" smtClean="0"/>
              <a:t>Rheumatol</a:t>
            </a:r>
            <a:r>
              <a:rPr lang="en-US" sz="1200" dirty="0" smtClean="0"/>
              <a:t>. 2014;66:740-9</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9307"/>
            <a:ext cx="8596668" cy="1320800"/>
          </a:xfrm>
        </p:spPr>
        <p:txBody>
          <a:bodyPr/>
          <a:lstStyle/>
          <a:p>
            <a:r>
              <a:rPr lang="en-US" dirty="0" smtClean="0"/>
              <a:t>What about </a:t>
            </a:r>
            <a:r>
              <a:rPr lang="en-US" dirty="0" err="1" smtClean="0"/>
              <a:t>calcinosis</a:t>
            </a:r>
            <a:r>
              <a:rPr lang="en-US" dirty="0" smtClean="0"/>
              <a:t>? </a:t>
            </a:r>
            <a:endParaRPr lang="en-US" dirty="0"/>
          </a:p>
        </p:txBody>
      </p:sp>
      <p:sp>
        <p:nvSpPr>
          <p:cNvPr id="3" name="Content Placeholder 2"/>
          <p:cNvSpPr>
            <a:spLocks noGrp="1"/>
          </p:cNvSpPr>
          <p:nvPr>
            <p:ph idx="1"/>
          </p:nvPr>
        </p:nvSpPr>
        <p:spPr>
          <a:xfrm>
            <a:off x="744241" y="956259"/>
            <a:ext cx="8596668" cy="3880773"/>
          </a:xfrm>
        </p:spPr>
        <p:txBody>
          <a:bodyPr>
            <a:noAutofit/>
          </a:bodyPr>
          <a:lstStyle/>
          <a:p>
            <a:r>
              <a:rPr lang="en-US" sz="2400" dirty="0" smtClean="0"/>
              <a:t>Numerous therapies tried with varying or no success:</a:t>
            </a:r>
          </a:p>
          <a:p>
            <a:pPr lvl="1"/>
            <a:r>
              <a:rPr lang="en-US" sz="2400" dirty="0" smtClean="0"/>
              <a:t>Calcium channel blockers (</a:t>
            </a:r>
            <a:r>
              <a:rPr lang="en-US" sz="2400" dirty="0" err="1" smtClean="0"/>
              <a:t>diltiazem</a:t>
            </a:r>
            <a:r>
              <a:rPr lang="en-US" sz="2400" dirty="0" smtClean="0"/>
              <a:t>, </a:t>
            </a:r>
            <a:r>
              <a:rPr lang="en-US" sz="2400" dirty="0" err="1" smtClean="0"/>
              <a:t>amlodipine</a:t>
            </a:r>
            <a:r>
              <a:rPr lang="en-US" sz="2400" dirty="0" smtClean="0"/>
              <a:t>)</a:t>
            </a:r>
          </a:p>
          <a:p>
            <a:pPr lvl="1"/>
            <a:r>
              <a:rPr lang="en-US" sz="2400" dirty="0" err="1" smtClean="0"/>
              <a:t>Bisphosphonates</a:t>
            </a:r>
            <a:r>
              <a:rPr lang="en-US" sz="2400" dirty="0" smtClean="0"/>
              <a:t> (</a:t>
            </a:r>
            <a:r>
              <a:rPr lang="en-US" sz="2400" dirty="0" err="1" smtClean="0"/>
              <a:t>alendronate</a:t>
            </a:r>
            <a:r>
              <a:rPr lang="en-US" sz="2400" dirty="0" smtClean="0"/>
              <a:t>)</a:t>
            </a:r>
          </a:p>
          <a:p>
            <a:pPr lvl="1"/>
            <a:r>
              <a:rPr lang="en-US" sz="2400" dirty="0" err="1" smtClean="0"/>
              <a:t>Colchicine</a:t>
            </a:r>
            <a:endParaRPr lang="en-US" sz="2400" dirty="0" smtClean="0"/>
          </a:p>
          <a:p>
            <a:pPr lvl="1"/>
            <a:r>
              <a:rPr lang="en-US" sz="2400" dirty="0" smtClean="0"/>
              <a:t>IVIG</a:t>
            </a:r>
          </a:p>
          <a:p>
            <a:pPr lvl="1"/>
            <a:r>
              <a:rPr lang="en-US" sz="2400" dirty="0" err="1" smtClean="0"/>
              <a:t>Methotrexate</a:t>
            </a:r>
            <a:endParaRPr lang="en-US" sz="2400" dirty="0" smtClean="0"/>
          </a:p>
          <a:p>
            <a:pPr lvl="1"/>
            <a:r>
              <a:rPr lang="en-US" sz="2400" dirty="0" smtClean="0"/>
              <a:t>Steroids</a:t>
            </a:r>
          </a:p>
          <a:p>
            <a:pPr lvl="1"/>
            <a:r>
              <a:rPr lang="en-US" sz="2400" dirty="0" smtClean="0"/>
              <a:t>Biologic medications</a:t>
            </a:r>
          </a:p>
          <a:p>
            <a:pPr lvl="1"/>
            <a:r>
              <a:rPr lang="en-US" sz="2400" dirty="0" smtClean="0"/>
              <a:t>*Topical sodium </a:t>
            </a:r>
            <a:r>
              <a:rPr lang="en-US" sz="2400" dirty="0" err="1" smtClean="0"/>
              <a:t>thiosulfate</a:t>
            </a:r>
            <a:r>
              <a:rPr lang="en-US" sz="2400" dirty="0" smtClean="0"/>
              <a:t> (useful for small </a:t>
            </a:r>
            <a:r>
              <a:rPr lang="en-US" sz="2400" dirty="0" err="1" smtClean="0"/>
              <a:t>calcific</a:t>
            </a:r>
            <a:r>
              <a:rPr lang="en-US" sz="2400" dirty="0" smtClean="0"/>
              <a:t> deposits under skin)</a:t>
            </a:r>
          </a:p>
          <a:p>
            <a:pPr lvl="1"/>
            <a:r>
              <a:rPr lang="en-US" sz="2400" dirty="0" smtClean="0"/>
              <a:t>IV sodium </a:t>
            </a:r>
            <a:r>
              <a:rPr lang="en-US" sz="2400" dirty="0" err="1" smtClean="0"/>
              <a:t>thiosulfate</a:t>
            </a:r>
            <a:r>
              <a:rPr lang="en-US" sz="2400" dirty="0" smtClean="0"/>
              <a:t> (experimental)</a:t>
            </a:r>
          </a:p>
          <a:p>
            <a:r>
              <a:rPr lang="en-US" sz="2400" dirty="0" smtClean="0"/>
              <a:t>Surgical resection/</a:t>
            </a:r>
            <a:r>
              <a:rPr lang="en-US" sz="2400" dirty="0" err="1" smtClean="0"/>
              <a:t>debulking</a:t>
            </a:r>
            <a:endParaRPr lang="en-US" sz="2400" dirty="0" smtClean="0"/>
          </a:p>
          <a:p>
            <a:endParaRPr lang="en-US" sz="20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treatments on horizon</a:t>
            </a:r>
            <a:endParaRPr lang="en-US" dirty="0"/>
          </a:p>
        </p:txBody>
      </p:sp>
      <p:sp>
        <p:nvSpPr>
          <p:cNvPr id="3" name="Content Placeholder 2"/>
          <p:cNvSpPr>
            <a:spLocks noGrp="1"/>
          </p:cNvSpPr>
          <p:nvPr>
            <p:ph idx="1"/>
          </p:nvPr>
        </p:nvSpPr>
        <p:spPr>
          <a:xfrm>
            <a:off x="688486" y="1859506"/>
            <a:ext cx="8596668" cy="3880773"/>
          </a:xfrm>
        </p:spPr>
        <p:txBody>
          <a:bodyPr>
            <a:normAutofit fontScale="92500" lnSpcReduction="10000"/>
          </a:bodyPr>
          <a:lstStyle/>
          <a:p>
            <a:r>
              <a:rPr lang="en-US" sz="3200" dirty="0" smtClean="0"/>
              <a:t>IL-6 blockers</a:t>
            </a:r>
          </a:p>
          <a:p>
            <a:r>
              <a:rPr lang="en-US" sz="3200" dirty="0" smtClean="0"/>
              <a:t>JAK inhibitors</a:t>
            </a:r>
          </a:p>
          <a:p>
            <a:pPr lvl="1"/>
            <a:r>
              <a:rPr lang="en-US" sz="3000" dirty="0" err="1" smtClean="0"/>
              <a:t>Tofacitinib</a:t>
            </a:r>
            <a:r>
              <a:rPr lang="en-US" sz="3000" dirty="0" smtClean="0"/>
              <a:t>-recalcitrant DM</a:t>
            </a:r>
          </a:p>
          <a:p>
            <a:r>
              <a:rPr lang="en-US" sz="3200" dirty="0" err="1" smtClean="0"/>
              <a:t>Abatacept</a:t>
            </a:r>
            <a:endParaRPr lang="en-US" sz="3200" dirty="0" smtClean="0"/>
          </a:p>
          <a:p>
            <a:r>
              <a:rPr lang="en-US" sz="3200" dirty="0" err="1" smtClean="0"/>
              <a:t>Lenabasum</a:t>
            </a:r>
            <a:r>
              <a:rPr lang="en-US" sz="3200" dirty="0" smtClean="0"/>
              <a:t> for skin disease</a:t>
            </a:r>
          </a:p>
          <a:p>
            <a:r>
              <a:rPr lang="en-US" sz="3200" dirty="0" err="1" smtClean="0"/>
              <a:t>Sifalimumab</a:t>
            </a:r>
            <a:endParaRPr lang="en-US" sz="3200" dirty="0" smtClean="0"/>
          </a:p>
          <a:p>
            <a:pPr lvl="1"/>
            <a:r>
              <a:rPr lang="en-US" sz="3000" dirty="0" smtClean="0"/>
              <a:t>Anti-IFN alpha monoclonal </a:t>
            </a:r>
            <a:r>
              <a:rPr lang="en-US" sz="3000" dirty="0" err="1" smtClean="0"/>
              <a:t>ab</a:t>
            </a:r>
            <a:endParaRPr lang="en-US" sz="3000" dirty="0" smtClean="0"/>
          </a:p>
        </p:txBody>
      </p:sp>
      <p:sp>
        <p:nvSpPr>
          <p:cNvPr id="4" name="Slide Number Placeholder 3"/>
          <p:cNvSpPr>
            <a:spLocks noGrp="1"/>
          </p:cNvSpPr>
          <p:nvPr>
            <p:ph type="sldNum" sz="quarter" idx="12"/>
          </p:nvPr>
        </p:nvSpPr>
        <p:spPr/>
        <p:txBody>
          <a:bodyPr/>
          <a:lstStyle/>
          <a:p>
            <a:fld id="{29A83090-688E-4598-8F59-161FC0CCCE7C}" type="slidenum">
              <a:rPr lang="en-US" smtClean="0"/>
              <a:pPr/>
              <a:t>45</a:t>
            </a:fld>
            <a:endParaRPr lang="en-US"/>
          </a:p>
        </p:txBody>
      </p:sp>
      <p:sp>
        <p:nvSpPr>
          <p:cNvPr id="5" name="TextBox 4"/>
          <p:cNvSpPr txBox="1"/>
          <p:nvPr/>
        </p:nvSpPr>
        <p:spPr>
          <a:xfrm>
            <a:off x="524107" y="6345044"/>
            <a:ext cx="4600042" cy="276999"/>
          </a:xfrm>
          <a:prstGeom prst="rect">
            <a:avLst/>
          </a:prstGeom>
          <a:noFill/>
        </p:spPr>
        <p:txBody>
          <a:bodyPr wrap="none" rtlCol="0">
            <a:spAutoFit/>
          </a:bodyPr>
          <a:lstStyle/>
          <a:p>
            <a:r>
              <a:rPr lang="en-US" altLang="en-US" sz="1200" dirty="0" err="1" smtClean="0"/>
              <a:t>Tjarnlund</a:t>
            </a:r>
            <a:r>
              <a:rPr lang="en-US" altLang="en-US" sz="1200" dirty="0" smtClean="0"/>
              <a:t> A, Tang Q, Wick C et al. Ann Rheum </a:t>
            </a:r>
            <a:r>
              <a:rPr lang="en-US" altLang="en-US" sz="1200" dirty="0" err="1" smtClean="0"/>
              <a:t>Dis</a:t>
            </a:r>
            <a:r>
              <a:rPr lang="en-US" altLang="en-US" sz="1200" dirty="0" smtClean="0"/>
              <a:t> 2018;77:55-62</a:t>
            </a:r>
            <a:endParaRPr lang="en-US"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therapy</a:t>
            </a:r>
            <a:endParaRPr lang="en-US" dirty="0"/>
          </a:p>
        </p:txBody>
      </p:sp>
      <p:sp>
        <p:nvSpPr>
          <p:cNvPr id="3" name="Content Placeholder 2"/>
          <p:cNvSpPr>
            <a:spLocks noGrp="1"/>
          </p:cNvSpPr>
          <p:nvPr>
            <p:ph idx="1"/>
          </p:nvPr>
        </p:nvSpPr>
        <p:spPr>
          <a:xfrm>
            <a:off x="666183" y="1469213"/>
            <a:ext cx="8596668" cy="3880773"/>
          </a:xfrm>
        </p:spPr>
        <p:txBody>
          <a:bodyPr>
            <a:normAutofit fontScale="85000" lnSpcReduction="10000"/>
          </a:bodyPr>
          <a:lstStyle/>
          <a:p>
            <a:pPr>
              <a:defRPr/>
            </a:pPr>
            <a:r>
              <a:rPr lang="en-US" sz="2400" dirty="0" smtClean="0"/>
              <a:t>Beneficial. </a:t>
            </a:r>
          </a:p>
          <a:p>
            <a:pPr>
              <a:defRPr/>
            </a:pPr>
            <a:r>
              <a:rPr lang="en-US" sz="2400" dirty="0" smtClean="0"/>
              <a:t>Effective on muscle performance, aerobic capacity and overall health.</a:t>
            </a:r>
          </a:p>
          <a:p>
            <a:pPr>
              <a:defRPr/>
            </a:pPr>
            <a:r>
              <a:rPr lang="en-US" sz="2400" dirty="0" smtClean="0"/>
              <a:t>Exercise may </a:t>
            </a:r>
            <a:r>
              <a:rPr lang="en-US" sz="2400" dirty="0" err="1" smtClean="0"/>
              <a:t>downregulate</a:t>
            </a:r>
            <a:r>
              <a:rPr lang="en-US" sz="2400" dirty="0" smtClean="0"/>
              <a:t> genes related to inflammation.</a:t>
            </a:r>
          </a:p>
          <a:p>
            <a:r>
              <a:rPr lang="en-US" sz="2400" dirty="0" smtClean="0"/>
              <a:t>“If you don’t use it, you lose it.”</a:t>
            </a:r>
          </a:p>
          <a:p>
            <a:r>
              <a:rPr lang="en-US" sz="2400" dirty="0" smtClean="0"/>
              <a:t>I try to engage patients to meet with physical therapist early for stretching exercises and </a:t>
            </a:r>
            <a:r>
              <a:rPr lang="en-US" sz="2400" dirty="0" err="1" smtClean="0"/>
              <a:t>submaximal</a:t>
            </a:r>
            <a:r>
              <a:rPr lang="en-US" sz="2400" dirty="0" smtClean="0"/>
              <a:t> strengthening exercises.</a:t>
            </a:r>
          </a:p>
          <a:p>
            <a:r>
              <a:rPr lang="en-US" sz="2400" dirty="0" smtClean="0"/>
              <a:t>Good to prevent muscle damage leading to muscle atrophy, preserve joint range of motion.</a:t>
            </a:r>
          </a:p>
          <a:p>
            <a:r>
              <a:rPr lang="en-US" sz="2400" dirty="0" smtClean="0"/>
              <a:t>Safety assessment may be required if falls are common and gait aids may be appropriate.</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46</a:t>
            </a:fld>
            <a:endParaRPr lang="en-US"/>
          </a:p>
        </p:txBody>
      </p:sp>
      <p:sp>
        <p:nvSpPr>
          <p:cNvPr id="5" name="TextBox 4"/>
          <p:cNvSpPr txBox="1"/>
          <p:nvPr/>
        </p:nvSpPr>
        <p:spPr>
          <a:xfrm>
            <a:off x="657922" y="5720576"/>
            <a:ext cx="6154505" cy="584775"/>
          </a:xfrm>
          <a:prstGeom prst="rect">
            <a:avLst/>
          </a:prstGeom>
          <a:noFill/>
        </p:spPr>
        <p:txBody>
          <a:bodyPr wrap="none" rtlCol="0">
            <a:spAutoFit/>
          </a:bodyPr>
          <a:lstStyle/>
          <a:p>
            <a:r>
              <a:rPr lang="en-US" altLang="en-US" sz="1400" dirty="0" err="1" smtClean="0"/>
              <a:t>Munters</a:t>
            </a:r>
            <a:r>
              <a:rPr lang="en-US" altLang="en-US" sz="1400" dirty="0" smtClean="0"/>
              <a:t> </a:t>
            </a:r>
            <a:r>
              <a:rPr lang="en-US" altLang="en-US" sz="1400" dirty="0" err="1" smtClean="0"/>
              <a:t>Alemo</a:t>
            </a:r>
            <a:r>
              <a:rPr lang="en-US" altLang="en-US" sz="1400" dirty="0" smtClean="0"/>
              <a:t> L, Alexanderson et al. </a:t>
            </a:r>
            <a:r>
              <a:rPr lang="en-US" altLang="en-US" sz="1400" dirty="0" err="1" smtClean="0"/>
              <a:t>Curr</a:t>
            </a:r>
            <a:r>
              <a:rPr lang="en-US" altLang="en-US" sz="1400" dirty="0" smtClean="0"/>
              <a:t> </a:t>
            </a:r>
            <a:r>
              <a:rPr lang="en-US" altLang="en-US" sz="1400" dirty="0" err="1" smtClean="0"/>
              <a:t>Rheumatol</a:t>
            </a:r>
            <a:r>
              <a:rPr lang="en-US" altLang="en-US" sz="1400" dirty="0" smtClean="0"/>
              <a:t> Rep 2014;16 (7) 429</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treatment response assessed? Core set measures developed.</a:t>
            </a:r>
            <a:endParaRPr lang="en-US" dirty="0"/>
          </a:p>
        </p:txBody>
      </p:sp>
      <p:sp>
        <p:nvSpPr>
          <p:cNvPr id="3" name="Content Placeholder 2"/>
          <p:cNvSpPr>
            <a:spLocks noGrp="1"/>
          </p:cNvSpPr>
          <p:nvPr>
            <p:ph idx="1"/>
          </p:nvPr>
        </p:nvSpPr>
        <p:spPr/>
        <p:txBody>
          <a:bodyPr>
            <a:normAutofit lnSpcReduction="10000"/>
          </a:bodyPr>
          <a:lstStyle/>
          <a:p>
            <a:pPr>
              <a:spcBef>
                <a:spcPct val="25000"/>
              </a:spcBef>
              <a:defRPr/>
            </a:pPr>
            <a:r>
              <a:rPr lang="en-US" altLang="en-US" sz="2800" dirty="0" smtClean="0"/>
              <a:t>Manual muscle strength testing (</a:t>
            </a:r>
            <a:r>
              <a:rPr lang="en-US" altLang="en-US" sz="2800" dirty="0" smtClean="0">
                <a:hlinkClick r:id="rId2" action="ppaction://hlinkfile"/>
              </a:rPr>
              <a:t>MMT</a:t>
            </a:r>
            <a:r>
              <a:rPr lang="en-US" altLang="en-US" sz="2800" dirty="0" smtClean="0"/>
              <a:t>)</a:t>
            </a:r>
          </a:p>
          <a:p>
            <a:pPr>
              <a:spcBef>
                <a:spcPct val="25000"/>
              </a:spcBef>
              <a:defRPr/>
            </a:pPr>
            <a:r>
              <a:rPr lang="en-US" altLang="en-US" sz="2800" dirty="0" smtClean="0"/>
              <a:t>Functional assessment – HAQ,CHAQ, FI</a:t>
            </a:r>
          </a:p>
          <a:p>
            <a:pPr>
              <a:spcBef>
                <a:spcPct val="25000"/>
              </a:spcBef>
              <a:defRPr/>
            </a:pPr>
            <a:r>
              <a:rPr lang="en-US" altLang="en-US" sz="2800" dirty="0" smtClean="0"/>
              <a:t>Global assessment</a:t>
            </a:r>
          </a:p>
          <a:p>
            <a:pPr lvl="1">
              <a:spcBef>
                <a:spcPct val="25000"/>
              </a:spcBef>
              <a:defRPr/>
            </a:pPr>
            <a:r>
              <a:rPr lang="en-US" altLang="en-US" sz="2800" dirty="0" smtClean="0"/>
              <a:t>Physician</a:t>
            </a:r>
          </a:p>
          <a:p>
            <a:pPr lvl="1">
              <a:spcBef>
                <a:spcPct val="25000"/>
              </a:spcBef>
              <a:defRPr/>
            </a:pPr>
            <a:r>
              <a:rPr lang="en-US" altLang="en-US" sz="2800" dirty="0" smtClean="0"/>
              <a:t>Patient/parent</a:t>
            </a:r>
          </a:p>
          <a:p>
            <a:pPr>
              <a:spcBef>
                <a:spcPct val="25000"/>
              </a:spcBef>
              <a:defRPr/>
            </a:pPr>
            <a:r>
              <a:rPr lang="en-US" altLang="en-US" sz="2800" dirty="0" smtClean="0"/>
              <a:t>Assessment of extra-muscular activity - </a:t>
            </a:r>
            <a:r>
              <a:rPr lang="en-US" altLang="en-US" sz="2800" dirty="0" smtClean="0">
                <a:hlinkClick r:id="rId3" action="ppaction://hlinkfile"/>
              </a:rPr>
              <a:t>MDAAT/MITAX </a:t>
            </a:r>
            <a:r>
              <a:rPr lang="en-US" altLang="en-US" sz="2800" dirty="0" smtClean="0"/>
              <a:t>or CMAS</a:t>
            </a:r>
          </a:p>
          <a:p>
            <a:pPr>
              <a:spcBef>
                <a:spcPct val="25000"/>
              </a:spcBef>
              <a:defRPr/>
            </a:pPr>
            <a:r>
              <a:rPr lang="en-US" altLang="en-US" sz="2800" dirty="0" smtClean="0"/>
              <a:t>Muscle enzymes - CK, </a:t>
            </a:r>
            <a:r>
              <a:rPr lang="en-US" altLang="en-US" sz="2800" dirty="0" err="1" smtClean="0"/>
              <a:t>aldolase</a:t>
            </a:r>
            <a:r>
              <a:rPr lang="en-US" altLang="en-US" sz="2800" dirty="0" smtClean="0"/>
              <a:t>, AST, ALT, LDH</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47</a:t>
            </a:fld>
            <a:endParaRPr lang="en-US"/>
          </a:p>
        </p:txBody>
      </p:sp>
      <p:sp>
        <p:nvSpPr>
          <p:cNvPr id="5" name="TextBox 4"/>
          <p:cNvSpPr txBox="1"/>
          <p:nvPr/>
        </p:nvSpPr>
        <p:spPr>
          <a:xfrm>
            <a:off x="1081668" y="6166624"/>
            <a:ext cx="4907818" cy="276999"/>
          </a:xfrm>
          <a:prstGeom prst="rect">
            <a:avLst/>
          </a:prstGeom>
          <a:noFill/>
        </p:spPr>
        <p:txBody>
          <a:bodyPr wrap="none" rtlCol="0">
            <a:spAutoFit/>
          </a:bodyPr>
          <a:lstStyle/>
          <a:p>
            <a:r>
              <a:rPr lang="en-US" altLang="en-US" sz="1200" dirty="0" smtClean="0"/>
              <a:t>Miller FW, Rider LG, Chung YL, et al. Rheumatology 2001;40:1262-73</a:t>
            </a:r>
            <a:endParaRPr lang="en-US"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assessment of treatment response</a:t>
            </a:r>
            <a:endParaRPr lang="en-US" dirty="0"/>
          </a:p>
        </p:txBody>
      </p:sp>
      <p:sp>
        <p:nvSpPr>
          <p:cNvPr id="3" name="Content Placeholder 2"/>
          <p:cNvSpPr>
            <a:spLocks noGrp="1"/>
          </p:cNvSpPr>
          <p:nvPr>
            <p:ph idx="1"/>
          </p:nvPr>
        </p:nvSpPr>
        <p:spPr>
          <a:xfrm>
            <a:off x="699637" y="1625330"/>
            <a:ext cx="8596668" cy="3880773"/>
          </a:xfrm>
        </p:spPr>
        <p:txBody>
          <a:bodyPr>
            <a:normAutofit fontScale="92500" lnSpcReduction="10000"/>
          </a:bodyPr>
          <a:lstStyle/>
          <a:p>
            <a:r>
              <a:rPr lang="en-US" sz="2400" dirty="0" smtClean="0"/>
              <a:t>Improvement or stabilization of muscle strength on physical exam.</a:t>
            </a:r>
          </a:p>
          <a:p>
            <a:r>
              <a:rPr lang="en-US" sz="2400" dirty="0" smtClean="0"/>
              <a:t>Normalization of muscle enzymes: CPK, </a:t>
            </a:r>
            <a:r>
              <a:rPr lang="en-US" sz="2400" dirty="0" err="1" smtClean="0"/>
              <a:t>aldolase</a:t>
            </a:r>
            <a:r>
              <a:rPr lang="en-US" sz="2400" dirty="0" smtClean="0"/>
              <a:t>, LDH, AST, ALT.</a:t>
            </a:r>
          </a:p>
          <a:p>
            <a:r>
              <a:rPr lang="en-US" sz="2400" dirty="0" smtClean="0"/>
              <a:t>I may check serial EMGs or muscle MRIs.</a:t>
            </a:r>
          </a:p>
          <a:p>
            <a:r>
              <a:rPr lang="en-US" sz="2400" dirty="0" smtClean="0"/>
              <a:t>Improvement of other organ systems such as pulmonary and cardiac:</a:t>
            </a:r>
          </a:p>
          <a:p>
            <a:pPr lvl="1"/>
            <a:r>
              <a:rPr lang="en-US" sz="2400" dirty="0" smtClean="0"/>
              <a:t>Serial PFTs</a:t>
            </a:r>
          </a:p>
          <a:p>
            <a:pPr lvl="1"/>
            <a:r>
              <a:rPr lang="en-US" sz="2400" dirty="0" smtClean="0"/>
              <a:t>Serial chest imaging, preferably high resolution CT imaging</a:t>
            </a:r>
            <a:r>
              <a:rPr lang="en-US" dirty="0" smtClean="0"/>
              <a:t>.</a:t>
            </a:r>
          </a:p>
          <a:p>
            <a:pPr lvl="1"/>
            <a:r>
              <a:rPr lang="en-US" sz="2200" dirty="0" smtClean="0"/>
              <a:t>Echocardiogram to screen for heart failure and pulmonary hypertension</a:t>
            </a:r>
          </a:p>
        </p:txBody>
      </p:sp>
      <p:sp>
        <p:nvSpPr>
          <p:cNvPr id="4" name="Slide Number Placeholder 3"/>
          <p:cNvSpPr>
            <a:spLocks noGrp="1"/>
          </p:cNvSpPr>
          <p:nvPr>
            <p:ph type="sldNum" sz="quarter" idx="12"/>
          </p:nvPr>
        </p:nvSpPr>
        <p:spPr/>
        <p:txBody>
          <a:bodyPr/>
          <a:lstStyle/>
          <a:p>
            <a:fld id="{29A83090-688E-4598-8F59-161FC0CCCE7C}"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side effects and other concerns.</a:t>
            </a:r>
            <a:endParaRPr lang="en-US" dirty="0"/>
          </a:p>
        </p:txBody>
      </p:sp>
      <p:sp>
        <p:nvSpPr>
          <p:cNvPr id="3" name="Content Placeholder 2"/>
          <p:cNvSpPr>
            <a:spLocks noGrp="1"/>
          </p:cNvSpPr>
          <p:nvPr>
            <p:ph idx="1"/>
          </p:nvPr>
        </p:nvSpPr>
        <p:spPr>
          <a:xfrm>
            <a:off x="688485" y="1826052"/>
            <a:ext cx="8596668" cy="3880773"/>
          </a:xfrm>
        </p:spPr>
        <p:txBody>
          <a:bodyPr>
            <a:noAutofit/>
          </a:bodyPr>
          <a:lstStyle/>
          <a:p>
            <a:r>
              <a:rPr lang="en-US" sz="2400" dirty="0" smtClean="0"/>
              <a:t>If active skin disease, the sun is no longer your friend.</a:t>
            </a:r>
          </a:p>
          <a:p>
            <a:pPr lvl="1"/>
            <a:r>
              <a:rPr lang="en-US" sz="2400" dirty="0" smtClean="0"/>
              <a:t>Concern for UV radiation exposure may trigger or exacerbate skin disease; increase risk for skin cancer</a:t>
            </a:r>
          </a:p>
          <a:p>
            <a:pPr lvl="1"/>
            <a:r>
              <a:rPr lang="en-US" sz="2400" dirty="0" smtClean="0"/>
              <a:t>Certain medications may enhance sunlight effect</a:t>
            </a:r>
          </a:p>
          <a:p>
            <a:r>
              <a:rPr lang="en-US" sz="2400" dirty="0" smtClean="0"/>
              <a:t>Wear protective clothing (wide brimmed hat, long sleeves if appropriate)</a:t>
            </a:r>
          </a:p>
          <a:p>
            <a:pPr lvl="1"/>
            <a:r>
              <a:rPr lang="en-US" sz="2200" dirty="0" smtClean="0"/>
              <a:t>Some patients buy UV photo-protective clothes, expensive</a:t>
            </a:r>
          </a:p>
          <a:p>
            <a:r>
              <a:rPr lang="en-US" sz="2400" dirty="0" smtClean="0"/>
              <a:t>Wear sunscreen and reapply at least every 2 hours even on a cloudy day (SPF of 50 or higher)</a:t>
            </a:r>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9A83090-688E-4598-8F59-161FC0CCCE7C}" type="slidenum">
              <a:rPr lang="en-US" smtClean="0"/>
              <a:pPr/>
              <a:t>5</a:t>
            </a:fld>
            <a:endParaRPr lang="en-US"/>
          </a:p>
        </p:txBody>
      </p:sp>
      <p:sp>
        <p:nvSpPr>
          <p:cNvPr id="2" name="Title 1"/>
          <p:cNvSpPr>
            <a:spLocks noGrp="1"/>
          </p:cNvSpPr>
          <p:nvPr>
            <p:ph type="title" idx="4294967295"/>
          </p:nvPr>
        </p:nvSpPr>
        <p:spPr>
          <a:xfrm>
            <a:off x="0" y="609600"/>
            <a:ext cx="8596313" cy="1320800"/>
          </a:xfrm>
        </p:spPr>
        <p:txBody>
          <a:bodyPr/>
          <a:lstStyle/>
          <a:p>
            <a:r>
              <a:rPr lang="en-US" dirty="0" smtClean="0"/>
              <a:t>How it may all start...</a:t>
            </a:r>
            <a:endParaRPr lang="en-US" dirty="0"/>
          </a:p>
        </p:txBody>
      </p:sp>
      <p:sp>
        <p:nvSpPr>
          <p:cNvPr id="5" name="TextBox 4"/>
          <p:cNvSpPr txBox="1"/>
          <p:nvPr/>
        </p:nvSpPr>
        <p:spPr>
          <a:xfrm>
            <a:off x="1951245" y="1237670"/>
            <a:ext cx="6972037" cy="830997"/>
          </a:xfrm>
          <a:prstGeom prst="rect">
            <a:avLst/>
          </a:prstGeom>
          <a:noFill/>
        </p:spPr>
        <p:txBody>
          <a:bodyPr wrap="square" rtlCol="0">
            <a:spAutoFit/>
          </a:bodyPr>
          <a:lstStyle/>
          <a:p>
            <a:r>
              <a:rPr lang="en-US" sz="2400" dirty="0" smtClean="0"/>
              <a:t>Trigger(s): UV light exposure, certain infections, cancer</a:t>
            </a:r>
            <a:endParaRPr lang="en-US" sz="2400" dirty="0"/>
          </a:p>
        </p:txBody>
      </p:sp>
      <p:sp>
        <p:nvSpPr>
          <p:cNvPr id="6" name="Down Arrow 5"/>
          <p:cNvSpPr/>
          <p:nvPr/>
        </p:nvSpPr>
        <p:spPr>
          <a:xfrm>
            <a:off x="4071632" y="1786758"/>
            <a:ext cx="484632" cy="966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23393" y="2816772"/>
            <a:ext cx="8185254" cy="830997"/>
          </a:xfrm>
          <a:prstGeom prst="rect">
            <a:avLst/>
          </a:prstGeom>
          <a:noFill/>
        </p:spPr>
        <p:txBody>
          <a:bodyPr wrap="none" rtlCol="0">
            <a:spAutoFit/>
          </a:bodyPr>
          <a:lstStyle/>
          <a:p>
            <a:r>
              <a:rPr lang="en-US" sz="2400" i="1" dirty="0" smtClean="0"/>
              <a:t>Abnormal Immune System Response </a:t>
            </a:r>
            <a:r>
              <a:rPr lang="en-US" sz="2400" dirty="0" smtClean="0"/>
              <a:t>(your genes inherited</a:t>
            </a:r>
          </a:p>
          <a:p>
            <a:r>
              <a:rPr lang="en-US" sz="2400" dirty="0" smtClean="0"/>
              <a:t>determines your immune response)</a:t>
            </a:r>
            <a:endParaRPr lang="en-US" sz="2400" dirty="0"/>
          </a:p>
        </p:txBody>
      </p:sp>
      <p:sp>
        <p:nvSpPr>
          <p:cNvPr id="9" name="Down Arrow 8"/>
          <p:cNvSpPr/>
          <p:nvPr/>
        </p:nvSpPr>
        <p:spPr>
          <a:xfrm>
            <a:off x="4046483" y="35735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55226" y="4645573"/>
            <a:ext cx="8392106" cy="461665"/>
          </a:xfrm>
          <a:prstGeom prst="rect">
            <a:avLst/>
          </a:prstGeom>
          <a:noFill/>
        </p:spPr>
        <p:txBody>
          <a:bodyPr wrap="none" rtlCol="0">
            <a:spAutoFit/>
          </a:bodyPr>
          <a:lstStyle/>
          <a:p>
            <a:r>
              <a:rPr lang="en-US" sz="2400" dirty="0" smtClean="0"/>
              <a:t>Organ/Tissue Damage: i.e. skin, muscle, lung, heart, joints</a:t>
            </a:r>
            <a:endParaRPr lang="en-US" sz="2400" dirty="0"/>
          </a:p>
        </p:txBody>
      </p:sp>
      <p:sp>
        <p:nvSpPr>
          <p:cNvPr id="12" name="Down Arrow 11"/>
          <p:cNvSpPr/>
          <p:nvPr/>
        </p:nvSpPr>
        <p:spPr>
          <a:xfrm>
            <a:off x="4088524" y="5265683"/>
            <a:ext cx="484632" cy="819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8276" y="6201102"/>
            <a:ext cx="9600705" cy="461665"/>
          </a:xfrm>
          <a:prstGeom prst="rect">
            <a:avLst/>
          </a:prstGeom>
          <a:noFill/>
        </p:spPr>
        <p:txBody>
          <a:bodyPr wrap="none" rtlCol="0">
            <a:spAutoFit/>
          </a:bodyPr>
          <a:lstStyle/>
          <a:p>
            <a:r>
              <a:rPr lang="en-US" sz="2400" dirty="0" smtClean="0"/>
              <a:t>Clinically manifests as rashes, muscle weakness, joint pain/swelling</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side effects and other concerns.</a:t>
            </a:r>
            <a:endParaRPr lang="en-US" dirty="0"/>
          </a:p>
        </p:txBody>
      </p:sp>
      <p:sp>
        <p:nvSpPr>
          <p:cNvPr id="3" name="Content Placeholder 2"/>
          <p:cNvSpPr>
            <a:spLocks noGrp="1"/>
          </p:cNvSpPr>
          <p:nvPr>
            <p:ph idx="1"/>
          </p:nvPr>
        </p:nvSpPr>
        <p:spPr>
          <a:xfrm>
            <a:off x="677334" y="1926413"/>
            <a:ext cx="8596668" cy="3880773"/>
          </a:xfrm>
        </p:spPr>
        <p:txBody>
          <a:bodyPr>
            <a:normAutofit fontScale="92500" lnSpcReduction="10000"/>
          </a:bodyPr>
          <a:lstStyle/>
          <a:p>
            <a:r>
              <a:rPr lang="en-US" sz="2800" dirty="0" smtClean="0"/>
              <a:t>Screen for latent TB, HIV, chronic hepatitis B and C infections.</a:t>
            </a:r>
          </a:p>
          <a:p>
            <a:r>
              <a:rPr lang="en-US" sz="2800" dirty="0" smtClean="0"/>
              <a:t>Check vaccination status including influenza, </a:t>
            </a:r>
            <a:r>
              <a:rPr lang="en-US" sz="2800" dirty="0" err="1" smtClean="0"/>
              <a:t>Shingrix</a:t>
            </a:r>
            <a:r>
              <a:rPr lang="en-US" sz="2800" dirty="0" smtClean="0"/>
              <a:t> and pneumococcal vaccines (PCV-13, PPSV-23).</a:t>
            </a:r>
          </a:p>
          <a:p>
            <a:r>
              <a:rPr lang="en-US" sz="2800" dirty="0" smtClean="0"/>
              <a:t>Screen for diabetes, </a:t>
            </a:r>
            <a:r>
              <a:rPr lang="en-US" sz="2800" dirty="0" err="1" smtClean="0"/>
              <a:t>hyperlipidemia</a:t>
            </a:r>
            <a:r>
              <a:rPr lang="en-US" sz="2800" dirty="0" smtClean="0"/>
              <a:t>, hypertension, osteoporosis at baseline.</a:t>
            </a:r>
          </a:p>
          <a:p>
            <a:r>
              <a:rPr lang="en-US" sz="2800" dirty="0" smtClean="0"/>
              <a:t>Use calcium/vitamin D when on steroids.</a:t>
            </a:r>
          </a:p>
          <a:p>
            <a:r>
              <a:rPr lang="en-US" sz="2800" dirty="0" smtClean="0"/>
              <a:t>If osteoporosis develops, use anti-</a:t>
            </a:r>
            <a:r>
              <a:rPr lang="en-US" sz="2800" dirty="0" err="1" smtClean="0"/>
              <a:t>resporptive</a:t>
            </a:r>
            <a:r>
              <a:rPr lang="en-US" sz="2800" dirty="0" smtClean="0"/>
              <a:t> agent or other agent if appropriate. </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side effects and other concerns.</a:t>
            </a:r>
            <a:endParaRPr lang="en-US" dirty="0"/>
          </a:p>
        </p:txBody>
      </p:sp>
      <p:sp>
        <p:nvSpPr>
          <p:cNvPr id="3" name="Content Placeholder 2"/>
          <p:cNvSpPr>
            <a:spLocks noGrp="1"/>
          </p:cNvSpPr>
          <p:nvPr>
            <p:ph idx="1"/>
          </p:nvPr>
        </p:nvSpPr>
        <p:spPr>
          <a:xfrm>
            <a:off x="721939" y="1926414"/>
            <a:ext cx="8596668" cy="3880773"/>
          </a:xfrm>
        </p:spPr>
        <p:txBody>
          <a:bodyPr>
            <a:normAutofit lnSpcReduction="10000"/>
          </a:bodyPr>
          <a:lstStyle/>
          <a:p>
            <a:r>
              <a:rPr lang="en-US" sz="2800" dirty="0" smtClean="0"/>
              <a:t>Counsel women of childbearing age and recommend birth control as appropriate.</a:t>
            </a:r>
          </a:p>
          <a:p>
            <a:r>
              <a:rPr lang="en-US" sz="2800" dirty="0" smtClean="0"/>
              <a:t>Consider using </a:t>
            </a:r>
            <a:r>
              <a:rPr lang="en-US" sz="2800" dirty="0" err="1" smtClean="0"/>
              <a:t>pneumocystis</a:t>
            </a:r>
            <a:r>
              <a:rPr lang="en-US" sz="2800" dirty="0" smtClean="0"/>
              <a:t> prophylaxis for all patients with moderate/severe ILD on </a:t>
            </a:r>
            <a:r>
              <a:rPr lang="en-US" sz="2800" dirty="0" err="1" smtClean="0"/>
              <a:t>immunosuppressives</a:t>
            </a:r>
            <a:r>
              <a:rPr lang="en-US" sz="2800" dirty="0" smtClean="0"/>
              <a:t> (expert opinion).</a:t>
            </a:r>
          </a:p>
          <a:p>
            <a:r>
              <a:rPr lang="en-US" sz="2800" dirty="0" smtClean="0"/>
              <a:t>Treat infectious complications, i.e. herpes zoster, influenza, pneumonias, as they arise and stop or reduce </a:t>
            </a:r>
            <a:r>
              <a:rPr lang="en-US" sz="2800" dirty="0" err="1" smtClean="0"/>
              <a:t>immunosuppressives</a:t>
            </a:r>
            <a:r>
              <a:rPr lang="en-US" sz="2800" dirty="0" smtClean="0"/>
              <a:t> for short term, if needed.</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side effects and other concerns  </a:t>
            </a:r>
            <a:endParaRPr lang="en-US" dirty="0"/>
          </a:p>
        </p:txBody>
      </p:sp>
      <p:sp>
        <p:nvSpPr>
          <p:cNvPr id="3" name="Content Placeholder 2"/>
          <p:cNvSpPr>
            <a:spLocks noGrp="1"/>
          </p:cNvSpPr>
          <p:nvPr>
            <p:ph idx="1"/>
          </p:nvPr>
        </p:nvSpPr>
        <p:spPr>
          <a:xfrm>
            <a:off x="666823" y="1887320"/>
            <a:ext cx="8596668" cy="3880773"/>
          </a:xfrm>
        </p:spPr>
        <p:txBody>
          <a:bodyPr>
            <a:noAutofit/>
          </a:bodyPr>
          <a:lstStyle/>
          <a:p>
            <a:r>
              <a:rPr lang="en-US" sz="2400" dirty="0" smtClean="0"/>
              <a:t>If reflux is present, treat.</a:t>
            </a:r>
          </a:p>
          <a:p>
            <a:pPr lvl="1"/>
            <a:r>
              <a:rPr lang="en-US" sz="2400" dirty="0" smtClean="0"/>
              <a:t>Emphasize lifestyle changes</a:t>
            </a:r>
          </a:p>
          <a:p>
            <a:pPr lvl="2"/>
            <a:r>
              <a:rPr lang="en-US" sz="2200" dirty="0" smtClean="0"/>
              <a:t>Elevation of head of bed, avoidance of alcohol and smoking, no large meals late at night, etc…</a:t>
            </a:r>
          </a:p>
          <a:p>
            <a:pPr lvl="1"/>
            <a:r>
              <a:rPr lang="en-US" sz="2400" dirty="0" smtClean="0"/>
              <a:t>Treatment with proton pump inhibitors/H2 blockers.</a:t>
            </a:r>
          </a:p>
          <a:p>
            <a:pPr lvl="1"/>
            <a:r>
              <a:rPr lang="en-US" sz="2400" dirty="0" smtClean="0"/>
              <a:t>Uncontrolled GERD may affect underlying interstitial lung disease, i.e. “silent </a:t>
            </a:r>
            <a:r>
              <a:rPr lang="en-US" sz="2400" dirty="0" err="1" smtClean="0"/>
              <a:t>microaspiration</a:t>
            </a:r>
            <a:r>
              <a:rPr lang="en-US" sz="2400" dirty="0" smtClean="0"/>
              <a:t>,” may trigger cough and exacerbate underlying pulmonary disease.</a:t>
            </a:r>
          </a:p>
          <a:p>
            <a:r>
              <a:rPr lang="en-US" sz="2400" dirty="0" smtClean="0"/>
              <a:t>If swallowing difficulty is present, arrange for swallowing studies and visit with a swallowing therapist</a:t>
            </a:r>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side effects and other concerns</a:t>
            </a:r>
            <a:endParaRPr lang="en-US" dirty="0"/>
          </a:p>
        </p:txBody>
      </p:sp>
      <p:sp>
        <p:nvSpPr>
          <p:cNvPr id="3" name="Content Placeholder 2"/>
          <p:cNvSpPr>
            <a:spLocks noGrp="1"/>
          </p:cNvSpPr>
          <p:nvPr>
            <p:ph idx="1"/>
          </p:nvPr>
        </p:nvSpPr>
        <p:spPr/>
        <p:txBody>
          <a:bodyPr>
            <a:normAutofit/>
          </a:bodyPr>
          <a:lstStyle/>
          <a:p>
            <a:r>
              <a:rPr lang="en-US" sz="2400" b="1" dirty="0" smtClean="0"/>
              <a:t>*Steroid </a:t>
            </a:r>
            <a:r>
              <a:rPr lang="en-US" sz="2400" b="1" dirty="0" err="1" smtClean="0"/>
              <a:t>myopathy</a:t>
            </a:r>
            <a:endParaRPr lang="en-US" sz="2400" b="1" dirty="0" smtClean="0"/>
          </a:p>
          <a:p>
            <a:r>
              <a:rPr lang="en-US" sz="2400" dirty="0" smtClean="0"/>
              <a:t>Thin skin and poor wound healing</a:t>
            </a:r>
          </a:p>
          <a:p>
            <a:r>
              <a:rPr lang="en-US" sz="2400" dirty="0" smtClean="0"/>
              <a:t>Hypertension</a:t>
            </a:r>
          </a:p>
          <a:p>
            <a:r>
              <a:rPr lang="en-US" sz="2400" dirty="0" smtClean="0"/>
              <a:t>High cholesterol</a:t>
            </a:r>
          </a:p>
          <a:p>
            <a:r>
              <a:rPr lang="en-US" sz="2400" dirty="0" smtClean="0"/>
              <a:t>Significant weight gain</a:t>
            </a:r>
          </a:p>
          <a:p>
            <a:pPr lvl="1"/>
            <a:r>
              <a:rPr lang="en-US" sz="2400" dirty="0" smtClean="0"/>
              <a:t>Some patients develop obstructive sleep apnea leading to fatigue</a:t>
            </a:r>
          </a:p>
          <a:p>
            <a:pPr lvl="1"/>
            <a:r>
              <a:rPr lang="en-US" sz="2400" dirty="0" smtClean="0"/>
              <a:t>Your body changes: redistribution of fat</a:t>
            </a:r>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733090" y="1536120"/>
            <a:ext cx="8596668" cy="3880773"/>
          </a:xfrm>
        </p:spPr>
        <p:txBody>
          <a:bodyPr/>
          <a:lstStyle/>
          <a:p>
            <a:r>
              <a:rPr lang="en-US" sz="2800" dirty="0" smtClean="0"/>
              <a:t>Gain an understanding of the definition of </a:t>
            </a:r>
            <a:r>
              <a:rPr lang="en-US" sz="2800" dirty="0" err="1" smtClean="0"/>
              <a:t>dermatomyositis</a:t>
            </a:r>
            <a:r>
              <a:rPr lang="en-US" sz="2800" dirty="0" smtClean="0"/>
              <a:t> and how we diagnose it</a:t>
            </a:r>
          </a:p>
          <a:p>
            <a:r>
              <a:rPr lang="en-US" sz="2800" dirty="0" smtClean="0"/>
              <a:t>Appreciate how different groups of people are affected</a:t>
            </a:r>
          </a:p>
          <a:p>
            <a:r>
              <a:rPr lang="en-US" sz="2800" dirty="0" smtClean="0"/>
              <a:t>Recognize varied treatment options</a:t>
            </a:r>
          </a:p>
          <a:p>
            <a:r>
              <a:rPr lang="en-US" sz="2800" dirty="0" smtClean="0"/>
              <a:t>Discuss short and long-term prognosis</a:t>
            </a:r>
          </a:p>
          <a:p>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prognosis (1-5 years): what I have observed</a:t>
            </a:r>
            <a:endParaRPr lang="en-US" dirty="0"/>
          </a:p>
        </p:txBody>
      </p:sp>
      <p:sp>
        <p:nvSpPr>
          <p:cNvPr id="3" name="Content Placeholder 2"/>
          <p:cNvSpPr>
            <a:spLocks noGrp="1"/>
          </p:cNvSpPr>
          <p:nvPr>
            <p:ph idx="1"/>
          </p:nvPr>
        </p:nvSpPr>
        <p:spPr>
          <a:xfrm>
            <a:off x="677334" y="2037926"/>
            <a:ext cx="9670998" cy="3880773"/>
          </a:xfrm>
        </p:spPr>
        <p:txBody>
          <a:bodyPr>
            <a:normAutofit fontScale="92500" lnSpcReduction="10000"/>
          </a:bodyPr>
          <a:lstStyle/>
          <a:p>
            <a:r>
              <a:rPr lang="en-US" sz="2400" dirty="0" smtClean="0"/>
              <a:t>Depends on severity of disease and number of organs involved.</a:t>
            </a:r>
          </a:p>
          <a:p>
            <a:r>
              <a:rPr lang="en-US" sz="2400" dirty="0" smtClean="0"/>
              <a:t>Patients with greatest muscle reserve at baseline and who exercise tend to regain muscle strength faster</a:t>
            </a:r>
          </a:p>
          <a:p>
            <a:r>
              <a:rPr lang="en-US" sz="2400" dirty="0" smtClean="0"/>
              <a:t>That being said, I generally tell patients it will take up to a year and longer to return back to baseline muscle strength</a:t>
            </a:r>
          </a:p>
          <a:p>
            <a:r>
              <a:rPr lang="en-US" sz="2400" dirty="0" smtClean="0"/>
              <a:t>Some patients never regain muscle strength (older in age, have other organ systems involved such as lung, or experienced severe infections or cancer)</a:t>
            </a:r>
          </a:p>
          <a:p>
            <a:r>
              <a:rPr lang="en-US" sz="2400" dirty="0" smtClean="0"/>
              <a:t>With treatment and compliance, you will get better.</a:t>
            </a:r>
          </a:p>
          <a:p>
            <a:pPr lvl="1"/>
            <a:r>
              <a:rPr lang="en-US" sz="2200" dirty="0" smtClean="0"/>
              <a:t> But there may be periods where flares can occur</a:t>
            </a:r>
            <a:endParaRPr lang="en-US" sz="22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prognosis (after 5 years)</a:t>
            </a:r>
            <a:endParaRPr lang="en-US" dirty="0"/>
          </a:p>
        </p:txBody>
      </p:sp>
      <p:sp>
        <p:nvSpPr>
          <p:cNvPr id="3" name="Content Placeholder 2"/>
          <p:cNvSpPr>
            <a:spLocks noGrp="1"/>
          </p:cNvSpPr>
          <p:nvPr>
            <p:ph idx="1"/>
          </p:nvPr>
        </p:nvSpPr>
        <p:spPr>
          <a:xfrm>
            <a:off x="788846" y="1458062"/>
            <a:ext cx="8596668" cy="3880773"/>
          </a:xfrm>
        </p:spPr>
        <p:txBody>
          <a:bodyPr>
            <a:normAutofit fontScale="92500" lnSpcReduction="10000"/>
          </a:bodyPr>
          <a:lstStyle/>
          <a:p>
            <a:r>
              <a:rPr lang="en-US" sz="2400" dirty="0" smtClean="0"/>
              <a:t>Generally, as long as you stay on treatment and you respond well, your life span is not generally shortened</a:t>
            </a:r>
          </a:p>
          <a:p>
            <a:r>
              <a:rPr lang="en-US" sz="2400" dirty="0" smtClean="0"/>
              <a:t>However, if you have major and severe organ involvement such as lung or cardiac, your life span may be shortened</a:t>
            </a:r>
          </a:p>
          <a:p>
            <a:r>
              <a:rPr lang="en-US" sz="2400" dirty="0" smtClean="0"/>
              <a:t>Your rheumatologist/neurologist will determine if medications need to be reduced/tapered, pending your response</a:t>
            </a:r>
          </a:p>
          <a:p>
            <a:r>
              <a:rPr lang="en-US" sz="2400" dirty="0" smtClean="0"/>
              <a:t>I tend to keep patients on their medications with intent for lifelong therapy (most of the time, DM has a </a:t>
            </a:r>
            <a:r>
              <a:rPr lang="en-US" sz="2400" dirty="0" err="1" smtClean="0"/>
              <a:t>polyphasic</a:t>
            </a:r>
            <a:r>
              <a:rPr lang="en-US" sz="2400" dirty="0" smtClean="0"/>
              <a:t> course)</a:t>
            </a:r>
          </a:p>
          <a:p>
            <a:r>
              <a:rPr lang="en-US" sz="2400" dirty="0" smtClean="0"/>
              <a:t>*Prognosis may be guarded if you have cancer-associated </a:t>
            </a:r>
            <a:r>
              <a:rPr lang="en-US" sz="2400" dirty="0" err="1" smtClean="0"/>
              <a:t>myositis</a:t>
            </a:r>
            <a:r>
              <a:rPr lang="en-US" sz="2400" dirty="0" smtClean="0"/>
              <a:t> </a:t>
            </a:r>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studies show for prognosis?</a:t>
            </a:r>
            <a:endParaRPr lang="en-US" dirty="0"/>
          </a:p>
        </p:txBody>
      </p:sp>
      <p:sp>
        <p:nvSpPr>
          <p:cNvPr id="3" name="Content Placeholder 2"/>
          <p:cNvSpPr>
            <a:spLocks noGrp="1"/>
          </p:cNvSpPr>
          <p:nvPr>
            <p:ph idx="1"/>
          </p:nvPr>
        </p:nvSpPr>
        <p:spPr>
          <a:xfrm>
            <a:off x="721939" y="1558423"/>
            <a:ext cx="8596668" cy="3880773"/>
          </a:xfrm>
        </p:spPr>
        <p:txBody>
          <a:bodyPr>
            <a:normAutofit fontScale="85000" lnSpcReduction="20000"/>
          </a:bodyPr>
          <a:lstStyle/>
          <a:p>
            <a:r>
              <a:rPr lang="en-US" sz="2400" dirty="0" smtClean="0"/>
              <a:t>Historical studies of IIM patients with ILD, 5 year survival rate 60% (similar to idiopathic pulmonary fibrosis).</a:t>
            </a:r>
          </a:p>
          <a:p>
            <a:pPr lvl="1"/>
            <a:r>
              <a:rPr lang="en-US" sz="2200" dirty="0" smtClean="0"/>
              <a:t>The lower the %FVC at baseline, the likelihood of lung deterioration over long-term.</a:t>
            </a:r>
          </a:p>
          <a:p>
            <a:pPr lvl="1"/>
            <a:r>
              <a:rPr lang="en-US" sz="2200" dirty="0" smtClean="0"/>
              <a:t>The more acute the lung disease, the more likely lung function deteriorates</a:t>
            </a:r>
          </a:p>
          <a:p>
            <a:pPr lvl="1"/>
            <a:r>
              <a:rPr lang="en-US" sz="2200" dirty="0" smtClean="0"/>
              <a:t>UIP pattern of pneumonia associated with lower survival</a:t>
            </a:r>
          </a:p>
          <a:p>
            <a:r>
              <a:rPr lang="en-US" sz="2400" dirty="0" smtClean="0"/>
              <a:t>Yet, recent studies suggest survival rate has improved. </a:t>
            </a:r>
          </a:p>
          <a:p>
            <a:pPr marL="228600" lvl="1" indent="-228600">
              <a:spcBef>
                <a:spcPts val="1500"/>
              </a:spcBef>
              <a:buClr>
                <a:schemeClr val="tx2"/>
              </a:buClr>
            </a:pPr>
            <a:r>
              <a:rPr lang="en-US" sz="2400" dirty="0" smtClean="0"/>
              <a:t>One study in patients with ILD, after median of 53 mos. follow-up, 1 year survival (94.4%), 3 year survival (90.4%), 5 year survival 86.5%. </a:t>
            </a:r>
          </a:p>
          <a:p>
            <a:pPr lvl="1"/>
            <a:r>
              <a:rPr lang="en-US" sz="2200" dirty="0" smtClean="0"/>
              <a:t>Relapses are common, usually seen if patients treated only with </a:t>
            </a:r>
            <a:r>
              <a:rPr lang="en-US" sz="2200" dirty="0" err="1" smtClean="0"/>
              <a:t>glucocorticoids</a:t>
            </a:r>
            <a:endParaRPr lang="en-US"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57</a:t>
            </a:fld>
            <a:endParaRPr lang="en-US"/>
          </a:p>
        </p:txBody>
      </p:sp>
      <p:sp>
        <p:nvSpPr>
          <p:cNvPr id="5" name="TextBox 4"/>
          <p:cNvSpPr txBox="1"/>
          <p:nvPr/>
        </p:nvSpPr>
        <p:spPr>
          <a:xfrm>
            <a:off x="981307" y="5687122"/>
            <a:ext cx="6365204" cy="1107996"/>
          </a:xfrm>
          <a:prstGeom prst="rect">
            <a:avLst/>
          </a:prstGeom>
          <a:noFill/>
        </p:spPr>
        <p:txBody>
          <a:bodyPr wrap="none" rtlCol="0">
            <a:spAutoFit/>
          </a:bodyPr>
          <a:lstStyle/>
          <a:p>
            <a:r>
              <a:rPr lang="en-US" sz="1200" dirty="0" smtClean="0"/>
              <a:t>Douglas WW, </a:t>
            </a:r>
            <a:r>
              <a:rPr lang="en-US" sz="1200" dirty="0" err="1" smtClean="0"/>
              <a:t>Tazelaar</a:t>
            </a:r>
            <a:r>
              <a:rPr lang="en-US" sz="1200" dirty="0" smtClean="0"/>
              <a:t> HD, Hartman TE, et al. Am J </a:t>
            </a:r>
            <a:r>
              <a:rPr lang="en-US" sz="1200" dirty="0" err="1" smtClean="0"/>
              <a:t>Respir</a:t>
            </a:r>
            <a:r>
              <a:rPr lang="en-US" sz="1200" dirty="0" smtClean="0"/>
              <a:t> </a:t>
            </a:r>
            <a:r>
              <a:rPr lang="en-US" sz="1200" dirty="0" err="1" smtClean="0"/>
              <a:t>Crit</a:t>
            </a:r>
            <a:r>
              <a:rPr lang="en-US" sz="1200" dirty="0" smtClean="0"/>
              <a:t> Care Med. 2001;164:1182-5</a:t>
            </a:r>
          </a:p>
          <a:p>
            <a:r>
              <a:rPr lang="en-US" sz="1200" dirty="0" smtClean="0"/>
              <a:t>Marie I, </a:t>
            </a:r>
            <a:r>
              <a:rPr lang="en-US" sz="1200" dirty="0" err="1" smtClean="0"/>
              <a:t>Hachulla</a:t>
            </a:r>
            <a:r>
              <a:rPr lang="en-US" sz="1200" dirty="0" smtClean="0"/>
              <a:t> E, </a:t>
            </a:r>
            <a:r>
              <a:rPr lang="en-US" sz="1200" dirty="0" err="1" smtClean="0"/>
              <a:t>Cherin</a:t>
            </a:r>
            <a:r>
              <a:rPr lang="en-US" sz="1200" dirty="0" smtClean="0"/>
              <a:t> P, et al. Arthritis Rheum. 2002;47:614-22.</a:t>
            </a:r>
          </a:p>
          <a:p>
            <a:r>
              <a:rPr lang="en-US" sz="1200" dirty="0" smtClean="0"/>
              <a:t>Marie I, </a:t>
            </a:r>
            <a:r>
              <a:rPr lang="en-US" sz="1200" dirty="0" err="1" smtClean="0"/>
              <a:t>Josse</a:t>
            </a:r>
            <a:r>
              <a:rPr lang="en-US" sz="1200" dirty="0" smtClean="0"/>
              <a:t> S, </a:t>
            </a:r>
            <a:r>
              <a:rPr lang="en-US" sz="1200" dirty="0" err="1" smtClean="0"/>
              <a:t>Hatron</a:t>
            </a:r>
            <a:r>
              <a:rPr lang="en-US" sz="1200" dirty="0" smtClean="0"/>
              <a:t> PY, et. Al. Arthritis Care &amp; Research.2013;800-808</a:t>
            </a:r>
          </a:p>
          <a:p>
            <a:r>
              <a:rPr lang="en-US" sz="1200" dirty="0" smtClean="0"/>
              <a:t>Fujisawa T, </a:t>
            </a:r>
            <a:r>
              <a:rPr lang="en-US" sz="1200" dirty="0" err="1" smtClean="0"/>
              <a:t>Hozumi</a:t>
            </a:r>
            <a:r>
              <a:rPr lang="en-US" sz="1200" dirty="0" smtClean="0"/>
              <a:t> H, </a:t>
            </a:r>
            <a:r>
              <a:rPr lang="en-US" sz="1200" dirty="0" err="1" smtClean="0"/>
              <a:t>Kono</a:t>
            </a:r>
            <a:r>
              <a:rPr lang="en-US" sz="1200" dirty="0" smtClean="0"/>
              <a:t> M, et al. Respiratory Investigation.2017;130-137.</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studies show for long-term prognosis?</a:t>
            </a:r>
            <a:endParaRPr lang="en-US" dirty="0"/>
          </a:p>
        </p:txBody>
      </p:sp>
      <p:sp>
        <p:nvSpPr>
          <p:cNvPr id="3" name="Content Placeholder 2"/>
          <p:cNvSpPr>
            <a:spLocks noGrp="1"/>
          </p:cNvSpPr>
          <p:nvPr>
            <p:ph idx="1"/>
          </p:nvPr>
        </p:nvSpPr>
        <p:spPr>
          <a:xfrm>
            <a:off x="677334" y="1792599"/>
            <a:ext cx="8596668" cy="3880773"/>
          </a:xfrm>
        </p:spPr>
        <p:txBody>
          <a:bodyPr>
            <a:normAutofit lnSpcReduction="10000"/>
          </a:bodyPr>
          <a:lstStyle/>
          <a:p>
            <a:r>
              <a:rPr lang="en-US" sz="2400" dirty="0" smtClean="0"/>
              <a:t>Study in Italy looked at 91 patients (43 with PM and 48 with DM)</a:t>
            </a:r>
          </a:p>
          <a:p>
            <a:r>
              <a:rPr lang="en-US" sz="2400" dirty="0" smtClean="0"/>
              <a:t>24% of the 91 patients died after a median follow up of 8.7 years</a:t>
            </a:r>
          </a:p>
          <a:p>
            <a:r>
              <a:rPr lang="en-US" sz="2400" dirty="0" smtClean="0"/>
              <a:t>Predictors for higher mortality:</a:t>
            </a:r>
          </a:p>
          <a:p>
            <a:pPr lvl="1"/>
            <a:r>
              <a:rPr lang="en-US" sz="2200" dirty="0" smtClean="0"/>
              <a:t>Males [HR 2.4], heart involvement [1.8], interstitial lung disease [HR 2.3], and arthritis [HR 1.8]</a:t>
            </a:r>
          </a:p>
          <a:p>
            <a:pPr lvl="1"/>
            <a:r>
              <a:rPr lang="en-US" sz="2200" dirty="0" smtClean="0"/>
              <a:t>Higher mortality documented for patients treated with steroids [HR 2.3] or </a:t>
            </a:r>
            <a:r>
              <a:rPr lang="en-US" sz="2200" dirty="0" err="1" smtClean="0"/>
              <a:t>immunosuppressants</a:t>
            </a:r>
            <a:r>
              <a:rPr lang="en-US" sz="2200" dirty="0" smtClean="0"/>
              <a:t> [HR 2.1] when compared to patients treated with </a:t>
            </a:r>
            <a:r>
              <a:rPr lang="en-US" sz="2200" dirty="0" err="1" smtClean="0"/>
              <a:t>immunoglobulins</a:t>
            </a:r>
            <a:endParaRPr lang="en-US" sz="22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58</a:t>
            </a:fld>
            <a:endParaRPr lang="en-US"/>
          </a:p>
        </p:txBody>
      </p:sp>
      <p:sp>
        <p:nvSpPr>
          <p:cNvPr id="5" name="TextBox 4"/>
          <p:cNvSpPr txBox="1"/>
          <p:nvPr/>
        </p:nvSpPr>
        <p:spPr>
          <a:xfrm>
            <a:off x="0" y="6266986"/>
            <a:ext cx="10885031" cy="461665"/>
          </a:xfrm>
          <a:prstGeom prst="rect">
            <a:avLst/>
          </a:prstGeom>
          <a:noFill/>
        </p:spPr>
        <p:txBody>
          <a:bodyPr wrap="none" rtlCol="0">
            <a:spAutoFit/>
          </a:bodyPr>
          <a:lstStyle/>
          <a:p>
            <a:r>
              <a:rPr lang="en-US" sz="1200" dirty="0" err="1" smtClean="0"/>
              <a:t>Danieli</a:t>
            </a:r>
            <a:r>
              <a:rPr lang="en-US" sz="1200" dirty="0" smtClean="0"/>
              <a:t>, MG, </a:t>
            </a:r>
            <a:r>
              <a:rPr lang="en-US" sz="1200" dirty="0" err="1" smtClean="0"/>
              <a:t>Gambini</a:t>
            </a:r>
            <a:r>
              <a:rPr lang="en-US" sz="1200" dirty="0" smtClean="0"/>
              <a:t> S, </a:t>
            </a:r>
            <a:r>
              <a:rPr lang="en-US" sz="1200" dirty="0" err="1" smtClean="0"/>
              <a:t>Pettinari</a:t>
            </a:r>
            <a:r>
              <a:rPr lang="en-US" sz="1200" dirty="0" smtClean="0"/>
              <a:t> L, et </a:t>
            </a:r>
            <a:r>
              <a:rPr lang="en-US" sz="1200" dirty="0" err="1" smtClean="0"/>
              <a:t>al.Impact</a:t>
            </a:r>
            <a:r>
              <a:rPr lang="en-US" sz="1200" dirty="0" smtClean="0"/>
              <a:t> of treatment on survival in </a:t>
            </a:r>
            <a:r>
              <a:rPr lang="en-US" sz="1200" dirty="0" err="1" smtClean="0"/>
              <a:t>polymyositis</a:t>
            </a:r>
            <a:r>
              <a:rPr lang="en-US" sz="1200" dirty="0" smtClean="0"/>
              <a:t> and </a:t>
            </a:r>
            <a:r>
              <a:rPr lang="en-US" sz="1200" dirty="0" err="1" smtClean="0"/>
              <a:t>dermatomyositis</a:t>
            </a:r>
            <a:r>
              <a:rPr lang="en-US" sz="1200" dirty="0" smtClean="0"/>
              <a:t>. A single-centre long-term follow-up study.  </a:t>
            </a:r>
          </a:p>
          <a:p>
            <a:r>
              <a:rPr lang="en-US" sz="1200" dirty="0" smtClean="0"/>
              <a:t>Autoimmunity Reviews 13 (2014);1048-54.</a:t>
            </a:r>
            <a:endParaRPr lang="en-US" sz="1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studies show for prognosis overall?</a:t>
            </a:r>
            <a:endParaRPr lang="en-US" dirty="0"/>
          </a:p>
        </p:txBody>
      </p:sp>
      <p:sp>
        <p:nvSpPr>
          <p:cNvPr id="3" name="Content Placeholder 2"/>
          <p:cNvSpPr>
            <a:spLocks noGrp="1"/>
          </p:cNvSpPr>
          <p:nvPr>
            <p:ph idx="1"/>
          </p:nvPr>
        </p:nvSpPr>
        <p:spPr>
          <a:xfrm>
            <a:off x="643880" y="1904111"/>
            <a:ext cx="8596668" cy="3880773"/>
          </a:xfrm>
        </p:spPr>
        <p:txBody>
          <a:bodyPr>
            <a:normAutofit/>
          </a:bodyPr>
          <a:lstStyle/>
          <a:p>
            <a:r>
              <a:rPr lang="en-US" sz="2400" dirty="0" smtClean="0"/>
              <a:t>Good news: in this Italian population, the overall survival rate for DM patients were 95% at 5 years and 92% at 10 years</a:t>
            </a:r>
          </a:p>
          <a:p>
            <a:r>
              <a:rPr lang="en-US" sz="2400" dirty="0" smtClean="0"/>
              <a:t>Higher mortality for cancer-associated </a:t>
            </a:r>
            <a:r>
              <a:rPr lang="en-US" sz="2400" dirty="0" err="1" smtClean="0"/>
              <a:t>myositis</a:t>
            </a:r>
            <a:endParaRPr lang="en-US" sz="2400" dirty="0" smtClean="0"/>
          </a:p>
          <a:p>
            <a:pPr lvl="1"/>
            <a:r>
              <a:rPr lang="en-US" sz="2200" dirty="0" smtClean="0"/>
              <a:t>5 year survival rate of 69.2% (CI 37.3-87.2)</a:t>
            </a:r>
          </a:p>
          <a:p>
            <a:pPr lvl="1"/>
            <a:r>
              <a:rPr lang="en-US" sz="2200" dirty="0" smtClean="0"/>
              <a:t>10 year survival rate of 60.6% (CI 29.4-81.4)</a:t>
            </a:r>
          </a:p>
          <a:p>
            <a:pPr lvl="1">
              <a:buNone/>
            </a:pPr>
            <a:r>
              <a:rPr lang="en-US" sz="2200" dirty="0" smtClean="0"/>
              <a:t>Take home: </a:t>
            </a:r>
            <a:r>
              <a:rPr lang="en-US" sz="2000" dirty="0" smtClean="0"/>
              <a:t>There is an overall improvement in survival over several decades due to earlier diagnosis and treatment</a:t>
            </a:r>
          </a:p>
          <a:p>
            <a:pPr lvl="1">
              <a:buNone/>
            </a:pPr>
            <a:endParaRPr lang="en-US" sz="2200" dirty="0" smtClean="0"/>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59</a:t>
            </a:fld>
            <a:endParaRPr lang="en-US"/>
          </a:p>
        </p:txBody>
      </p:sp>
      <p:sp>
        <p:nvSpPr>
          <p:cNvPr id="5" name="TextBox 4"/>
          <p:cNvSpPr txBox="1"/>
          <p:nvPr/>
        </p:nvSpPr>
        <p:spPr>
          <a:xfrm>
            <a:off x="301083" y="6119336"/>
            <a:ext cx="7902291" cy="738664"/>
          </a:xfrm>
          <a:prstGeom prst="rect">
            <a:avLst/>
          </a:prstGeom>
          <a:noFill/>
        </p:spPr>
        <p:txBody>
          <a:bodyPr wrap="none" rtlCol="0">
            <a:spAutoFit/>
          </a:bodyPr>
          <a:lstStyle/>
          <a:p>
            <a:r>
              <a:rPr lang="en-US" sz="1200" dirty="0" err="1" smtClean="0"/>
              <a:t>Danieli</a:t>
            </a:r>
            <a:r>
              <a:rPr lang="en-US" sz="1200" dirty="0" smtClean="0"/>
              <a:t>, MG, </a:t>
            </a:r>
            <a:r>
              <a:rPr lang="en-US" sz="1200" dirty="0" err="1" smtClean="0"/>
              <a:t>Gambini</a:t>
            </a:r>
            <a:r>
              <a:rPr lang="en-US" sz="1200" dirty="0" smtClean="0"/>
              <a:t> S, </a:t>
            </a:r>
            <a:r>
              <a:rPr lang="en-US" sz="1200" dirty="0" err="1" smtClean="0"/>
              <a:t>Pettinari</a:t>
            </a:r>
            <a:r>
              <a:rPr lang="en-US" sz="1200" dirty="0" smtClean="0"/>
              <a:t> L, et </a:t>
            </a:r>
            <a:r>
              <a:rPr lang="en-US" sz="1200" dirty="0" err="1" smtClean="0"/>
              <a:t>al.Impact</a:t>
            </a:r>
            <a:r>
              <a:rPr lang="en-US" sz="1200" dirty="0" smtClean="0"/>
              <a:t> of treatment on survival in </a:t>
            </a:r>
            <a:r>
              <a:rPr lang="en-US" sz="1200" dirty="0" err="1" smtClean="0"/>
              <a:t>polymyositis</a:t>
            </a:r>
            <a:r>
              <a:rPr lang="en-US" sz="1200" dirty="0" smtClean="0"/>
              <a:t> and </a:t>
            </a:r>
            <a:r>
              <a:rPr lang="en-US" sz="1200" dirty="0" err="1" smtClean="0"/>
              <a:t>dermatomyositis</a:t>
            </a:r>
            <a:r>
              <a:rPr lang="en-US" sz="1200" dirty="0" smtClean="0"/>
              <a:t>. </a:t>
            </a:r>
          </a:p>
          <a:p>
            <a:r>
              <a:rPr lang="en-US" sz="1200" dirty="0" smtClean="0"/>
              <a:t>A single-centre long-term follow-up study.  Autoimmunity Reviews 13 (2014);1048-54.</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Dermatomyositis</a:t>
            </a:r>
            <a:r>
              <a:rPr lang="en-US" dirty="0" smtClean="0"/>
              <a:t>: what is it?</a:t>
            </a:r>
            <a:endParaRPr lang="en-US" dirty="0"/>
          </a:p>
        </p:txBody>
      </p:sp>
      <p:sp>
        <p:nvSpPr>
          <p:cNvPr id="3" name="Content Placeholder 2"/>
          <p:cNvSpPr>
            <a:spLocks noGrp="1"/>
          </p:cNvSpPr>
          <p:nvPr>
            <p:ph idx="1"/>
          </p:nvPr>
        </p:nvSpPr>
        <p:spPr>
          <a:xfrm>
            <a:off x="677334" y="1614051"/>
            <a:ext cx="8596668" cy="3880773"/>
          </a:xfrm>
        </p:spPr>
        <p:txBody>
          <a:bodyPr>
            <a:normAutofit fontScale="62500" lnSpcReduction="20000"/>
          </a:bodyPr>
          <a:lstStyle/>
          <a:p>
            <a:r>
              <a:rPr lang="en-US" sz="3200" dirty="0" smtClean="0"/>
              <a:t>3 main types of DM:</a:t>
            </a:r>
          </a:p>
          <a:p>
            <a:pPr lvl="1"/>
            <a:r>
              <a:rPr lang="en-US" sz="3000" dirty="0" err="1" smtClean="0"/>
              <a:t>Amyopathic</a:t>
            </a:r>
            <a:r>
              <a:rPr lang="en-US" sz="3000" dirty="0" smtClean="0"/>
              <a:t> </a:t>
            </a:r>
            <a:r>
              <a:rPr lang="en-US" sz="3000" dirty="0" err="1" smtClean="0"/>
              <a:t>dermatomyositis</a:t>
            </a:r>
            <a:endParaRPr lang="en-US" sz="3000" dirty="0" smtClean="0"/>
          </a:p>
          <a:p>
            <a:pPr lvl="2"/>
            <a:r>
              <a:rPr lang="en-US" sz="2800" dirty="0" smtClean="0"/>
              <a:t>Rashes without muscle involvement for 6 mos. or longer</a:t>
            </a:r>
          </a:p>
          <a:p>
            <a:pPr lvl="1"/>
            <a:r>
              <a:rPr lang="en-US" sz="3000" dirty="0" err="1" smtClean="0"/>
              <a:t>Hypomyopathic</a:t>
            </a:r>
            <a:r>
              <a:rPr lang="en-US" sz="3000" dirty="0" smtClean="0"/>
              <a:t> </a:t>
            </a:r>
            <a:r>
              <a:rPr lang="en-US" sz="3000" dirty="0" err="1" smtClean="0"/>
              <a:t>dermatmyositis</a:t>
            </a:r>
            <a:endParaRPr lang="en-US" sz="3000" dirty="0" smtClean="0"/>
          </a:p>
          <a:p>
            <a:pPr lvl="2"/>
            <a:r>
              <a:rPr lang="en-US" sz="2800" dirty="0" smtClean="0"/>
              <a:t>Rashes with minor abnormalities in muscle testing, but not clinically weak</a:t>
            </a:r>
          </a:p>
          <a:p>
            <a:pPr lvl="1"/>
            <a:r>
              <a:rPr lang="en-US" sz="3000" dirty="0" err="1" smtClean="0"/>
              <a:t>Dermatomyositis</a:t>
            </a:r>
            <a:endParaRPr lang="en-US" sz="3000" dirty="0" smtClean="0"/>
          </a:p>
          <a:p>
            <a:pPr lvl="2"/>
            <a:r>
              <a:rPr lang="en-US" sz="2800" dirty="0" smtClean="0"/>
              <a:t>Rashes and muscle weakness</a:t>
            </a:r>
          </a:p>
          <a:p>
            <a:r>
              <a:rPr lang="en-US" sz="3200" dirty="0" smtClean="0"/>
              <a:t>Juvenile </a:t>
            </a:r>
            <a:r>
              <a:rPr lang="en-US" sz="3200" dirty="0" err="1" smtClean="0"/>
              <a:t>Dermatomyositis</a:t>
            </a:r>
            <a:endParaRPr lang="en-US" sz="3200" dirty="0" smtClean="0"/>
          </a:p>
          <a:p>
            <a:pPr lvl="1"/>
            <a:r>
              <a:rPr lang="en-US" sz="3000" dirty="0" err="1" smtClean="0"/>
              <a:t>Dermatomyositis</a:t>
            </a:r>
            <a:r>
              <a:rPr lang="en-US" sz="3000" dirty="0" smtClean="0"/>
              <a:t> in patients who are diagnosed at 16 years or younger</a:t>
            </a:r>
            <a:endParaRPr lang="en-US" sz="30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565822" y="1335398"/>
            <a:ext cx="8596668" cy="3880773"/>
          </a:xfrm>
        </p:spPr>
        <p:txBody>
          <a:bodyPr>
            <a:noAutofit/>
          </a:bodyPr>
          <a:lstStyle/>
          <a:p>
            <a:r>
              <a:rPr lang="en-US" sz="2400" dirty="0" err="1" smtClean="0"/>
              <a:t>Dermatomyositis</a:t>
            </a:r>
            <a:r>
              <a:rPr lang="en-US" sz="2400" dirty="0" smtClean="0"/>
              <a:t> is an autoimmune inflammatory muscle disease mainly characterized by skin rashes and muscle weakness</a:t>
            </a:r>
          </a:p>
          <a:p>
            <a:r>
              <a:rPr lang="en-US" sz="2400" dirty="0" smtClean="0"/>
              <a:t>DM is </a:t>
            </a:r>
            <a:r>
              <a:rPr lang="en-US" sz="2400" dirty="0" err="1" smtClean="0"/>
              <a:t>heterogenous</a:t>
            </a:r>
            <a:r>
              <a:rPr lang="en-US" sz="2400" dirty="0" smtClean="0"/>
              <a:t> in presentation and affects people differently</a:t>
            </a:r>
          </a:p>
          <a:p>
            <a:r>
              <a:rPr lang="en-US" sz="2400" dirty="0" smtClean="0"/>
              <a:t>Treatment should involve a </a:t>
            </a:r>
            <a:r>
              <a:rPr lang="en-US" sz="2400" dirty="0" smtClean="0"/>
              <a:t>multi-specialty </a:t>
            </a:r>
            <a:r>
              <a:rPr lang="en-US" sz="2400" dirty="0" smtClean="0"/>
              <a:t>approach with involvement of multiple specialists</a:t>
            </a:r>
          </a:p>
          <a:p>
            <a:r>
              <a:rPr lang="en-US" sz="2400" dirty="0" smtClean="0"/>
              <a:t>Short and long term prognosis is affected by treatment response, number of organ systems involved, presence of cancer and severity of disease.</a:t>
            </a:r>
          </a:p>
        </p:txBody>
      </p:sp>
      <p:sp>
        <p:nvSpPr>
          <p:cNvPr id="4" name="Slide Number Placeholder 3"/>
          <p:cNvSpPr>
            <a:spLocks noGrp="1"/>
          </p:cNvSpPr>
          <p:nvPr>
            <p:ph type="sldNum" sz="quarter" idx="12"/>
          </p:nvPr>
        </p:nvSpPr>
        <p:spPr/>
        <p:txBody>
          <a:bodyPr/>
          <a:lstStyle/>
          <a:p>
            <a:fld id="{29A83090-688E-4598-8F59-161FC0CCCE7C}"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br>
              <a:rPr lang="en-US" dirty="0" smtClean="0"/>
            </a:br>
            <a:r>
              <a:rPr lang="en-US" dirty="0" smtClean="0"/>
              <a:t>Thank you for your time and attention!</a:t>
            </a:r>
            <a:endParaRPr lang="en-US" dirty="0"/>
          </a:p>
        </p:txBody>
      </p:sp>
      <p:sp>
        <p:nvSpPr>
          <p:cNvPr id="3" name="Slide Number Placeholder 2"/>
          <p:cNvSpPr>
            <a:spLocks noGrp="1"/>
          </p:cNvSpPr>
          <p:nvPr>
            <p:ph type="sldNum" sz="quarter" idx="12"/>
          </p:nvPr>
        </p:nvSpPr>
        <p:spPr/>
        <p:txBody>
          <a:bodyPr/>
          <a:lstStyle/>
          <a:p>
            <a:fld id="{29A83090-688E-4598-8F59-161FC0CCCE7C}" type="slidenum">
              <a:rPr lang="en-US" smtClean="0"/>
              <a:pPr/>
              <a:t>61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Common is IT?</a:t>
            </a:r>
            <a:endParaRPr lang="en-US" dirty="0"/>
          </a:p>
        </p:txBody>
      </p:sp>
      <p:sp>
        <p:nvSpPr>
          <p:cNvPr id="3" name="Content Placeholder 2"/>
          <p:cNvSpPr>
            <a:spLocks noGrp="1"/>
          </p:cNvSpPr>
          <p:nvPr>
            <p:ph idx="1"/>
          </p:nvPr>
        </p:nvSpPr>
        <p:spPr>
          <a:xfrm>
            <a:off x="603762" y="1424865"/>
            <a:ext cx="8596668" cy="3880773"/>
          </a:xfrm>
        </p:spPr>
        <p:txBody>
          <a:bodyPr>
            <a:normAutofit lnSpcReduction="10000"/>
          </a:bodyPr>
          <a:lstStyle/>
          <a:p>
            <a:pPr>
              <a:defRPr/>
            </a:pPr>
            <a:r>
              <a:rPr lang="en-US" sz="2400" dirty="0" smtClean="0"/>
              <a:t>Not very common</a:t>
            </a:r>
          </a:p>
          <a:p>
            <a:pPr>
              <a:defRPr/>
            </a:pPr>
            <a:r>
              <a:rPr lang="en-US" sz="2400" dirty="0" smtClean="0"/>
              <a:t>Olmsted County Data, population based study </a:t>
            </a:r>
          </a:p>
          <a:p>
            <a:pPr>
              <a:defRPr/>
            </a:pPr>
            <a:r>
              <a:rPr lang="en-US" sz="2400" dirty="0" smtClean="0"/>
              <a:t>Incidence of 9.63 per million; Prevalence of 21.42 per 100,000</a:t>
            </a:r>
          </a:p>
          <a:p>
            <a:pPr>
              <a:defRPr/>
            </a:pPr>
            <a:r>
              <a:rPr lang="en-US" sz="2400" dirty="0" smtClean="0"/>
              <a:t>Peak age is 45 to 65 years for adults; 5 to 15 years for juvenile DM</a:t>
            </a:r>
          </a:p>
          <a:p>
            <a:pPr>
              <a:defRPr/>
            </a:pPr>
            <a:r>
              <a:rPr lang="en-US" sz="2400" dirty="0" smtClean="0"/>
              <a:t>Female-to-male ratio is 2-3:1</a:t>
            </a:r>
          </a:p>
          <a:p>
            <a:pPr>
              <a:defRPr/>
            </a:pPr>
            <a:r>
              <a:rPr lang="en-US" sz="2400" dirty="0" smtClean="0"/>
              <a:t>In US, African Americans may be more commonly affected than Caucasians in a ratio of 3-4:1</a:t>
            </a:r>
          </a:p>
          <a:p>
            <a:endParaRPr lang="en-US" sz="24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7</a:t>
            </a:fld>
            <a:endParaRPr lang="en-US"/>
          </a:p>
        </p:txBody>
      </p:sp>
      <p:sp>
        <p:nvSpPr>
          <p:cNvPr id="5" name="TextBox 4"/>
          <p:cNvSpPr txBox="1"/>
          <p:nvPr/>
        </p:nvSpPr>
        <p:spPr>
          <a:xfrm>
            <a:off x="805543" y="5660571"/>
            <a:ext cx="3894528" cy="276999"/>
          </a:xfrm>
          <a:prstGeom prst="rect">
            <a:avLst/>
          </a:prstGeom>
          <a:noFill/>
        </p:spPr>
        <p:txBody>
          <a:bodyPr wrap="none" rtlCol="0">
            <a:spAutoFit/>
          </a:bodyPr>
          <a:lstStyle/>
          <a:p>
            <a:r>
              <a:rPr lang="en-US" altLang="en-US" sz="1200" dirty="0" err="1" smtClean="0"/>
              <a:t>Bendewald</a:t>
            </a:r>
            <a:r>
              <a:rPr lang="en-US" altLang="en-US" sz="1200" dirty="0" smtClean="0"/>
              <a:t> MJ, Wetter DA, et al. Arch </a:t>
            </a:r>
            <a:r>
              <a:rPr lang="en-US" altLang="en-US" sz="1200" dirty="0" err="1" smtClean="0"/>
              <a:t>Dermatol</a:t>
            </a:r>
            <a:r>
              <a:rPr lang="en-US" altLang="en-US" sz="1200" dirty="0" smtClean="0"/>
              <a:t>. 2010</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manifestations of </a:t>
            </a:r>
            <a:r>
              <a:rPr lang="en-US" dirty="0" err="1" smtClean="0"/>
              <a:t>dermatomyositis</a:t>
            </a:r>
            <a:endParaRPr lang="en-US" dirty="0"/>
          </a:p>
        </p:txBody>
      </p:sp>
      <p:sp>
        <p:nvSpPr>
          <p:cNvPr id="3" name="Content Placeholder 2"/>
          <p:cNvSpPr>
            <a:spLocks noGrp="1"/>
          </p:cNvSpPr>
          <p:nvPr>
            <p:ph sz="half" idx="1"/>
          </p:nvPr>
        </p:nvSpPr>
        <p:spPr>
          <a:xfrm>
            <a:off x="698355" y="1593030"/>
            <a:ext cx="4184035" cy="3880772"/>
          </a:xfrm>
        </p:spPr>
        <p:txBody>
          <a:bodyPr>
            <a:normAutofit fontScale="85000" lnSpcReduction="10000"/>
          </a:bodyPr>
          <a:lstStyle/>
          <a:p>
            <a:r>
              <a:rPr lang="en-US" sz="3200" dirty="0" smtClean="0"/>
              <a:t>Heliotrope rash: this is a lilac or purple rash affecting the eyelids mainly, but also above and below the eyes</a:t>
            </a:r>
          </a:p>
          <a:p>
            <a:r>
              <a:rPr lang="en-US" sz="3200" dirty="0" err="1" smtClean="0"/>
              <a:t>Gottron’s</a:t>
            </a:r>
            <a:r>
              <a:rPr lang="en-US" sz="3200" dirty="0" smtClean="0"/>
              <a:t> papules: purple flat or raised bumps  over knuckles, fingers, elbows, knees</a:t>
            </a:r>
          </a:p>
          <a:p>
            <a:pPr>
              <a:buNone/>
            </a:pPr>
            <a:endParaRPr lang="en-US" sz="3200" dirty="0"/>
          </a:p>
        </p:txBody>
      </p:sp>
      <p:sp>
        <p:nvSpPr>
          <p:cNvPr id="4" name="Slide Number Placeholder 3"/>
          <p:cNvSpPr>
            <a:spLocks noGrp="1"/>
          </p:cNvSpPr>
          <p:nvPr>
            <p:ph type="sldNum" sz="quarter" idx="12"/>
          </p:nvPr>
        </p:nvSpPr>
        <p:spPr/>
        <p:txBody>
          <a:bodyPr/>
          <a:lstStyle/>
          <a:p>
            <a:fld id="{29A83090-688E-4598-8F59-161FC0CCCE7C}" type="slidenum">
              <a:rPr lang="en-US" smtClean="0"/>
              <a:pPr/>
              <a:t>8</a:t>
            </a:fld>
            <a:endParaRPr lang="en-US"/>
          </a:p>
        </p:txBody>
      </p:sp>
      <p:pic>
        <p:nvPicPr>
          <p:cNvPr id="9" name="Picture 2" descr="Heliotrope"/>
          <p:cNvPicPr>
            <a:picLocks noGrp="1" noChangeAspect="1" noChangeArrowheads="1"/>
          </p:cNvPicPr>
          <p:nvPr>
            <p:ph sz="half" idx="2"/>
          </p:nvPr>
        </p:nvPicPr>
        <p:blipFill>
          <a:blip r:embed="rId2" cstate="print"/>
          <a:srcRect/>
          <a:stretch>
            <a:fillRect/>
          </a:stretch>
        </p:blipFill>
        <p:spPr bwMode="auto">
          <a:xfrm>
            <a:off x="6792201" y="1161401"/>
            <a:ext cx="4184650" cy="2789767"/>
          </a:xfrm>
          <a:prstGeom prst="rect">
            <a:avLst/>
          </a:prstGeom>
          <a:noFill/>
          <a:ln w="9525">
            <a:noFill/>
            <a:miter lim="800000"/>
            <a:headEnd/>
            <a:tailEnd/>
          </a:ln>
        </p:spPr>
      </p:pic>
      <p:pic>
        <p:nvPicPr>
          <p:cNvPr id="10" name="Picture 2" descr="Gottron's"/>
          <p:cNvPicPr>
            <a:picLocks noChangeAspect="1" noChangeArrowheads="1"/>
          </p:cNvPicPr>
          <p:nvPr/>
        </p:nvPicPr>
        <p:blipFill>
          <a:blip r:embed="rId3" cstate="print"/>
          <a:srcRect/>
          <a:stretch>
            <a:fillRect/>
          </a:stretch>
        </p:blipFill>
        <p:spPr bwMode="auto">
          <a:xfrm>
            <a:off x="4937849" y="3986048"/>
            <a:ext cx="4088183" cy="2724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Skin manifestations of </a:t>
            </a:r>
            <a:r>
              <a:rPr lang="en-US" dirty="0" err="1" smtClean="0"/>
              <a:t>dermatomyositis</a:t>
            </a:r>
            <a:endParaRPr lang="en-US" dirty="0"/>
          </a:p>
        </p:txBody>
      </p:sp>
      <p:sp>
        <p:nvSpPr>
          <p:cNvPr id="5" name="Content Placeholder 4"/>
          <p:cNvSpPr>
            <a:spLocks noGrp="1"/>
          </p:cNvSpPr>
          <p:nvPr>
            <p:ph idx="1"/>
          </p:nvPr>
        </p:nvSpPr>
        <p:spPr/>
        <p:txBody>
          <a:bodyPr>
            <a:normAutofit/>
          </a:bodyPr>
          <a:lstStyle/>
          <a:p>
            <a:r>
              <a:rPr lang="en-US" sz="2400" dirty="0" smtClean="0"/>
              <a:t>V-sign: </a:t>
            </a:r>
            <a:r>
              <a:rPr lang="en-US" sz="2400" dirty="0" err="1" smtClean="0"/>
              <a:t>violaceous</a:t>
            </a:r>
            <a:r>
              <a:rPr lang="en-US" sz="2400" dirty="0" smtClean="0"/>
              <a:t> rash over neck and chest</a:t>
            </a:r>
          </a:p>
          <a:p>
            <a:r>
              <a:rPr lang="en-US" sz="2400" dirty="0" smtClean="0"/>
              <a:t>Shawl-sign: </a:t>
            </a:r>
            <a:r>
              <a:rPr lang="en-US" sz="2400" dirty="0" err="1" smtClean="0"/>
              <a:t>violaceous</a:t>
            </a:r>
            <a:r>
              <a:rPr lang="en-US" sz="2400" dirty="0" smtClean="0"/>
              <a:t> rash over shoulders, upper arms</a:t>
            </a:r>
          </a:p>
          <a:p>
            <a:r>
              <a:rPr lang="en-US" sz="2400" dirty="0" err="1" smtClean="0"/>
              <a:t>Nailfold</a:t>
            </a:r>
            <a:r>
              <a:rPr lang="en-US" sz="2400" dirty="0" smtClean="0"/>
              <a:t> abnormalities: </a:t>
            </a:r>
            <a:r>
              <a:rPr lang="en-US" sz="2400" dirty="0" err="1" smtClean="0"/>
              <a:t>cuticule</a:t>
            </a:r>
            <a:r>
              <a:rPr lang="en-US" sz="2400" dirty="0" smtClean="0"/>
              <a:t> overgrowth, dilated capillary loops</a:t>
            </a:r>
          </a:p>
        </p:txBody>
      </p:sp>
      <p:sp>
        <p:nvSpPr>
          <p:cNvPr id="4" name="Slide Number Placeholder 3"/>
          <p:cNvSpPr>
            <a:spLocks noGrp="1"/>
          </p:cNvSpPr>
          <p:nvPr>
            <p:ph type="sldNum" sz="quarter" idx="12"/>
          </p:nvPr>
        </p:nvSpPr>
        <p:spPr/>
        <p:txBody>
          <a:bodyPr/>
          <a:lstStyle/>
          <a:p>
            <a:fld id="{29A83090-688E-4598-8F59-161FC0CCCE7C}" type="slidenum">
              <a:rPr lang="en-US" smtClean="0"/>
              <a:pPr/>
              <a:t>9</a:t>
            </a:fld>
            <a:endParaRPr lang="en-US"/>
          </a:p>
        </p:txBody>
      </p:sp>
      <p:pic>
        <p:nvPicPr>
          <p:cNvPr id="8" name="Picture 6" descr="Holster sign"/>
          <p:cNvPicPr>
            <a:picLocks noChangeAspect="1" noChangeArrowheads="1"/>
          </p:cNvPicPr>
          <p:nvPr/>
        </p:nvPicPr>
        <p:blipFill>
          <a:blip r:embed="rId2" cstate="print"/>
          <a:srcRect/>
          <a:stretch>
            <a:fillRect/>
          </a:stretch>
        </p:blipFill>
        <p:spPr bwMode="auto">
          <a:xfrm>
            <a:off x="9372600" y="168165"/>
            <a:ext cx="2819400" cy="3713163"/>
          </a:xfrm>
          <a:prstGeom prst="rect">
            <a:avLst/>
          </a:prstGeom>
          <a:noFill/>
          <a:ln w="9525">
            <a:noFill/>
            <a:miter lim="800000"/>
            <a:headEnd/>
            <a:tailEnd/>
          </a:ln>
        </p:spPr>
      </p:pic>
      <p:pic>
        <p:nvPicPr>
          <p:cNvPr id="11" name="Picture 2" descr="Periungual"/>
          <p:cNvPicPr>
            <a:picLocks noChangeAspect="1" noChangeArrowheads="1"/>
          </p:cNvPicPr>
          <p:nvPr/>
        </p:nvPicPr>
        <p:blipFill>
          <a:blip r:embed="rId3" cstate="print"/>
          <a:srcRect/>
          <a:stretch>
            <a:fillRect/>
          </a:stretch>
        </p:blipFill>
        <p:spPr bwMode="auto">
          <a:xfrm>
            <a:off x="5099437" y="3936124"/>
            <a:ext cx="4123664" cy="2748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91E539606CF14194B4B0E0C116744C" ma:contentTypeVersion="12" ma:contentTypeDescription="Create a new document." ma:contentTypeScope="" ma:versionID="36b9e46f9b568f2059d64b3e2a42aed9">
  <xsd:schema xmlns:xsd="http://www.w3.org/2001/XMLSchema" xmlns:xs="http://www.w3.org/2001/XMLSchema" xmlns:p="http://schemas.microsoft.com/office/2006/metadata/properties" xmlns:ns2="e7d4bfaf-b893-4a43-a061-5cee8f15146e" xmlns:ns3="f2439734-bbbe-4349-9c3f-57542072b79f" targetNamespace="http://schemas.microsoft.com/office/2006/metadata/properties" ma:root="true" ma:fieldsID="136db6e544f8512accac6ab8cfec9bfe" ns2:_="" ns3:_="">
    <xsd:import namespace="e7d4bfaf-b893-4a43-a061-5cee8f15146e"/>
    <xsd:import namespace="f2439734-bbbe-4349-9c3f-57542072b7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d4bfaf-b893-4a43-a061-5cee8f151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439734-bbbe-4349-9c3f-57542072b79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194CB9-664D-476C-8618-D69B35719385}">
  <ds:schemaRefs>
    <ds:schemaRef ds:uri="http://schemas.microsoft.com/sharepoint/v3/contenttype/forms"/>
  </ds:schemaRefs>
</ds:datastoreItem>
</file>

<file path=customXml/itemProps2.xml><?xml version="1.0" encoding="utf-8"?>
<ds:datastoreItem xmlns:ds="http://schemas.openxmlformats.org/officeDocument/2006/customXml" ds:itemID="{35CD4EE0-8DE8-4A58-9F3A-90CFA3B8C1E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7d4bfaf-b893-4a43-a061-5cee8f15146e"/>
    <ds:schemaRef ds:uri="http://purl.org/dc/terms/"/>
    <ds:schemaRef ds:uri="f2439734-bbbe-4349-9c3f-57542072b79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7C607DA-20EC-476B-B271-881623A1BC83}"/>
</file>

<file path=docProps/app.xml><?xml version="1.0" encoding="utf-8"?>
<Properties xmlns="http://schemas.openxmlformats.org/officeDocument/2006/extended-properties" xmlns:vt="http://schemas.openxmlformats.org/officeDocument/2006/docPropsVTypes">
  <TotalTime>961</TotalTime>
  <Words>3999</Words>
  <Application>Microsoft Office PowerPoint</Application>
  <PresentationFormat>Custom</PresentationFormat>
  <Paragraphs>414</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Facet</vt:lpstr>
      <vt:lpstr>Dermatomyositis</vt:lpstr>
      <vt:lpstr>Disclosures</vt:lpstr>
      <vt:lpstr>Learning Objectives</vt:lpstr>
      <vt:lpstr>Dermatomyositis: what is it?</vt:lpstr>
      <vt:lpstr>How it may all start...</vt:lpstr>
      <vt:lpstr>Dermatomyositis: what is it?</vt:lpstr>
      <vt:lpstr>How Common is IT?</vt:lpstr>
      <vt:lpstr>Skin manifestations of dermatomyositis</vt:lpstr>
      <vt:lpstr>Skin manifestations of dermatomyositis</vt:lpstr>
      <vt:lpstr>Skin manifestations of dermatomyositis</vt:lpstr>
      <vt:lpstr>Muscle manifestations of dermatomyositis</vt:lpstr>
      <vt:lpstr>What is happening at muscle tissue level?</vt:lpstr>
      <vt:lpstr>PowerPoint Presentation</vt:lpstr>
      <vt:lpstr>How do physicians diagnose dermatomyositis?</vt:lpstr>
      <vt:lpstr>What do these test results look like?</vt:lpstr>
      <vt:lpstr>PowerPoint Presentation</vt:lpstr>
      <vt:lpstr>Learning Objectives</vt:lpstr>
      <vt:lpstr>Muscle antibodies in dermatomyositis</vt:lpstr>
      <vt:lpstr>How does DM affect different people? Patient 1</vt:lpstr>
      <vt:lpstr>Hand rashes</vt:lpstr>
      <vt:lpstr>MDA-5 positive antibody</vt:lpstr>
      <vt:lpstr>MDA-5 antibody</vt:lpstr>
      <vt:lpstr>How does DM affect different people? Patient 2</vt:lpstr>
      <vt:lpstr>PowerPoint Presentation</vt:lpstr>
      <vt:lpstr>PowerPoint Presentation</vt:lpstr>
      <vt:lpstr>Cancer and Dermatomyositis</vt:lpstr>
      <vt:lpstr>How are different people affected? Patient 3.</vt:lpstr>
      <vt:lpstr>PowerPoint Presentation</vt:lpstr>
      <vt:lpstr>Dermatomyositis and pulmonary manifestations</vt:lpstr>
      <vt:lpstr>Dermatomyositis and pulmonary manifestations</vt:lpstr>
      <vt:lpstr>PowerPoint Presentation</vt:lpstr>
      <vt:lpstr>How are different people affected? Patient 4</vt:lpstr>
      <vt:lpstr>How are different people affected? Patient 4</vt:lpstr>
      <vt:lpstr>PowerPoint Presentation</vt:lpstr>
      <vt:lpstr>How are different people affected? Patient 4</vt:lpstr>
      <vt:lpstr>Calcinosis and dermatomyositis</vt:lpstr>
      <vt:lpstr>Dermatomyositis: how does it affect non-white groups?</vt:lpstr>
      <vt:lpstr>Learning Objectives</vt:lpstr>
      <vt:lpstr>Treatment of DM</vt:lpstr>
      <vt:lpstr>My approach to treatment</vt:lpstr>
      <vt:lpstr>My approach to treatment</vt:lpstr>
      <vt:lpstr>My approach to treatment for severe ILD or other severe organ disease</vt:lpstr>
      <vt:lpstr>My approach to treatment for refractory myositis disease  </vt:lpstr>
      <vt:lpstr>What about calcinosis? </vt:lpstr>
      <vt:lpstr>Newer treatments on horizon</vt:lpstr>
      <vt:lpstr>Physical therapy</vt:lpstr>
      <vt:lpstr>How is treatment response assessed? Core set measures developed.</vt:lpstr>
      <vt:lpstr>My assessment of treatment response</vt:lpstr>
      <vt:lpstr>Management of side effects and other concerns.</vt:lpstr>
      <vt:lpstr>Management of side effects and other concerns.</vt:lpstr>
      <vt:lpstr>Management of side effects and other concerns.</vt:lpstr>
      <vt:lpstr>Management of side effects and other concerns  </vt:lpstr>
      <vt:lpstr>Management of side effects and other concerns</vt:lpstr>
      <vt:lpstr>Learning Objectives</vt:lpstr>
      <vt:lpstr>Short-term prognosis (1-5 years): what I have observed</vt:lpstr>
      <vt:lpstr>Long-term prognosis (after 5 years)</vt:lpstr>
      <vt:lpstr>What do the studies show for prognosis?</vt:lpstr>
      <vt:lpstr>What do studies show for long-term prognosis?</vt:lpstr>
      <vt:lpstr>What do studies show for prognosis overall?</vt:lpstr>
      <vt:lpstr>Summary </vt:lpstr>
      <vt:lpstr>Questions? Thank you for your time and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Your Grant for Success     a webinar by TMA medical advisor and research committee chair</dc:title>
  <dc:creator>Linda Kobert</dc:creator>
  <cp:lastModifiedBy>Floranne C Ernste</cp:lastModifiedBy>
  <cp:revision>176</cp:revision>
  <dcterms:created xsi:type="dcterms:W3CDTF">2019-03-06T15:03:04Z</dcterms:created>
  <dcterms:modified xsi:type="dcterms:W3CDTF">2019-09-11T13:21:36Z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0x0101001591E539606CF14194B4B0E0C116744C</vt:lpwstr>
  </property>
</Properties>
</file>