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35"/>
  </p:notesMasterIdLst>
  <p:sldIdLst>
    <p:sldId id="274" r:id="rId5"/>
    <p:sldId id="412" r:id="rId6"/>
    <p:sldId id="277" r:id="rId7"/>
    <p:sldId id="346" r:id="rId8"/>
    <p:sldId id="348" r:id="rId9"/>
    <p:sldId id="258" r:id="rId10"/>
    <p:sldId id="259" r:id="rId11"/>
    <p:sldId id="260" r:id="rId12"/>
    <p:sldId id="292" r:id="rId13"/>
    <p:sldId id="264" r:id="rId14"/>
    <p:sldId id="291" r:id="rId15"/>
    <p:sldId id="296" r:id="rId16"/>
    <p:sldId id="349" r:id="rId17"/>
    <p:sldId id="299" r:id="rId18"/>
    <p:sldId id="305" r:id="rId19"/>
    <p:sldId id="306" r:id="rId20"/>
    <p:sldId id="309" r:id="rId21"/>
    <p:sldId id="310" r:id="rId22"/>
    <p:sldId id="311" r:id="rId23"/>
    <p:sldId id="312" r:id="rId24"/>
    <p:sldId id="314" r:id="rId25"/>
    <p:sldId id="317" r:id="rId26"/>
    <p:sldId id="316" r:id="rId27"/>
    <p:sldId id="352" r:id="rId28"/>
    <p:sldId id="347" r:id="rId29"/>
    <p:sldId id="350" r:id="rId30"/>
    <p:sldId id="351" r:id="rId31"/>
    <p:sldId id="353" r:id="rId32"/>
    <p:sldId id="268" r:id="rId33"/>
    <p:sldId id="41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notesViewPr>
    <p:cSldViewPr snapToGrid="0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FDFF-6EA8-443E-9260-110C1CCA917D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CDA0-0A25-4517-ABC8-30C737734B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for </a:t>
            </a:r>
            <a:r>
              <a:rPr lang="da-DK" dirty="0" err="1"/>
              <a:t>joining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session on </a:t>
            </a:r>
            <a:r>
              <a:rPr lang="da-DK" dirty="0" err="1"/>
              <a:t>blood</a:t>
            </a:r>
            <a:r>
              <a:rPr lang="da-DK" dirty="0"/>
              <a:t> flow </a:t>
            </a:r>
            <a:r>
              <a:rPr lang="da-DK" dirty="0" err="1"/>
              <a:t>resticted</a:t>
            </a:r>
            <a:r>
              <a:rPr lang="da-DK" dirty="0"/>
              <a:t> </a:t>
            </a:r>
            <a:r>
              <a:rPr lang="da-DK" dirty="0" err="1"/>
              <a:t>exercise</a:t>
            </a:r>
            <a:r>
              <a:rPr lang="da-DK" dirty="0"/>
              <a:t> for inklusion body </a:t>
            </a:r>
            <a:r>
              <a:rPr lang="da-DK" dirty="0" err="1"/>
              <a:t>myositis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 image </a:t>
            </a:r>
            <a:r>
              <a:rPr lang="da-DK" dirty="0" err="1"/>
              <a:t>demonstrates</a:t>
            </a:r>
            <a:r>
              <a:rPr lang="da-DK" dirty="0"/>
              <a:t> BFR </a:t>
            </a:r>
            <a:r>
              <a:rPr lang="da-DK" dirty="0" err="1"/>
              <a:t>training</a:t>
            </a:r>
            <a:r>
              <a:rPr lang="da-DK" dirty="0"/>
              <a:t> Please </a:t>
            </a:r>
            <a:r>
              <a:rPr lang="da-DK" dirty="0" err="1"/>
              <a:t>notice</a:t>
            </a:r>
            <a:r>
              <a:rPr lang="da-DK" dirty="0"/>
              <a:t> the </a:t>
            </a:r>
            <a:r>
              <a:rPr lang="da-DK" dirty="0" err="1"/>
              <a:t>discoloring</a:t>
            </a:r>
            <a:r>
              <a:rPr lang="da-DK" dirty="0"/>
              <a:t> of the leg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Why</a:t>
            </a:r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that</a:t>
            </a:r>
            <a:endParaRPr lang="da-DK" dirty="0"/>
          </a:p>
          <a:p>
            <a:r>
              <a:rPr lang="da-DK" dirty="0" err="1"/>
              <a:t>adding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1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leed</a:t>
            </a:r>
            <a:r>
              <a:rPr lang="da-DK" dirty="0"/>
              <a:t> up to </a:t>
            </a:r>
            <a:r>
              <a:rPr lang="da-DK" dirty="0" err="1"/>
              <a:t>your</a:t>
            </a:r>
            <a:r>
              <a:rPr lang="da-DK" dirty="0"/>
              <a:t> IBM BFR </a:t>
            </a:r>
            <a:r>
              <a:rPr lang="da-DK" dirty="0" err="1"/>
              <a:t>study</a:t>
            </a:r>
            <a:r>
              <a:rPr lang="da-DK" dirty="0"/>
              <a:t>? 2 studies led to the BFR/IBM </a:t>
            </a:r>
            <a:r>
              <a:rPr lang="da-DK" dirty="0" err="1"/>
              <a:t>study</a:t>
            </a:r>
            <a:endParaRPr lang="da-DK" dirty="0"/>
          </a:p>
          <a:p>
            <a:r>
              <a:rPr lang="da-DK" dirty="0"/>
              <a:t>I </a:t>
            </a:r>
            <a:r>
              <a:rPr lang="da-DK" dirty="0" err="1"/>
              <a:t>will</a:t>
            </a:r>
            <a:r>
              <a:rPr lang="da-DK" dirty="0"/>
              <a:t> show </a:t>
            </a:r>
            <a:r>
              <a:rPr lang="da-DK" dirty="0" err="1"/>
              <a:t>you</a:t>
            </a:r>
            <a:r>
              <a:rPr lang="da-DK" dirty="0"/>
              <a:t> a </a:t>
            </a:r>
            <a:r>
              <a:rPr lang="da-DK" dirty="0" err="1"/>
              <a:t>study</a:t>
            </a:r>
            <a:r>
              <a:rPr lang="da-DK" dirty="0"/>
              <a:t> of One of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collaborators</a:t>
            </a:r>
            <a:r>
              <a:rPr lang="da-DK" dirty="0"/>
              <a:t> </a:t>
            </a:r>
            <a:r>
              <a:rPr lang="da-DK" dirty="0" err="1"/>
              <a:t>recently</a:t>
            </a:r>
            <a:r>
              <a:rPr lang="da-DK" dirty="0"/>
              <a:t> professor Per Aagaard and his </a:t>
            </a:r>
            <a:r>
              <a:rPr lang="da-DK" dirty="0" err="1"/>
              <a:t>group</a:t>
            </a:r>
            <a:r>
              <a:rPr lang="da-DK" dirty="0"/>
              <a:t> did a </a:t>
            </a:r>
            <a:r>
              <a:rPr lang="da-DK" dirty="0" err="1"/>
              <a:t>study</a:t>
            </a:r>
            <a:r>
              <a:rPr lang="da-DK" dirty="0"/>
              <a:t> on </a:t>
            </a:r>
            <a:r>
              <a:rPr lang="da-DK" dirty="0" err="1"/>
              <a:t>healthy</a:t>
            </a:r>
            <a:r>
              <a:rPr lang="da-DK" dirty="0"/>
              <a:t> </a:t>
            </a:r>
            <a:r>
              <a:rPr lang="da-DK" dirty="0" err="1"/>
              <a:t>young</a:t>
            </a:r>
            <a:r>
              <a:rPr lang="da-DK" dirty="0"/>
              <a:t> males </a:t>
            </a:r>
            <a:r>
              <a:rPr lang="da-DK" dirty="0" err="1"/>
              <a:t>doing</a:t>
            </a:r>
            <a:r>
              <a:rPr lang="da-DK" dirty="0"/>
              <a:t> low-load </a:t>
            </a:r>
            <a:r>
              <a:rPr lang="da-DK" dirty="0" err="1"/>
              <a:t>resistence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with BFR for 3 </a:t>
            </a:r>
            <a:r>
              <a:rPr lang="da-DK" dirty="0" err="1"/>
              <a:t>weeks</a:t>
            </a:r>
            <a:endParaRPr lang="da-DK" dirty="0"/>
          </a:p>
          <a:p>
            <a:r>
              <a:rPr lang="da-DK" dirty="0" err="1"/>
              <a:t>Explain</a:t>
            </a:r>
            <a:r>
              <a:rPr lang="da-DK" dirty="0"/>
              <a:t> the images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 </a:t>
            </a:r>
            <a:r>
              <a:rPr lang="da-DK" dirty="0" err="1"/>
              <a:t>conclusion</a:t>
            </a:r>
            <a:r>
              <a:rPr lang="da-DK" dirty="0"/>
              <a:t>: the </a:t>
            </a:r>
            <a:r>
              <a:rPr lang="da-DK" dirty="0" err="1"/>
              <a:t>effects</a:t>
            </a:r>
            <a:r>
              <a:rPr lang="da-DK" dirty="0"/>
              <a:t> of …..</a:t>
            </a:r>
          </a:p>
          <a:p>
            <a:r>
              <a:rPr lang="da-DK" dirty="0" err="1"/>
              <a:t>Underlying</a:t>
            </a:r>
            <a:r>
              <a:rPr lang="da-DK" dirty="0"/>
              <a:t> </a:t>
            </a:r>
            <a:r>
              <a:rPr lang="da-DK" dirty="0" err="1"/>
              <a:t>mechanism</a:t>
            </a:r>
            <a:r>
              <a:rPr lang="da-DK" dirty="0"/>
              <a:t> of BFR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30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Is </a:t>
            </a:r>
            <a:r>
              <a:rPr lang="da-DK" dirty="0" err="1"/>
              <a:t>able</a:t>
            </a:r>
            <a:r>
              <a:rPr lang="da-DK" dirty="0"/>
              <a:t> to </a:t>
            </a:r>
            <a:r>
              <a:rPr lang="da-DK" dirty="0" err="1"/>
              <a:t>induce</a:t>
            </a:r>
            <a:r>
              <a:rPr lang="da-DK" dirty="0"/>
              <a:t> ….</a:t>
            </a:r>
          </a:p>
          <a:p>
            <a:r>
              <a:rPr lang="da-DK" dirty="0" err="1"/>
              <a:t>Lead</a:t>
            </a:r>
            <a:r>
              <a:rPr lang="da-DK" dirty="0"/>
              <a:t> to</a:t>
            </a:r>
          </a:p>
          <a:p>
            <a:endParaRPr lang="da-DK" dirty="0"/>
          </a:p>
          <a:p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motivation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0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 did a  </a:t>
            </a:r>
            <a:r>
              <a:rPr lang="da-DK" dirty="0" err="1"/>
              <a:t>a</a:t>
            </a:r>
            <a:r>
              <a:rPr lang="da-DK" dirty="0"/>
              <a:t> pilot </a:t>
            </a:r>
            <a:r>
              <a:rPr lang="da-DK" dirty="0" err="1"/>
              <a:t>study</a:t>
            </a:r>
            <a:r>
              <a:rPr lang="da-DK" dirty="0"/>
              <a:t>; </a:t>
            </a:r>
            <a:r>
              <a:rPr lang="da-DK" dirty="0" err="1"/>
              <a:t>one</a:t>
            </a:r>
            <a:r>
              <a:rPr lang="da-DK" dirty="0"/>
              <a:t> of </a:t>
            </a:r>
            <a:r>
              <a:rPr lang="da-DK" dirty="0" err="1"/>
              <a:t>my</a:t>
            </a:r>
            <a:r>
              <a:rPr lang="da-DK" dirty="0"/>
              <a:t> patients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agreed</a:t>
            </a:r>
            <a:r>
              <a:rPr lang="da-DK" dirty="0"/>
              <a:t> to </a:t>
            </a:r>
            <a:r>
              <a:rPr lang="da-DK" dirty="0" err="1"/>
              <a:t>participate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9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dirty="0"/>
              <a:t>In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incouraged</a:t>
            </a:r>
            <a:r>
              <a:rPr lang="da-DK" dirty="0"/>
              <a:t>, </a:t>
            </a:r>
            <a:r>
              <a:rPr lang="da-DK" dirty="0" err="1"/>
              <a:t>we</a:t>
            </a:r>
            <a:r>
              <a:rPr lang="da-DK" dirty="0"/>
              <a:t> did a pilot </a:t>
            </a:r>
            <a:r>
              <a:rPr lang="da-DK" dirty="0" err="1"/>
              <a:t>study</a:t>
            </a:r>
            <a:r>
              <a:rPr lang="da-DK" dirty="0"/>
              <a:t> prior to a </a:t>
            </a:r>
            <a:r>
              <a:rPr lang="da-DK" dirty="0" err="1"/>
              <a:t>PhD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study</a:t>
            </a:r>
            <a:endParaRPr lang="da-DK" dirty="0"/>
          </a:p>
          <a:p>
            <a:pPr eaLnBrk="1" hangingPunct="1"/>
            <a:r>
              <a:rPr lang="da-DK" dirty="0"/>
              <a:t>This is the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setup</a:t>
            </a:r>
            <a:r>
              <a:rPr lang="da-DK" dirty="0"/>
              <a:t>, and </a:t>
            </a:r>
            <a:r>
              <a:rPr lang="da-DK" dirty="0" err="1"/>
              <a:t>obviously</a:t>
            </a:r>
            <a:r>
              <a:rPr lang="da-DK" dirty="0"/>
              <a:t> not </a:t>
            </a:r>
            <a:r>
              <a:rPr lang="da-DK" dirty="0" err="1"/>
              <a:t>our</a:t>
            </a:r>
            <a:r>
              <a:rPr lang="da-DK" dirty="0"/>
              <a:t> patient but a </a:t>
            </a:r>
            <a:r>
              <a:rPr lang="da-DK" dirty="0" err="1"/>
              <a:t>healthy</a:t>
            </a:r>
            <a:r>
              <a:rPr lang="da-DK" dirty="0"/>
              <a:t>, </a:t>
            </a:r>
            <a:r>
              <a:rPr lang="da-DK" dirty="0" err="1"/>
              <a:t>young</a:t>
            </a:r>
            <a:r>
              <a:rPr lang="da-DK" dirty="0"/>
              <a:t> mail </a:t>
            </a:r>
          </a:p>
          <a:p>
            <a:pPr eaLnBrk="1" hangingPunct="1"/>
            <a:r>
              <a:rPr lang="da-DK" dirty="0"/>
              <a:t>And </a:t>
            </a:r>
            <a:r>
              <a:rPr lang="da-DK" dirty="0" err="1"/>
              <a:t>this</a:t>
            </a:r>
            <a:r>
              <a:rPr lang="da-DK" dirty="0"/>
              <a:t> is the </a:t>
            </a:r>
            <a:r>
              <a:rPr lang="da-DK" dirty="0" err="1"/>
              <a:t>pneumatic</a:t>
            </a:r>
            <a:r>
              <a:rPr lang="da-DK" dirty="0"/>
              <a:t> </a:t>
            </a:r>
            <a:r>
              <a:rPr lang="da-DK" dirty="0" err="1"/>
              <a:t>device</a:t>
            </a:r>
            <a:r>
              <a:rPr lang="da-DK" dirty="0"/>
              <a:t> for the </a:t>
            </a:r>
            <a:r>
              <a:rPr lang="da-DK" dirty="0" err="1"/>
              <a:t>cuff</a:t>
            </a:r>
            <a:endParaRPr lang="da-D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/>
              <a:t>Accomplished by …</a:t>
            </a:r>
          </a:p>
          <a:p>
            <a:r>
              <a:rPr lang="da-DK"/>
              <a:t>This figure shows leg extension power of the right and left leg …..</a:t>
            </a:r>
          </a:p>
          <a:p>
            <a:r>
              <a:rPr lang="da-DK"/>
              <a:t>Well tolerated</a:t>
            </a:r>
          </a:p>
          <a:p>
            <a:r>
              <a:rPr lang="da-DK"/>
              <a:t>Clically important, we know that gait-speed influence  tendence to fall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encouraged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launged</a:t>
            </a:r>
            <a:r>
              <a:rPr lang="da-DK" dirty="0"/>
              <a:t> a </a:t>
            </a:r>
            <a:r>
              <a:rPr lang="da-DK" dirty="0" err="1"/>
              <a:t>randomized</a:t>
            </a:r>
            <a:r>
              <a:rPr lang="da-DK" dirty="0"/>
              <a:t> </a:t>
            </a:r>
            <a:r>
              <a:rPr lang="da-DK" dirty="0" err="1"/>
              <a:t>controlled</a:t>
            </a:r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3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dirty="0"/>
              <a:t>Briefly, the </a:t>
            </a:r>
            <a:r>
              <a:rPr lang="da-DK" dirty="0" err="1"/>
              <a:t>study</a:t>
            </a:r>
            <a:r>
              <a:rPr lang="da-DK" dirty="0"/>
              <a:t> flow </a:t>
            </a:r>
            <a:r>
              <a:rPr lang="da-DK" dirty="0" err="1"/>
              <a:t>chart</a:t>
            </a:r>
            <a:r>
              <a:rPr lang="da-DK" dirty="0"/>
              <a:t>, i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it´s</a:t>
            </a:r>
            <a:r>
              <a:rPr lang="da-DK" dirty="0"/>
              <a:t> a bit of a </a:t>
            </a:r>
            <a:r>
              <a:rPr lang="da-DK" dirty="0" err="1"/>
              <a:t>buissy</a:t>
            </a:r>
            <a:r>
              <a:rPr lang="da-DK" dirty="0"/>
              <a:t> slide</a:t>
            </a:r>
          </a:p>
          <a:p>
            <a:r>
              <a:rPr lang="da-DK" dirty="0"/>
              <a:t>Baseline tests, the </a:t>
            </a:r>
            <a:r>
              <a:rPr lang="da-DK" dirty="0" err="1"/>
              <a:t>next</a:t>
            </a:r>
            <a:r>
              <a:rPr lang="da-DK" dirty="0"/>
              <a:t>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Kilometers </a:t>
            </a:r>
            <a:r>
              <a:rPr lang="da-DK" dirty="0" err="1"/>
              <a:t>squared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/>
              <a:t>Effect parametres</a:t>
            </a:r>
          </a:p>
          <a:p>
            <a:r>
              <a:rPr lang="da-DK"/>
              <a:t>IBMFRS, findes den på dansk, jeg spørger Nanna</a:t>
            </a:r>
          </a:p>
          <a:p>
            <a:r>
              <a:rPr lang="da-DK"/>
              <a:t>Ellers bør vi bruge 2-min walk test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repetition maximum (RM) is the most weight you can lift for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number of exercise movements.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E39A7-30DB-4855-9318-BEF600F1C964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34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Briefly </a:t>
            </a:r>
            <a:r>
              <a:rPr lang="da-DK" dirty="0" err="1"/>
              <a:t>about</a:t>
            </a:r>
            <a:r>
              <a:rPr lang="da-DK" dirty="0"/>
              <a:t> the </a:t>
            </a:r>
            <a:r>
              <a:rPr lang="da-DK" dirty="0" err="1"/>
              <a:t>disease</a:t>
            </a:r>
            <a:r>
              <a:rPr lang="da-DK" dirty="0"/>
              <a:t>, </a:t>
            </a:r>
            <a:r>
              <a:rPr lang="da-DK" dirty="0" err="1"/>
              <a:t>which</a:t>
            </a:r>
            <a:r>
              <a:rPr lang="da-DK" dirty="0"/>
              <a:t> is in </a:t>
            </a:r>
            <a:r>
              <a:rPr lang="da-DK" dirty="0" err="1"/>
              <a:t>focus</a:t>
            </a:r>
            <a:r>
              <a:rPr lang="da-DK" dirty="0"/>
              <a:t> for </a:t>
            </a:r>
            <a:r>
              <a:rPr lang="da-DK" dirty="0" err="1"/>
              <a:t>this</a:t>
            </a:r>
            <a:r>
              <a:rPr lang="da-DK" dirty="0"/>
              <a:t> session, and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might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repetition for </a:t>
            </a:r>
            <a:r>
              <a:rPr lang="da-DK" dirty="0" err="1"/>
              <a:t>some</a:t>
            </a:r>
            <a:r>
              <a:rPr lang="da-DK" dirty="0"/>
              <a:t> of </a:t>
            </a:r>
            <a:r>
              <a:rPr lang="da-DK" dirty="0" err="1"/>
              <a:t>you</a:t>
            </a:r>
            <a:endParaRPr lang="da-DK" dirty="0"/>
          </a:p>
          <a:p>
            <a:r>
              <a:rPr lang="da-DK" dirty="0" err="1"/>
              <a:t>Sporadic</a:t>
            </a:r>
            <a:r>
              <a:rPr lang="da-DK" dirty="0"/>
              <a:t> In </a:t>
            </a:r>
            <a:r>
              <a:rPr lang="da-DK" dirty="0" err="1"/>
              <a:t>contrast</a:t>
            </a:r>
            <a:r>
              <a:rPr lang="da-DK" dirty="0"/>
              <a:t> to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This image </a:t>
            </a:r>
            <a:r>
              <a:rPr lang="da-DK" dirty="0" err="1"/>
              <a:t>pretty</a:t>
            </a:r>
            <a:r>
              <a:rPr lang="da-DK" dirty="0"/>
              <a:t> </a:t>
            </a:r>
            <a:r>
              <a:rPr lang="da-DK" dirty="0" err="1"/>
              <a:t>much</a:t>
            </a:r>
            <a:r>
              <a:rPr lang="da-DK" dirty="0"/>
              <a:t> covers the </a:t>
            </a:r>
            <a:r>
              <a:rPr lang="da-DK" dirty="0" err="1"/>
              <a:t>mechanism</a:t>
            </a:r>
            <a:r>
              <a:rPr lang="da-DK" dirty="0"/>
              <a:t> of autoimmune </a:t>
            </a:r>
            <a:r>
              <a:rPr lang="da-DK" dirty="0" err="1"/>
              <a:t>diseases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IBM</a:t>
            </a:r>
          </a:p>
          <a:p>
            <a:r>
              <a:rPr lang="da-DK" dirty="0"/>
              <a:t>Attack </a:t>
            </a:r>
          </a:p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controversy</a:t>
            </a:r>
            <a:r>
              <a:rPr lang="da-DK" dirty="0"/>
              <a:t> </a:t>
            </a:r>
            <a:r>
              <a:rPr lang="da-DK" dirty="0" err="1"/>
              <a:t>exists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autoimmunity</a:t>
            </a:r>
            <a:r>
              <a:rPr lang="da-DK" dirty="0"/>
              <a:t> in IBM; </a:t>
            </a:r>
            <a:r>
              <a:rPr lang="da-DK" dirty="0" err="1"/>
              <a:t>however</a:t>
            </a:r>
            <a:r>
              <a:rPr lang="da-DK" dirty="0"/>
              <a:t> the recent </a:t>
            </a:r>
            <a:r>
              <a:rPr lang="da-DK" dirty="0" err="1"/>
              <a:t>discovery</a:t>
            </a:r>
            <a:r>
              <a:rPr lang="da-DK" dirty="0"/>
              <a:t> of an autoantibody </a:t>
            </a:r>
            <a:r>
              <a:rPr lang="da-DK" dirty="0" err="1"/>
              <a:t>related</a:t>
            </a:r>
            <a:r>
              <a:rPr lang="da-DK" dirty="0"/>
              <a:t> to IBM push the </a:t>
            </a:r>
            <a:r>
              <a:rPr lang="da-DK" dirty="0" err="1"/>
              <a:t>disease</a:t>
            </a:r>
            <a:r>
              <a:rPr lang="da-DK" dirty="0"/>
              <a:t> </a:t>
            </a:r>
            <a:r>
              <a:rPr lang="da-DK" dirty="0" err="1"/>
              <a:t>further</a:t>
            </a:r>
            <a:r>
              <a:rPr lang="da-DK" dirty="0"/>
              <a:t> in the autoimmun </a:t>
            </a:r>
            <a:r>
              <a:rPr lang="da-DK" dirty="0" err="1"/>
              <a:t>direction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 is </a:t>
            </a:r>
            <a:r>
              <a:rPr lang="da-DK" dirty="0" err="1"/>
              <a:t>one</a:t>
            </a:r>
            <a:r>
              <a:rPr lang="da-DK" dirty="0"/>
              <a:t> of the </a:t>
            </a:r>
            <a:r>
              <a:rPr lang="da-DK" dirty="0" err="1"/>
              <a:t>diagnostic</a:t>
            </a:r>
            <a:r>
              <a:rPr lang="da-DK" dirty="0"/>
              <a:t> sets for IBM, </a:t>
            </a:r>
            <a:r>
              <a:rPr lang="da-DK" dirty="0" err="1"/>
              <a:t>consisting</a:t>
            </a:r>
            <a:r>
              <a:rPr lang="da-DK" dirty="0"/>
              <a:t> of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clinical</a:t>
            </a:r>
            <a:r>
              <a:rPr lang="da-DK" dirty="0"/>
              <a:t> features, som lab features and </a:t>
            </a:r>
            <a:r>
              <a:rPr lang="da-DK" dirty="0" err="1"/>
              <a:t>finaly</a:t>
            </a:r>
            <a:r>
              <a:rPr lang="da-DK" dirty="0"/>
              <a:t> som </a:t>
            </a:r>
            <a:r>
              <a:rPr lang="da-DK" dirty="0" err="1"/>
              <a:t>muscle</a:t>
            </a:r>
            <a:r>
              <a:rPr lang="da-DK" dirty="0"/>
              <a:t> </a:t>
            </a:r>
            <a:r>
              <a:rPr lang="da-DK" dirty="0" err="1"/>
              <a:t>biospy</a:t>
            </a:r>
            <a:r>
              <a:rPr lang="da-DK" dirty="0"/>
              <a:t> observations</a:t>
            </a:r>
          </a:p>
          <a:p>
            <a:r>
              <a:rPr lang="da-DK" dirty="0" err="1"/>
              <a:t>Sporadic</a:t>
            </a:r>
            <a:r>
              <a:rPr lang="da-DK" dirty="0"/>
              <a:t> in </a:t>
            </a:r>
            <a:r>
              <a:rPr lang="da-DK" dirty="0" err="1"/>
              <a:t>contrast</a:t>
            </a:r>
            <a:r>
              <a:rPr lang="da-DK" dirty="0"/>
              <a:t> to </a:t>
            </a:r>
            <a:r>
              <a:rPr lang="da-DK" dirty="0" err="1"/>
              <a:t>hereditary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Starting</a:t>
            </a:r>
            <a:r>
              <a:rPr lang="da-DK" dirty="0"/>
              <a:t> with </a:t>
            </a:r>
            <a:r>
              <a:rPr lang="da-DK" dirty="0" err="1"/>
              <a:t>clinical</a:t>
            </a:r>
            <a:r>
              <a:rPr lang="da-DK" dirty="0"/>
              <a:t> features med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duration</a:t>
            </a:r>
            <a:r>
              <a:rPr lang="da-DK" dirty="0"/>
              <a:t> of symptoms, age at </a:t>
            </a:r>
            <a:r>
              <a:rPr lang="da-DK" dirty="0" err="1"/>
              <a:t>onset</a:t>
            </a:r>
            <a:r>
              <a:rPr lang="da-DK" dirty="0"/>
              <a:t> and </a:t>
            </a:r>
            <a:r>
              <a:rPr lang="da-DK" dirty="0" err="1"/>
              <a:t>disease</a:t>
            </a:r>
            <a:r>
              <a:rPr lang="da-DK" dirty="0"/>
              <a:t> </a:t>
            </a:r>
            <a:r>
              <a:rPr lang="da-DK" dirty="0" err="1"/>
              <a:t>course</a:t>
            </a:r>
            <a:endParaRPr lang="da-DK" dirty="0"/>
          </a:p>
          <a:p>
            <a:r>
              <a:rPr lang="da-DK" dirty="0" err="1"/>
              <a:t>These</a:t>
            </a:r>
            <a:r>
              <a:rPr lang="da-DK" dirty="0"/>
              <a:t> images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examples</a:t>
            </a:r>
            <a:r>
              <a:rPr lang="da-DK" dirty="0"/>
              <a:t> of patients with IBM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Typical</a:t>
            </a:r>
            <a:r>
              <a:rPr lang="da-DK" dirty="0"/>
              <a:t> </a:t>
            </a:r>
            <a:r>
              <a:rPr lang="da-DK" dirty="0" err="1"/>
              <a:t>muscle</a:t>
            </a:r>
            <a:r>
              <a:rPr lang="da-DK" dirty="0"/>
              <a:t> </a:t>
            </a:r>
            <a:r>
              <a:rPr lang="da-DK" dirty="0" err="1"/>
              <a:t>involvement</a:t>
            </a:r>
            <a:r>
              <a:rPr lang="da-DK" dirty="0"/>
              <a:t> of IBM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Healthy</a:t>
            </a:r>
            <a:r>
              <a:rPr lang="da-DK" dirty="0"/>
              <a:t> </a:t>
            </a:r>
            <a:r>
              <a:rPr lang="da-DK" dirty="0" err="1"/>
              <a:t>muscle</a:t>
            </a:r>
            <a:r>
              <a:rPr lang="da-DK" dirty="0"/>
              <a:t>: Cross-</a:t>
            </a:r>
            <a:r>
              <a:rPr lang="da-DK" dirty="0" err="1"/>
              <a:t>sectional</a:t>
            </a:r>
            <a:r>
              <a:rPr lang="da-DK" dirty="0"/>
              <a:t> </a:t>
            </a:r>
            <a:r>
              <a:rPr lang="da-DK" dirty="0" err="1"/>
              <a:t>muscle</a:t>
            </a:r>
            <a:r>
              <a:rPr lang="da-DK" dirty="0"/>
              <a:t> biopsi </a:t>
            </a:r>
            <a:r>
              <a:rPr lang="da-DK" dirty="0" err="1"/>
              <a:t>showing</a:t>
            </a:r>
            <a:r>
              <a:rPr lang="da-DK" dirty="0"/>
              <a:t> the </a:t>
            </a:r>
            <a:r>
              <a:rPr lang="da-DK" dirty="0" err="1"/>
              <a:t>musle</a:t>
            </a:r>
            <a:r>
              <a:rPr lang="da-DK" dirty="0"/>
              <a:t> </a:t>
            </a:r>
            <a:r>
              <a:rPr lang="da-DK" dirty="0" err="1"/>
              <a:t>cells</a:t>
            </a:r>
            <a:r>
              <a:rPr lang="da-DK" dirty="0"/>
              <a:t> or </a:t>
            </a:r>
            <a:r>
              <a:rPr lang="da-DK" dirty="0" err="1"/>
              <a:t>muscle</a:t>
            </a:r>
            <a:r>
              <a:rPr lang="da-DK" dirty="0"/>
              <a:t> fibers, all the same </a:t>
            </a:r>
            <a:r>
              <a:rPr lang="da-DK" dirty="0" err="1"/>
              <a:t>size</a:t>
            </a:r>
            <a:r>
              <a:rPr lang="da-DK" dirty="0"/>
              <a:t> and </a:t>
            </a:r>
            <a:r>
              <a:rPr lang="da-DK" dirty="0" err="1"/>
              <a:t>shape</a:t>
            </a:r>
            <a:endParaRPr lang="da-DK" dirty="0"/>
          </a:p>
          <a:p>
            <a:r>
              <a:rPr lang="da-DK" dirty="0"/>
              <a:t>IBM </a:t>
            </a:r>
            <a:r>
              <a:rPr lang="da-DK" dirty="0" err="1"/>
              <a:t>muscle</a:t>
            </a:r>
            <a:r>
              <a:rPr lang="da-DK" dirty="0"/>
              <a:t>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briefly </a:t>
            </a:r>
            <a:r>
              <a:rPr lang="da-DK" dirty="0" err="1"/>
              <a:t>about</a:t>
            </a:r>
            <a:r>
              <a:rPr lang="da-DK" dirty="0"/>
              <a:t> IBM,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moving</a:t>
            </a:r>
            <a:r>
              <a:rPr lang="da-DK" dirty="0"/>
              <a:t> on to a </a:t>
            </a:r>
            <a:r>
              <a:rPr lang="da-DK" dirty="0" err="1"/>
              <a:t>promising</a:t>
            </a:r>
            <a:r>
              <a:rPr lang="da-DK" dirty="0"/>
              <a:t> </a:t>
            </a:r>
            <a:r>
              <a:rPr lang="da-DK" dirty="0" err="1"/>
              <a:t>specific</a:t>
            </a:r>
            <a:r>
              <a:rPr lang="da-DK" dirty="0"/>
              <a:t>  </a:t>
            </a:r>
            <a:r>
              <a:rPr lang="da-DK" dirty="0" err="1"/>
              <a:t>training</a:t>
            </a:r>
            <a:r>
              <a:rPr lang="da-DK" dirty="0"/>
              <a:t> form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CDA0-0A25-4517-ABC8-30C737734B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1AC2-7AC4-4479-BFA7-5A3384D9A386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9D9-98E6-49FD-9D48-5E319C20DC32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1CE-47A6-49FA-BC20-201E15A42858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70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A78C-CE71-4FF1-99DA-11392421528C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D511-2C1B-4842-92DF-EE5FF14D0A5D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79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B37F-47CC-4991-99B3-876EA3518A08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8E7F-EAC2-4ACD-A9F0-8ADBBBD131F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445B-E9F7-4468-BFFE-F7DDCACC5BA4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4491-6B0B-4630-90A2-77D96ABE1103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B1A0-851A-4AF0-8087-9C9712299DE2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975F-F6B4-4B98-AC33-7F1615ED2E39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F24E-6B62-46C7-9671-E9F4CF1B6644}" type="datetime1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162-7ACC-4F8B-BAE0-EB4149A092E3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43B4-0129-4223-BD4D-D54EDC277EE4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FC68-CE93-4B19-87B5-B9456D7262B0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C829-77E3-47E1-A8A0-520A59994B2B}" type="datetime1">
              <a:rPr lang="en-US" smtClean="0"/>
              <a:t>9/10/2019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6306-2869-4D84-B7A8-4E14823D36AA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A83090-688E-4598-8F59-161FC0CCCE7C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" descr="C:\Users\Tricha Shivas\AppData\Local\Microsoft\Windows\Temporary Internet Files\Content.Outlook\U5H813D3\Myositis logo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66" y="5788240"/>
            <a:ext cx="1635831" cy="8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00" y="1337117"/>
            <a:ext cx="5237826" cy="27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5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MS PGothic"/>
              </a:rPr>
              <a:t>Biopsy –microscopy</a:t>
            </a:r>
            <a:br>
              <a:rPr lang="en-GB" sz="4000" dirty="0">
                <a:ea typeface="MS PGothic"/>
              </a:rPr>
            </a:br>
            <a:endParaRPr lang="en-GB" sz="2200" dirty="0">
              <a:ea typeface="MS PGothic"/>
            </a:endParaRPr>
          </a:p>
        </p:txBody>
      </p:sp>
      <p:sp>
        <p:nvSpPr>
          <p:cNvPr id="49156" name="Tekstfelt 6"/>
          <p:cNvSpPr txBox="1">
            <a:spLocks noChangeArrowheads="1"/>
          </p:cNvSpPr>
          <p:nvPr/>
        </p:nvSpPr>
        <p:spPr bwMode="auto">
          <a:xfrm>
            <a:off x="814954" y="1989138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 err="1">
                <a:latin typeface="Trebuchet MS" panose="020B0603020202020204" pitchFamily="34" charset="0"/>
              </a:rPr>
              <a:t>Healthy</a:t>
            </a:r>
            <a:r>
              <a:rPr lang="da-DK" dirty="0">
                <a:latin typeface="Trebuchet MS" panose="020B0603020202020204" pitchFamily="34" charset="0"/>
              </a:rPr>
              <a:t> </a:t>
            </a:r>
            <a:r>
              <a:rPr lang="da-DK" dirty="0" err="1">
                <a:latin typeface="Trebuchet MS" panose="020B0603020202020204" pitchFamily="34" charset="0"/>
              </a:rPr>
              <a:t>muscle</a:t>
            </a:r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8" name="Tekstfelt 7"/>
          <p:cNvSpPr txBox="1">
            <a:spLocks noChangeArrowheads="1"/>
          </p:cNvSpPr>
          <p:nvPr/>
        </p:nvSpPr>
        <p:spPr bwMode="auto">
          <a:xfrm>
            <a:off x="5526639" y="1989138"/>
            <a:ext cx="142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 err="1">
                <a:latin typeface="Trebuchet MS" panose="020B0603020202020204" pitchFamily="34" charset="0"/>
              </a:rPr>
              <a:t>sIBM</a:t>
            </a:r>
            <a:r>
              <a:rPr lang="da-DK" dirty="0">
                <a:latin typeface="Trebuchet MS" panose="020B0603020202020204" pitchFamily="34" charset="0"/>
              </a:rPr>
              <a:t> </a:t>
            </a:r>
            <a:r>
              <a:rPr lang="da-DK" dirty="0" err="1">
                <a:latin typeface="Trebuchet MS" panose="020B0603020202020204" pitchFamily="34" charset="0"/>
              </a:rPr>
              <a:t>muscle</a:t>
            </a:r>
            <a:endParaRPr lang="da-DK" dirty="0">
              <a:latin typeface="Trebuchet MS" panose="020B0603020202020204" pitchFamily="34" charset="0"/>
            </a:endParaRPr>
          </a:p>
        </p:txBody>
      </p:sp>
      <p:sp>
        <p:nvSpPr>
          <p:cNvPr id="49158" name="Line 4"/>
          <p:cNvSpPr>
            <a:spLocks noChangeShapeType="1"/>
          </p:cNvSpPr>
          <p:nvPr/>
        </p:nvSpPr>
        <p:spPr bwMode="auto">
          <a:xfrm>
            <a:off x="792249" y="1412819"/>
            <a:ext cx="8151812" cy="3175"/>
          </a:xfrm>
          <a:prstGeom prst="line">
            <a:avLst/>
          </a:prstGeom>
          <a:noFill/>
          <a:ln w="28440">
            <a:solidFill>
              <a:srgbClr val="2B4A8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5688704" y="2665171"/>
            <a:ext cx="2438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Cellular inflammation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1D71C3A-366F-4A0E-BBD7-06098C1FF7D1}"/>
              </a:ext>
            </a:extLst>
          </p:cNvPr>
          <p:cNvSpPr txBox="1"/>
          <p:nvPr/>
        </p:nvSpPr>
        <p:spPr>
          <a:xfrm>
            <a:off x="7861436" y="3620728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rgbClr val="FF0000"/>
                </a:solidFill>
              </a:rPr>
              <a:t>Muscle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cells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1AF924C-1865-4FFE-85FB-852EFF205042}"/>
              </a:ext>
            </a:extLst>
          </p:cNvPr>
          <p:cNvSpPr txBox="1"/>
          <p:nvPr/>
        </p:nvSpPr>
        <p:spPr>
          <a:xfrm>
            <a:off x="6956823" y="4598244"/>
            <a:ext cx="18261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rgbClr val="FF0000"/>
                </a:solidFill>
              </a:rPr>
              <a:t>Inclusion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bodies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669002" y="2308194"/>
            <a:ext cx="8007658" cy="155188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da-DK" dirty="0"/>
              <a:t>Blood-flow </a:t>
            </a:r>
            <a:r>
              <a:rPr lang="da-DK" dirty="0" err="1"/>
              <a:t>restricted</a:t>
            </a:r>
            <a:r>
              <a:rPr lang="da-DK" dirty="0"/>
              <a:t> </a:t>
            </a:r>
            <a:r>
              <a:rPr lang="da-DK" dirty="0" err="1"/>
              <a:t>resistance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- BFR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88206-1A55-894D-90B5-CC99C107E0F5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56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1"/>
          <p:cNvSpPr>
            <a:spLocks noChangeArrowheads="1"/>
          </p:cNvSpPr>
          <p:nvPr/>
        </p:nvSpPr>
        <p:spPr bwMode="auto">
          <a:xfrm>
            <a:off x="3060545" y="5140375"/>
            <a:ext cx="646015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buClr>
                <a:srgbClr val="FFFFFF"/>
              </a:buClr>
              <a:buFontTx/>
              <a:buChar char="•"/>
              <a:defRPr/>
            </a:pPr>
            <a:r>
              <a:rPr kumimoji="0" lang="en-GB" altLang="da-DK" sz="2000" b="0" i="0" kern="0" dirty="0">
                <a:solidFill>
                  <a:srgbClr val="000000"/>
                </a:solidFill>
              </a:rPr>
              <a:t>Resistance training performed with concurrent partial blood flow occlusion of the exercising leg, and using low external loads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8862" y="6295664"/>
            <a:ext cx="3144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err="1">
                <a:solidFill>
                  <a:srgbClr val="000000"/>
                </a:solidFill>
              </a:rPr>
              <a:t>picture</a:t>
            </a:r>
            <a:r>
              <a:rPr lang="da-DK" sz="1200" dirty="0">
                <a:solidFill>
                  <a:srgbClr val="000000"/>
                </a:solidFill>
              </a:rPr>
              <a:t> </a:t>
            </a:r>
            <a:r>
              <a:rPr lang="da-DK" sz="1200" dirty="0" err="1">
                <a:solidFill>
                  <a:srgbClr val="000000"/>
                </a:solidFill>
              </a:rPr>
              <a:t>courtsey</a:t>
            </a:r>
            <a:r>
              <a:rPr lang="da-DK" sz="1200" dirty="0">
                <a:solidFill>
                  <a:srgbClr val="000000"/>
                </a:solidFill>
              </a:rPr>
              <a:t> Ben </a:t>
            </a:r>
            <a:r>
              <a:rPr lang="da-DK" sz="1200" dirty="0" err="1">
                <a:solidFill>
                  <a:srgbClr val="000000"/>
                </a:solidFill>
              </a:rPr>
              <a:t>Rosenblatt</a:t>
            </a:r>
            <a:r>
              <a:rPr lang="da-DK" sz="1200" dirty="0">
                <a:solidFill>
                  <a:srgbClr val="000000"/>
                </a:solidFill>
              </a:rPr>
              <a:t>, UK Sports</a:t>
            </a:r>
          </a:p>
        </p:txBody>
      </p:sp>
      <p:sp>
        <p:nvSpPr>
          <p:cNvPr id="8" name="Rectangle 2055"/>
          <p:cNvSpPr>
            <a:spLocks noChangeArrowheads="1"/>
          </p:cNvSpPr>
          <p:nvPr/>
        </p:nvSpPr>
        <p:spPr bwMode="auto">
          <a:xfrm>
            <a:off x="159391" y="220713"/>
            <a:ext cx="989704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en-US" altLang="en-US" sz="3600" dirty="0">
                <a:solidFill>
                  <a:schemeClr val="accent1"/>
                </a:solidFill>
                <a:latin typeface="Trebuchet MS" panose="020B0603020202020204" pitchFamily="34" charset="0"/>
              </a:rPr>
              <a:t>Blood-flow restricted resistance training </a:t>
            </a:r>
          </a:p>
          <a:p>
            <a:pPr algn="ctr">
              <a:lnSpc>
                <a:spcPct val="110000"/>
              </a:lnSpc>
            </a:pPr>
            <a:r>
              <a:rPr lang="en-US" altLang="en-US" sz="3600" dirty="0">
                <a:solidFill>
                  <a:schemeClr val="accent1"/>
                </a:solidFill>
                <a:latin typeface="Trebuchet MS" panose="020B0603020202020204" pitchFamily="34" charset="0"/>
              </a:rPr>
              <a:t>(BFR-training)</a:t>
            </a:r>
          </a:p>
        </p:txBody>
      </p:sp>
      <p:sp>
        <p:nvSpPr>
          <p:cNvPr id="7" name="Rectangle 5"/>
          <p:cNvSpPr/>
          <p:nvPr/>
        </p:nvSpPr>
        <p:spPr>
          <a:xfrm>
            <a:off x="1687479" y="6279444"/>
            <a:ext cx="4107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>
                <a:solidFill>
                  <a:srgbClr val="000000"/>
                </a:solidFill>
              </a:rPr>
              <a:t>Slide from Per Aagaard, </a:t>
            </a:r>
            <a:r>
              <a:rPr lang="da-DK" sz="1200" i="1" dirty="0" err="1">
                <a:solidFill>
                  <a:srgbClr val="000000"/>
                </a:solidFill>
              </a:rPr>
              <a:t>University</a:t>
            </a:r>
            <a:r>
              <a:rPr lang="da-DK" sz="1200" i="1" dirty="0">
                <a:solidFill>
                  <a:srgbClr val="000000"/>
                </a:solidFill>
              </a:rPr>
              <a:t> of Southern Denmark</a:t>
            </a:r>
          </a:p>
        </p:txBody>
      </p:sp>
    </p:spTree>
    <p:extLst>
      <p:ext uri="{BB962C8B-B14F-4D97-AF65-F5344CB8AC3E}">
        <p14:creationId xmlns:p14="http://schemas.microsoft.com/office/powerpoint/2010/main" val="292475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9D418-B002-4E3B-8433-E88D5BCC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BFR </a:t>
            </a:r>
            <a:r>
              <a:rPr lang="da-DK" dirty="0" err="1"/>
              <a:t>training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E8BACB-A2F5-429A-B173-04092474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9469"/>
            <a:ext cx="8596668" cy="3880773"/>
          </a:xfrm>
        </p:spPr>
        <p:txBody>
          <a:bodyPr/>
          <a:lstStyle/>
          <a:p>
            <a:r>
              <a:rPr lang="en-US" dirty="0"/>
              <a:t>Normal </a:t>
            </a:r>
            <a:r>
              <a:rPr lang="en-US" u="sng" dirty="0"/>
              <a:t>heavy-load</a:t>
            </a:r>
            <a:r>
              <a:rPr lang="en-US" dirty="0"/>
              <a:t> strength training: increases in muscle strength and size, but not doable for very weak people</a:t>
            </a:r>
          </a:p>
          <a:p>
            <a:r>
              <a:rPr lang="en-US" dirty="0"/>
              <a:t>Normal </a:t>
            </a:r>
            <a:r>
              <a:rPr lang="en-US" u="sng" dirty="0"/>
              <a:t>low-load</a:t>
            </a:r>
            <a:r>
              <a:rPr lang="en-US" dirty="0"/>
              <a:t> strength training: No or only minor increases in muscle strength and size</a:t>
            </a:r>
          </a:p>
          <a:p>
            <a:r>
              <a:rPr lang="en-US" u="sng" dirty="0"/>
              <a:t>BFR low-load </a:t>
            </a:r>
            <a:r>
              <a:rPr lang="en-US" dirty="0"/>
              <a:t>strength training: increases in muscle strength and size with minor stress on muscles, joints and tendons and doable even for weak people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4850E1-B59C-46C4-B1C1-C78BA90E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58" y="174653"/>
            <a:ext cx="4875213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/>
          <p:nvPr/>
        </p:nvSpPr>
        <p:spPr>
          <a:xfrm>
            <a:off x="1610451" y="6292172"/>
            <a:ext cx="4803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>
                <a:solidFill>
                  <a:srgbClr val="000000"/>
                </a:solidFill>
              </a:rPr>
              <a:t>Slide from Professor Per Aagaard, University of Southern Denmark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AAAB940-015A-42F5-925B-31948D23910F}"/>
              </a:ext>
            </a:extLst>
          </p:cNvPr>
          <p:cNvSpPr txBox="1"/>
          <p:nvPr/>
        </p:nvSpPr>
        <p:spPr>
          <a:xfrm>
            <a:off x="192947" y="3489820"/>
            <a:ext cx="246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Healthy</a:t>
            </a:r>
            <a:r>
              <a:rPr lang="da-DK" dirty="0"/>
              <a:t> </a:t>
            </a:r>
            <a:r>
              <a:rPr lang="da-DK" dirty="0" err="1"/>
              <a:t>young</a:t>
            </a:r>
            <a:r>
              <a:rPr lang="da-DK" dirty="0"/>
              <a:t> males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C0A8D3D-D458-491A-8D1B-459C25056148}"/>
              </a:ext>
            </a:extLst>
          </p:cNvPr>
          <p:cNvCxnSpPr/>
          <p:nvPr/>
        </p:nvCxnSpPr>
        <p:spPr>
          <a:xfrm>
            <a:off x="4244829" y="2600587"/>
            <a:ext cx="0" cy="6728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F8128B1B-EDB6-445F-9F73-16CDD1311D6E}"/>
              </a:ext>
            </a:extLst>
          </p:cNvPr>
          <p:cNvSpPr txBox="1"/>
          <p:nvPr/>
        </p:nvSpPr>
        <p:spPr>
          <a:xfrm>
            <a:off x="3825379" y="1895912"/>
            <a:ext cx="143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Professor Per Aagaard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CB180FA-E3D1-45A1-B5C6-DD157CB07AC8}"/>
              </a:ext>
            </a:extLst>
          </p:cNvPr>
          <p:cNvSpPr/>
          <p:nvPr/>
        </p:nvSpPr>
        <p:spPr>
          <a:xfrm>
            <a:off x="3221372" y="3859152"/>
            <a:ext cx="318782" cy="1394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22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503" y="188643"/>
            <a:ext cx="107211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a-DK" altLang="da-DK" sz="3600" b="0" i="0" kern="0" dirty="0" err="1">
                <a:solidFill>
                  <a:schemeClr val="accent1"/>
                </a:solidFill>
                <a:latin typeface="+mj-lt"/>
              </a:rPr>
              <a:t>Effects</a:t>
            </a:r>
            <a:r>
              <a:rPr lang="da-DK" altLang="da-DK" sz="3600" b="0" i="0" kern="0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en-GB" altLang="da-DK" sz="3600" b="0" i="0" kern="0" dirty="0">
                <a:solidFill>
                  <a:schemeClr val="accent1"/>
                </a:solidFill>
                <a:latin typeface="+mj-lt"/>
              </a:rPr>
              <a:t>BFR training in healthy</a:t>
            </a:r>
            <a:endParaRPr lang="en-US" altLang="da-DK" sz="3600" b="0" i="0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23793" y="1340768"/>
            <a:ext cx="6265415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defRPr/>
            </a:pPr>
            <a:r>
              <a:rPr lang="da-DK" altLang="da-DK" i="0" kern="0" dirty="0">
                <a:solidFill>
                  <a:srgbClr val="000000"/>
                </a:solidFill>
                <a:latin typeface="+mn-lt"/>
              </a:rPr>
              <a:t>CONCLUSIONS:</a:t>
            </a:r>
          </a:p>
          <a:p>
            <a:pPr eaLnBrk="0" hangingPunct="0">
              <a:lnSpc>
                <a:spcPct val="110000"/>
              </a:lnSpc>
              <a:defRPr/>
            </a:pPr>
            <a:endParaRPr lang="en-GB" altLang="da-DK" sz="2200" b="0" i="0" kern="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BFR-training can be used to induce marked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increases in: </a:t>
            </a:r>
          </a:p>
          <a:p>
            <a:pPr marL="285750" indent="-285750" eaLnBrk="0" hangingPunct="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a-DK" sz="1800" b="0" i="0" kern="0" dirty="0">
                <a:solidFill>
                  <a:srgbClr val="000000"/>
                </a:solidFill>
              </a:rPr>
              <a:t>muscle strength</a:t>
            </a: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285750" indent="-285750" eaLnBrk="0" hangingPunct="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da-DK" sz="1800" b="0" i="0" kern="0" dirty="0">
                <a:solidFill>
                  <a:srgbClr val="000000"/>
                </a:solidFill>
              </a:rPr>
              <a:t>muscle </a:t>
            </a:r>
            <a:r>
              <a:rPr lang="en-GB" altLang="da-DK" sz="1800" b="0" i="0" kern="0" dirty="0" err="1">
                <a:solidFill>
                  <a:srgbClr val="000000"/>
                </a:solidFill>
              </a:rPr>
              <a:t>fibers</a:t>
            </a:r>
            <a:r>
              <a:rPr lang="en-GB" altLang="da-DK" sz="1800" b="0" i="0" kern="0" dirty="0">
                <a:solidFill>
                  <a:srgbClr val="000000"/>
                </a:solidFill>
              </a:rPr>
              <a:t> (cells) size</a:t>
            </a:r>
            <a:endParaRPr lang="en-GB" altLang="da-DK" sz="1800" b="0" i="0" kern="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GB" altLang="da-DK" sz="1800" b="0" i="0" kern="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BFR-training results in a markedly upregulated 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myogenic stem cell (SC) content in the trained muscles</a:t>
            </a:r>
          </a:p>
          <a:p>
            <a:pPr eaLnBrk="0" hangingPunct="0">
              <a:lnSpc>
                <a:spcPct val="110000"/>
              </a:lnSpc>
              <a:defRPr/>
            </a:pPr>
            <a:endParaRPr lang="en-GB" altLang="da-DK" sz="1800" b="0" i="0" kern="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GB" altLang="da-DK" sz="1200" b="0" i="0" kern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1610451" y="6292172"/>
            <a:ext cx="4803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>
                <a:solidFill>
                  <a:srgbClr val="000000"/>
                </a:solidFill>
              </a:rPr>
              <a:t>Slide from Professor Per Aagaard, University of Southern Denmark</a:t>
            </a:r>
          </a:p>
        </p:txBody>
      </p:sp>
    </p:spTree>
    <p:extLst>
      <p:ext uri="{BB962C8B-B14F-4D97-AF65-F5344CB8AC3E}">
        <p14:creationId xmlns:p14="http://schemas.microsoft.com/office/powerpoint/2010/main" val="207817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96917" y="1524260"/>
            <a:ext cx="6107113" cy="20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a-DK" altLang="da-DK" i="0" kern="0" dirty="0">
                <a:solidFill>
                  <a:srgbClr val="000000"/>
                </a:solidFill>
                <a:latin typeface="+mn-lt"/>
              </a:rPr>
              <a:t>PERSPECTIVES:</a:t>
            </a:r>
          </a:p>
          <a:p>
            <a:pPr eaLnBrk="0" hangingPunct="0">
              <a:lnSpc>
                <a:spcPct val="70000"/>
              </a:lnSpc>
              <a:defRPr/>
            </a:pPr>
            <a:endParaRPr lang="en-GB" altLang="da-DK" sz="2200" b="0" i="0" kern="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defRPr/>
            </a:pP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Will BFR training </a:t>
            </a:r>
            <a:r>
              <a:rPr lang="en-GB" altLang="da-DK" sz="1800" b="0" i="0" kern="0">
                <a:solidFill>
                  <a:srgbClr val="000000"/>
                </a:solidFill>
                <a:latin typeface="+mn-lt"/>
              </a:rPr>
              <a:t>work for:</a:t>
            </a:r>
            <a:r>
              <a:rPr lang="en-GB" altLang="da-DK" sz="1800" b="0" i="0">
                <a:solidFill>
                  <a:srgbClr val="000000"/>
                </a:solidFill>
                <a:latin typeface="+mn-lt"/>
              </a:rPr>
              <a:t> </a:t>
            </a:r>
            <a:endParaRPr lang="en-GB" altLang="da-DK" sz="1800" b="0" i="0" dirty="0">
              <a:solidFill>
                <a:srgbClr val="000000"/>
              </a:solidFill>
              <a:latin typeface="+mn-lt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GB" altLang="da-DK" sz="1800" b="0" i="0" kern="0" dirty="0">
                <a:solidFill>
                  <a:srgbClr val="000000"/>
                </a:solidFill>
              </a:rPr>
              <a:t>patients </a:t>
            </a:r>
            <a:r>
              <a:rPr lang="en-GB" altLang="da-DK" sz="1800" b="0" i="0" dirty="0">
                <a:solidFill>
                  <a:srgbClr val="000000"/>
                </a:solidFill>
                <a:latin typeface="+mn-lt"/>
              </a:rPr>
              <a:t>who is unable to perform heavy-load strength training 	due to loss in muscle mass?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GB" altLang="da-DK" sz="1800" b="0" i="0" kern="0" dirty="0">
                <a:solidFill>
                  <a:srgbClr val="000000"/>
                </a:solidFill>
                <a:latin typeface="+mn-lt"/>
              </a:rPr>
              <a:t>Patients with IBM?</a:t>
            </a:r>
          </a:p>
          <a:p>
            <a:pPr eaLnBrk="0" hangingPunct="0">
              <a:defRPr/>
            </a:pPr>
            <a:endParaRPr lang="en-GB" altLang="da-DK" sz="1800" b="0" i="0" kern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0451" y="6292172"/>
            <a:ext cx="4803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i="1" dirty="0">
                <a:solidFill>
                  <a:srgbClr val="000000"/>
                </a:solidFill>
              </a:rPr>
              <a:t>Slide from Professor Per Aagaard, University of Southern Denmark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6D3279B-C822-4BDA-B660-8466F132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03" y="188643"/>
            <a:ext cx="107211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a-DK" altLang="da-DK" sz="3600" b="0" i="0" kern="0" dirty="0" err="1">
                <a:solidFill>
                  <a:schemeClr val="accent1"/>
                </a:solidFill>
                <a:latin typeface="+mj-lt"/>
              </a:rPr>
              <a:t>Effects</a:t>
            </a:r>
            <a:r>
              <a:rPr lang="da-DK" altLang="da-DK" sz="3600" b="0" i="0" kern="0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en-GB" altLang="da-DK" sz="3600" b="0" i="0" kern="0" dirty="0">
                <a:solidFill>
                  <a:schemeClr val="accent1"/>
                </a:solidFill>
                <a:latin typeface="+mj-lt"/>
              </a:rPr>
              <a:t>BFR training</a:t>
            </a:r>
            <a:endParaRPr lang="en-US" altLang="da-DK" sz="3600" b="0" i="0" kern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72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515910"/>
            <a:ext cx="7772400" cy="1470025"/>
          </a:xfrm>
        </p:spPr>
        <p:txBody>
          <a:bodyPr anchor="ctr"/>
          <a:lstStyle/>
          <a:p>
            <a:pPr algn="l"/>
            <a:r>
              <a:rPr lang="da-DK" dirty="0"/>
              <a:t>Pilot </a:t>
            </a:r>
            <a:r>
              <a:rPr lang="da-DK" dirty="0" err="1"/>
              <a:t>study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17</a:t>
            </a:fld>
            <a:endParaRPr lang="da-DK"/>
          </a:p>
        </p:txBody>
      </p:sp>
      <p:pic>
        <p:nvPicPr>
          <p:cNvPr id="7" name="Billede 6" descr="Screen Shot 2015-09-30 at 09.5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28" y="1680750"/>
            <a:ext cx="6246841" cy="4523827"/>
          </a:xfrm>
          <a:prstGeom prst="rect">
            <a:avLst/>
          </a:prstGeom>
        </p:spPr>
      </p:pic>
      <p:sp>
        <p:nvSpPr>
          <p:cNvPr id="8" name="Tekstfelt 7"/>
          <p:cNvSpPr txBox="1">
            <a:spLocks noChangeArrowheads="1"/>
          </p:cNvSpPr>
          <p:nvPr/>
        </p:nvSpPr>
        <p:spPr bwMode="auto">
          <a:xfrm>
            <a:off x="7214881" y="6228246"/>
            <a:ext cx="3589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Clin</a:t>
            </a:r>
            <a:r>
              <a:rPr lang="da-DK" sz="1200" i="1" dirty="0"/>
              <a:t> </a:t>
            </a:r>
            <a:r>
              <a:rPr lang="da-DK" sz="1200" i="1" dirty="0" err="1"/>
              <a:t>Physiol</a:t>
            </a:r>
            <a:r>
              <a:rPr lang="da-DK" sz="1200" i="1" dirty="0"/>
              <a:t> </a:t>
            </a:r>
            <a:r>
              <a:rPr lang="da-DK" sz="1200" i="1" dirty="0" err="1"/>
              <a:t>Funct</a:t>
            </a:r>
            <a:r>
              <a:rPr lang="da-DK" sz="1200" i="1" dirty="0"/>
              <a:t> Imaging, 2015</a:t>
            </a:r>
          </a:p>
        </p:txBody>
      </p:sp>
    </p:spTree>
    <p:extLst>
      <p:ext uri="{BB962C8B-B14F-4D97-AF65-F5344CB8AC3E}">
        <p14:creationId xmlns:p14="http://schemas.microsoft.com/office/powerpoint/2010/main" val="134067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kstfelt 7"/>
          <p:cNvSpPr txBox="1">
            <a:spLocks noChangeArrowheads="1"/>
          </p:cNvSpPr>
          <p:nvPr/>
        </p:nvSpPr>
        <p:spPr bwMode="auto">
          <a:xfrm>
            <a:off x="7214881" y="6228246"/>
            <a:ext cx="3589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Clin</a:t>
            </a:r>
            <a:r>
              <a:rPr lang="da-DK" sz="1200" i="1" dirty="0"/>
              <a:t> </a:t>
            </a:r>
            <a:r>
              <a:rPr lang="da-DK" sz="1200" i="1" dirty="0" err="1"/>
              <a:t>Physiol</a:t>
            </a:r>
            <a:r>
              <a:rPr lang="da-DK" sz="1200" i="1" dirty="0"/>
              <a:t> </a:t>
            </a:r>
            <a:r>
              <a:rPr lang="da-DK" sz="1200" i="1" dirty="0" err="1"/>
              <a:t>Funct</a:t>
            </a:r>
            <a:r>
              <a:rPr lang="da-DK" sz="1200" i="1" dirty="0"/>
              <a:t> Imaging, 2015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330450" y="273050"/>
            <a:ext cx="72405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a-DK" sz="3600" dirty="0">
                <a:latin typeface="Calibri"/>
                <a:ea typeface="MS PGothic"/>
                <a:cs typeface="Calibri"/>
              </a:rPr>
              <a:t>Case </a:t>
            </a:r>
            <a:r>
              <a:rPr lang="da-DK" sz="3600" dirty="0" err="1">
                <a:latin typeface="Calibri"/>
                <a:ea typeface="MS PGothic"/>
                <a:cs typeface="Calibri"/>
              </a:rPr>
              <a:t>study</a:t>
            </a:r>
            <a:r>
              <a:rPr lang="da-DK" sz="3600" dirty="0">
                <a:latin typeface="Calibri"/>
                <a:ea typeface="MS PGothic"/>
                <a:cs typeface="Calibri"/>
              </a:rPr>
              <a:t> - Methods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992313" y="1181147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4820" name="Rectangle 3"/>
          <p:cNvSpPr>
            <a:spLocks/>
          </p:cNvSpPr>
          <p:nvPr/>
        </p:nvSpPr>
        <p:spPr bwMode="auto">
          <a:xfrm>
            <a:off x="2208214" y="1412876"/>
            <a:ext cx="34559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defTabSz="955675" eaLnBrk="0" hangingPunct="0">
              <a:spcBef>
                <a:spcPct val="20000"/>
              </a:spcBef>
              <a:buClr>
                <a:srgbClr val="7F7F7F"/>
              </a:buClr>
            </a:pPr>
            <a:r>
              <a:rPr lang="da-DK" sz="2000" dirty="0">
                <a:latin typeface="Calibri"/>
                <a:cs typeface="Calibri"/>
              </a:rPr>
              <a:t>A case </a:t>
            </a:r>
            <a:r>
              <a:rPr lang="da-DK" sz="2000" dirty="0" err="1">
                <a:latin typeface="Calibri"/>
                <a:cs typeface="Calibri"/>
              </a:rPr>
              <a:t>report</a:t>
            </a:r>
            <a:endParaRPr lang="en-US" sz="2000" dirty="0">
              <a:latin typeface="Calibri"/>
              <a:ea typeface="MS PGothic"/>
              <a:cs typeface="Calibri"/>
            </a:endParaRPr>
          </a:p>
          <a:p>
            <a:pPr marL="342900" indent="-342900" defTabSz="955675" eaLnBrk="0" hangingPunct="0">
              <a:spcBef>
                <a:spcPct val="20000"/>
              </a:spcBef>
              <a:buClr>
                <a:srgbClr val="7F7F7F"/>
              </a:buClr>
              <a:buFont typeface="Arial"/>
              <a:buChar char="•"/>
            </a:pPr>
            <a:r>
              <a:rPr lang="da-DK" sz="2000" dirty="0">
                <a:latin typeface="Calibri"/>
                <a:cs typeface="Calibri"/>
              </a:rPr>
              <a:t>74-year-old male with </a:t>
            </a:r>
            <a:r>
              <a:rPr lang="da-DK" sz="2000" dirty="0" err="1">
                <a:latin typeface="Calibri"/>
                <a:cs typeface="Calibri"/>
              </a:rPr>
              <a:t>sIBM</a:t>
            </a:r>
            <a:endParaRPr lang="en-US" sz="2000" dirty="0">
              <a:latin typeface="Calibri"/>
              <a:ea typeface="MS PGothic"/>
              <a:cs typeface="Calibri"/>
            </a:endParaRPr>
          </a:p>
          <a:p>
            <a:pPr marL="342900" indent="-342900" defTabSz="955675" eaLnBrk="0" hangingPunct="0">
              <a:spcBef>
                <a:spcPct val="20000"/>
              </a:spcBef>
              <a:buClr>
                <a:srgbClr val="7F7F7F"/>
              </a:buClr>
              <a:buFont typeface="Arial"/>
              <a:buChar char="•"/>
            </a:pPr>
            <a:r>
              <a:rPr lang="en-GB" sz="2000" dirty="0">
                <a:latin typeface="Calibri"/>
                <a:cs typeface="Calibri"/>
              </a:rPr>
              <a:t>12 weeks of BFR-training, 2 sessions per week</a:t>
            </a:r>
          </a:p>
          <a:p>
            <a:pPr marL="342900" indent="-342900" defTabSz="955675" eaLnBrk="0" hangingPunct="0">
              <a:spcBef>
                <a:spcPct val="20000"/>
              </a:spcBef>
              <a:buClr>
                <a:srgbClr val="7F7F7F"/>
              </a:buClr>
              <a:buFont typeface="Arial"/>
              <a:buChar char="•"/>
            </a:pPr>
            <a:r>
              <a:rPr lang="en-GB" sz="2000" dirty="0">
                <a:latin typeface="Calibri"/>
                <a:cs typeface="Calibri"/>
              </a:rPr>
              <a:t>3-4 sets of low-load resistance to exhaustion, 45 sec. rest with no release of cuff pressure</a:t>
            </a:r>
            <a:r>
              <a:rPr lang="en-US" sz="2000" dirty="0">
                <a:latin typeface="Calibri"/>
                <a:ea typeface="MS PGothic"/>
                <a:cs typeface="Calibri"/>
              </a:rPr>
              <a:t>:</a:t>
            </a:r>
          </a:p>
          <a:p>
            <a:pPr marL="822325" lvl="1" indent="-342900" defTabSz="955675" eaLnBrk="0" hangingPunct="0">
              <a:spcBef>
                <a:spcPct val="20000"/>
              </a:spcBef>
              <a:buClr>
                <a:srgbClr val="7F7F7F"/>
              </a:buClr>
              <a:buFont typeface="Arial"/>
              <a:buChar char="•"/>
            </a:pPr>
            <a:r>
              <a:rPr lang="en-US" sz="2000" dirty="0">
                <a:latin typeface="Calibri"/>
                <a:ea typeface="MS PGothic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Leg press</a:t>
            </a:r>
            <a:endParaRPr lang="en-US" sz="2000" dirty="0">
              <a:latin typeface="Calibri"/>
              <a:ea typeface="MS PGothic"/>
              <a:cs typeface="Calibri"/>
            </a:endParaRPr>
          </a:p>
          <a:p>
            <a:pPr marL="822325" lvl="1" indent="-342900" defTabSz="955675" eaLnBrk="0" hangingPunct="0">
              <a:spcBef>
                <a:spcPct val="20000"/>
              </a:spcBef>
              <a:buClr>
                <a:srgbClr val="7F7F7F"/>
              </a:buClr>
              <a:buFont typeface="Arial"/>
              <a:buChar char="•"/>
            </a:pPr>
            <a:r>
              <a:rPr lang="en-US" sz="2000" dirty="0">
                <a:latin typeface="Calibri"/>
                <a:ea typeface="MS PGothic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Knee extension</a:t>
            </a:r>
            <a:endParaRPr lang="en-US" sz="2000" dirty="0">
              <a:latin typeface="Calibri"/>
              <a:ea typeface="MS PGothic"/>
              <a:cs typeface="Calibri"/>
            </a:endParaRPr>
          </a:p>
          <a:p>
            <a:pPr marL="822325" lvl="1" indent="-342900" defTabSz="955675" eaLnBrk="0" hangingPunct="0">
              <a:spcBef>
                <a:spcPct val="20000"/>
              </a:spcBef>
              <a:buClr>
                <a:srgbClr val="7F7F7F"/>
              </a:buClr>
              <a:buFont typeface="Arial"/>
              <a:buChar char="•"/>
            </a:pPr>
            <a:r>
              <a:rPr lang="en-US" sz="2000" dirty="0">
                <a:latin typeface="Calibri"/>
                <a:ea typeface="MS PGothic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Seated calf raise</a:t>
            </a:r>
            <a:endParaRPr lang="en-US" sz="2000" dirty="0">
              <a:latin typeface="Calibri"/>
              <a:ea typeface="MS PGothic"/>
              <a:cs typeface="Calibri"/>
            </a:endParaRPr>
          </a:p>
        </p:txBody>
      </p:sp>
      <p:sp>
        <p:nvSpPr>
          <p:cNvPr id="34821" name="AutoShape 6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4822" name="AutoShape 10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4823" name="AutoShape 12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41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dsholder til indhold 2"/>
          <p:cNvSpPr>
            <a:spLocks noGrp="1"/>
          </p:cNvSpPr>
          <p:nvPr>
            <p:ph idx="4294967295"/>
          </p:nvPr>
        </p:nvSpPr>
        <p:spPr>
          <a:xfrm>
            <a:off x="1984375" y="2014669"/>
            <a:ext cx="4471988" cy="12067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latin typeface="Calibri (Tekst)"/>
                <a:ea typeface="MS PGothic"/>
                <a:cs typeface="Calibri (Tekst)"/>
              </a:rPr>
              <a:t>48 - 60% increase in strength</a:t>
            </a:r>
          </a:p>
          <a:p>
            <a:pPr>
              <a:lnSpc>
                <a:spcPct val="80000"/>
              </a:lnSpc>
            </a:pPr>
            <a:r>
              <a:rPr lang="en-GB" dirty="0">
                <a:latin typeface="Calibri (Tekst)"/>
                <a:ea typeface="MS PGothic"/>
                <a:cs typeface="Calibri (Tekst)"/>
              </a:rPr>
              <a:t>19% increase in max gait speed</a:t>
            </a:r>
            <a:endParaRPr lang="da-DK" dirty="0">
              <a:latin typeface="Calibri (Tekst)"/>
              <a:ea typeface="MS PGothic"/>
              <a:cs typeface="Calibri (Tekst)"/>
            </a:endParaRPr>
          </a:p>
          <a:p>
            <a:pPr>
              <a:lnSpc>
                <a:spcPct val="80000"/>
              </a:lnSpc>
            </a:pPr>
            <a:r>
              <a:rPr lang="en-GB" dirty="0">
                <a:latin typeface="Calibri (Tekst)"/>
                <a:ea typeface="MS PGothic"/>
                <a:cs typeface="Calibri (Tekst)"/>
              </a:rPr>
              <a:t>No side-effects</a:t>
            </a:r>
          </a:p>
        </p:txBody>
      </p:sp>
      <p:pic>
        <p:nvPicPr>
          <p:cNvPr id="36866" name="Billede 9" descr="Screen Shot 2013-10-28 at 10.53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857625"/>
            <a:ext cx="37290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Billede 10" descr="Screen Shot 2013-10-28 at 10.53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049463"/>
            <a:ext cx="41290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kstfelt 14"/>
          <p:cNvSpPr txBox="1">
            <a:spLocks noChangeArrowheads="1"/>
          </p:cNvSpPr>
          <p:nvPr/>
        </p:nvSpPr>
        <p:spPr bwMode="auto">
          <a:xfrm>
            <a:off x="5735638" y="4184650"/>
            <a:ext cx="62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Calibri" pitchFamily="34" charset="0"/>
              </a:rPr>
              <a:t>60%</a:t>
            </a:r>
          </a:p>
        </p:txBody>
      </p:sp>
      <p:sp>
        <p:nvSpPr>
          <p:cNvPr id="36870" name="Tekstfelt 17"/>
          <p:cNvSpPr txBox="1">
            <a:spLocks noChangeArrowheads="1"/>
          </p:cNvSpPr>
          <p:nvPr/>
        </p:nvSpPr>
        <p:spPr bwMode="auto">
          <a:xfrm>
            <a:off x="5735638" y="5805488"/>
            <a:ext cx="62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Calibri" pitchFamily="34" charset="0"/>
              </a:rPr>
              <a:t>68%</a:t>
            </a:r>
          </a:p>
        </p:txBody>
      </p:sp>
      <p:sp>
        <p:nvSpPr>
          <p:cNvPr id="36871" name="Tekstfelt 18"/>
          <p:cNvSpPr txBox="1">
            <a:spLocks noChangeArrowheads="1"/>
          </p:cNvSpPr>
          <p:nvPr/>
        </p:nvSpPr>
        <p:spPr bwMode="auto">
          <a:xfrm>
            <a:off x="9696400" y="2996952"/>
            <a:ext cx="62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Calibri" pitchFamily="34" charset="0"/>
              </a:rPr>
              <a:t>48%</a:t>
            </a:r>
          </a:p>
        </p:txBody>
      </p:sp>
      <p:sp>
        <p:nvSpPr>
          <p:cNvPr id="36872" name="Rectangle 2"/>
          <p:cNvSpPr>
            <a:spLocks/>
          </p:cNvSpPr>
          <p:nvPr/>
        </p:nvSpPr>
        <p:spPr bwMode="auto">
          <a:xfrm>
            <a:off x="2330450" y="273050"/>
            <a:ext cx="72405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a-DK" sz="3600" dirty="0">
                <a:latin typeface="Calibri"/>
                <a:ea typeface="MS PGothic"/>
                <a:cs typeface="Calibri"/>
              </a:rPr>
              <a:t>Case </a:t>
            </a:r>
            <a:r>
              <a:rPr lang="da-DK" sz="3600" dirty="0" err="1">
                <a:latin typeface="Calibri"/>
                <a:ea typeface="MS PGothic"/>
                <a:cs typeface="Calibri"/>
              </a:rPr>
              <a:t>study</a:t>
            </a:r>
            <a:r>
              <a:rPr lang="da-DK" sz="3600" dirty="0">
                <a:latin typeface="Calibri"/>
                <a:ea typeface="MS PGothic"/>
                <a:cs typeface="Calibri"/>
              </a:rPr>
              <a:t> - </a:t>
            </a:r>
            <a:r>
              <a:rPr lang="da-DK" sz="3600" dirty="0" err="1">
                <a:latin typeface="Calibri"/>
                <a:ea typeface="MS PGothic"/>
                <a:cs typeface="Calibri"/>
              </a:rPr>
              <a:t>Results</a:t>
            </a:r>
            <a:endParaRPr lang="da-DK" sz="3600" dirty="0">
              <a:latin typeface="Calibri"/>
              <a:ea typeface="MS PGothic"/>
              <a:cs typeface="Calibri"/>
            </a:endParaRPr>
          </a:p>
        </p:txBody>
      </p:sp>
      <p:sp>
        <p:nvSpPr>
          <p:cNvPr id="36873" name="Line 4"/>
          <p:cNvSpPr>
            <a:spLocks noChangeShapeType="1"/>
          </p:cNvSpPr>
          <p:nvPr/>
        </p:nvSpPr>
        <p:spPr bwMode="auto">
          <a:xfrm>
            <a:off x="1992313" y="1200836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7104064" y="2012950"/>
            <a:ext cx="2663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/>
              <a:t>Leg extension power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7104064" y="4652963"/>
            <a:ext cx="13684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/>
              <a:t>Right leg</a:t>
            </a:r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8615364" y="4646613"/>
            <a:ext cx="13684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/>
              <a:t>Left leg</a:t>
            </a:r>
          </a:p>
        </p:txBody>
      </p:sp>
      <p:sp>
        <p:nvSpPr>
          <p:cNvPr id="36877" name="Oval 11"/>
          <p:cNvSpPr>
            <a:spLocks noChangeArrowheads="1"/>
          </p:cNvSpPr>
          <p:nvPr/>
        </p:nvSpPr>
        <p:spPr bwMode="auto">
          <a:xfrm>
            <a:off x="8328025" y="2709863"/>
            <a:ext cx="1512888" cy="2519362"/>
          </a:xfrm>
          <a:prstGeom prst="ellipse">
            <a:avLst/>
          </a:prstGeom>
          <a:noFill/>
          <a:ln w="9525">
            <a:solidFill>
              <a:srgbClr val="FA241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5" name="Tekstfelt 14"/>
          <p:cNvSpPr txBox="1">
            <a:spLocks noChangeArrowheads="1"/>
          </p:cNvSpPr>
          <p:nvPr/>
        </p:nvSpPr>
        <p:spPr bwMode="auto">
          <a:xfrm>
            <a:off x="5879976" y="4869160"/>
            <a:ext cx="122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Calibri" pitchFamily="34" charset="0"/>
              </a:rPr>
              <a:t>~40-100%</a:t>
            </a:r>
          </a:p>
        </p:txBody>
      </p:sp>
      <p:sp>
        <p:nvSpPr>
          <p:cNvPr id="16" name="Tekstfelt 7"/>
          <p:cNvSpPr txBox="1">
            <a:spLocks noChangeArrowheads="1"/>
          </p:cNvSpPr>
          <p:nvPr/>
        </p:nvSpPr>
        <p:spPr bwMode="auto">
          <a:xfrm>
            <a:off x="7214881" y="6228246"/>
            <a:ext cx="3589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Clin</a:t>
            </a:r>
            <a:r>
              <a:rPr lang="da-DK" sz="1200" i="1" dirty="0"/>
              <a:t> </a:t>
            </a:r>
            <a:r>
              <a:rPr lang="da-DK" sz="1200" i="1" dirty="0" err="1"/>
              <a:t>Physiol</a:t>
            </a:r>
            <a:r>
              <a:rPr lang="da-DK" sz="1200" i="1" dirty="0"/>
              <a:t> </a:t>
            </a:r>
            <a:r>
              <a:rPr lang="da-DK" sz="1200" i="1" dirty="0" err="1"/>
              <a:t>Funct</a:t>
            </a:r>
            <a:r>
              <a:rPr lang="da-DK" sz="1200" i="1" dirty="0"/>
              <a:t> Imaging, 2015</a:t>
            </a:r>
          </a:p>
        </p:txBody>
      </p:sp>
    </p:spTree>
    <p:extLst>
      <p:ext uri="{BB962C8B-B14F-4D97-AF65-F5344CB8AC3E}">
        <p14:creationId xmlns:p14="http://schemas.microsoft.com/office/powerpoint/2010/main" val="324675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79038" y="2814221"/>
            <a:ext cx="5397622" cy="1942507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4400" dirty="0"/>
              <a:t>Blood flow-restricted exercise for IBM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488206-1A55-894D-90B5-CC99C107E0F5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97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507067" y="315673"/>
            <a:ext cx="7766936" cy="1646302"/>
          </a:xfrm>
        </p:spPr>
        <p:txBody>
          <a:bodyPr anchor="ctr"/>
          <a:lstStyle/>
          <a:p>
            <a:pPr algn="l"/>
            <a:r>
              <a:rPr lang="da-DK" sz="3600" dirty="0"/>
              <a:t>RCT </a:t>
            </a:r>
            <a:r>
              <a:rPr lang="da-DK" sz="3600" dirty="0" err="1"/>
              <a:t>study</a:t>
            </a:r>
            <a:endParaRPr lang="da-DK" sz="360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20</a:t>
            </a:fld>
            <a:endParaRPr lang="da-DK"/>
          </a:p>
        </p:txBody>
      </p:sp>
      <p:sp>
        <p:nvSpPr>
          <p:cNvPr id="6" name="Tekstfelt 7">
            <a:extLst>
              <a:ext uri="{FF2B5EF4-FFF2-40B4-BE49-F238E27FC236}">
                <a16:creationId xmlns:a16="http://schemas.microsoft.com/office/drawing/2014/main" id="{844B3451-E190-4701-9785-06071375A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1" y="6440681"/>
            <a:ext cx="30828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Scand</a:t>
            </a:r>
            <a:r>
              <a:rPr lang="da-DK" sz="1200" i="1" dirty="0"/>
              <a:t> J </a:t>
            </a:r>
            <a:r>
              <a:rPr lang="da-DK" sz="1200" i="1" dirty="0" err="1"/>
              <a:t>Rheumatol</a:t>
            </a:r>
            <a:r>
              <a:rPr lang="da-DK" sz="1200" i="1" dirty="0"/>
              <a:t>. 2018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7EE7931-C00A-4699-9D93-480CF8B41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471"/>
          <a:stretch/>
        </p:blipFill>
        <p:spPr>
          <a:xfrm>
            <a:off x="5565905" y="521855"/>
            <a:ext cx="3811698" cy="602047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157B53D-B35D-4F2B-B9C9-12636F074E57}"/>
              </a:ext>
            </a:extLst>
          </p:cNvPr>
          <p:cNvSpPr txBox="1"/>
          <p:nvPr/>
        </p:nvSpPr>
        <p:spPr>
          <a:xfrm>
            <a:off x="1507067" y="1699609"/>
            <a:ext cx="3902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Purpose:</a:t>
            </a:r>
          </a:p>
          <a:p>
            <a:r>
              <a:rPr lang="en-GB" dirty="0"/>
              <a:t>To investigate the effects of BFR-training in patients diagnosed with </a:t>
            </a:r>
            <a:r>
              <a:rPr lang="en-GB" dirty="0" err="1"/>
              <a:t>sIBM</a:t>
            </a:r>
            <a:r>
              <a:rPr lang="en-GB" dirty="0"/>
              <a:t> in a randomised controlled trial </a:t>
            </a:r>
          </a:p>
          <a:p>
            <a:endParaRPr lang="en-GB" dirty="0"/>
          </a:p>
          <a:p>
            <a:r>
              <a:rPr lang="en-US" b="1" dirty="0"/>
              <a:t>Hypotheses: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That 12wks of BFR-training will result in improvement in physical function and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That the magnitude of the improvement will be negatively correlated to duration of the disease, because patients with a long disease history have little functioning muscle tissue left to be trained</a:t>
            </a:r>
            <a:r>
              <a:rPr lang="en-US" dirty="0"/>
              <a:t>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7159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Lige forbindelse 85"/>
          <p:cNvCxnSpPr/>
          <p:nvPr/>
        </p:nvCxnSpPr>
        <p:spPr>
          <a:xfrm>
            <a:off x="8881544" y="1248184"/>
            <a:ext cx="6350" cy="5249581"/>
          </a:xfrm>
          <a:prstGeom prst="line">
            <a:avLst/>
          </a:prstGeom>
          <a:ln w="31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>
            <a:off x="5724171" y="1238659"/>
            <a:ext cx="6350" cy="5249581"/>
          </a:xfrm>
          <a:prstGeom prst="line">
            <a:avLst/>
          </a:prstGeom>
          <a:ln w="31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09" name="Titel 1"/>
          <p:cNvSpPr>
            <a:spLocks noGrp="1"/>
          </p:cNvSpPr>
          <p:nvPr>
            <p:ph type="title" idx="4294967295"/>
          </p:nvPr>
        </p:nvSpPr>
        <p:spPr>
          <a:xfrm>
            <a:off x="1971675" y="0"/>
            <a:ext cx="8229600" cy="1143000"/>
          </a:xfrm>
        </p:spPr>
        <p:txBody>
          <a:bodyPr/>
          <a:lstStyle/>
          <a:p>
            <a:r>
              <a:rPr lang="da-DK" b="0" dirty="0" err="1">
                <a:ea typeface="MS PGothic"/>
              </a:rPr>
              <a:t>Study</a:t>
            </a:r>
            <a:r>
              <a:rPr lang="da-DK" b="0" dirty="0">
                <a:ea typeface="MS PGothic"/>
              </a:rPr>
              <a:t> design</a:t>
            </a:r>
          </a:p>
        </p:txBody>
      </p:sp>
      <p:sp>
        <p:nvSpPr>
          <p:cNvPr id="43010" name="Tekstfelt 4"/>
          <p:cNvSpPr txBox="1">
            <a:spLocks noChangeArrowheads="1"/>
          </p:cNvSpPr>
          <p:nvPr/>
        </p:nvSpPr>
        <p:spPr bwMode="auto">
          <a:xfrm>
            <a:off x="7595525" y="4099719"/>
            <a:ext cx="1143000" cy="8127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1200" dirty="0">
                <a:latin typeface="Arial"/>
                <a:cs typeface="Arial"/>
              </a:rPr>
              <a:t>Participants allocated to no training (n=11</a:t>
            </a:r>
            <a:r>
              <a:rPr lang="en-CA" sz="1200" dirty="0"/>
              <a:t>)</a:t>
            </a:r>
            <a:endParaRPr lang="en-US" sz="1200" dirty="0"/>
          </a:p>
        </p:txBody>
      </p:sp>
      <p:sp>
        <p:nvSpPr>
          <p:cNvPr id="43011" name="Tekstfelt 5"/>
          <p:cNvSpPr txBox="1">
            <a:spLocks noChangeArrowheads="1"/>
          </p:cNvSpPr>
          <p:nvPr/>
        </p:nvSpPr>
        <p:spPr bwMode="auto">
          <a:xfrm>
            <a:off x="7562083" y="2994025"/>
            <a:ext cx="1143000" cy="86942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1200" dirty="0">
                <a:latin typeface="Arial"/>
                <a:cs typeface="Arial"/>
              </a:rPr>
              <a:t>Participants allocated to training (n=11</a:t>
            </a:r>
            <a:r>
              <a:rPr lang="en-CA" sz="1200" dirty="0"/>
              <a:t>)</a:t>
            </a:r>
            <a:r>
              <a:rPr lang="en-US" sz="1200" dirty="0"/>
              <a:t> </a:t>
            </a:r>
            <a:endParaRPr lang="da-DK" sz="1200" dirty="0">
              <a:solidFill>
                <a:srgbClr val="000000"/>
              </a:solidFill>
              <a:latin typeface="Calibri" pitchFamily="34" charset="0"/>
              <a:ea typeface="ＭＳ 明朝"/>
              <a:cs typeface="Times New Roman" pitchFamily="18" charset="0"/>
            </a:endParaRPr>
          </a:p>
        </p:txBody>
      </p:sp>
      <p:sp>
        <p:nvSpPr>
          <p:cNvPr id="43012" name="Tekstfelt 6"/>
          <p:cNvSpPr txBox="1">
            <a:spLocks noChangeArrowheads="1"/>
          </p:cNvSpPr>
          <p:nvPr/>
        </p:nvSpPr>
        <p:spPr bwMode="auto">
          <a:xfrm>
            <a:off x="1581150" y="3371850"/>
            <a:ext cx="1537820" cy="100237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1200" dirty="0">
                <a:latin typeface="Arial"/>
                <a:cs typeface="Arial"/>
              </a:rPr>
              <a:t>Defined </a:t>
            </a:r>
            <a:r>
              <a:rPr lang="en-CA" sz="1200" dirty="0" err="1">
                <a:latin typeface="Arial"/>
                <a:cs typeface="Arial"/>
              </a:rPr>
              <a:t>sIBM</a:t>
            </a:r>
            <a:r>
              <a:rPr lang="en-CA" sz="1200" dirty="0">
                <a:latin typeface="Arial"/>
                <a:cs typeface="Arial"/>
              </a:rPr>
              <a:t> patients located in the Region of Southern Denmark (n=40)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241676" y="1412875"/>
            <a:ext cx="1414463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a-DK" sz="1600" b="1">
                <a:solidFill>
                  <a:srgbClr val="FFFFFF"/>
                </a:solidFill>
                <a:ea typeface="ＭＳ 明朝"/>
                <a:cs typeface="Times New Roman" pitchFamily="18" charset="0"/>
              </a:rPr>
              <a:t>Enrolment</a:t>
            </a:r>
            <a:endParaRPr lang="da-DK" sz="1600">
              <a:solidFill>
                <a:srgbClr val="FFFFFF"/>
              </a:solidFill>
              <a:ea typeface="ＭＳ 明朝"/>
              <a:cs typeface="Times New Roman" pitchFamily="18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3127652" y="3863450"/>
            <a:ext cx="238125" cy="9525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 flipV="1">
            <a:off x="3222653" y="2743837"/>
            <a:ext cx="0" cy="1119613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6028984" y="1405085"/>
            <a:ext cx="2332038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a-DK" sz="1600" b="1">
                <a:solidFill>
                  <a:srgbClr val="FFFFFF"/>
                </a:solidFill>
                <a:ea typeface="ＭＳ 明朝"/>
                <a:cs typeface="Times New Roman" pitchFamily="18" charset="0"/>
              </a:rPr>
              <a:t>Randomised trial</a:t>
            </a:r>
            <a:endParaRPr lang="da-DK" sz="1600">
              <a:solidFill>
                <a:srgbClr val="FFFFFF"/>
              </a:solidFill>
              <a:ea typeface="ＭＳ 明朝"/>
              <a:cs typeface="Times New Roman" pitchFamily="18" charset="0"/>
            </a:endParaRPr>
          </a:p>
        </p:txBody>
      </p:sp>
      <p:cxnSp>
        <p:nvCxnSpPr>
          <p:cNvPr id="14" name="Lige forbindelse 13"/>
          <p:cNvCxnSpPr>
            <a:endCxn id="43011" idx="1"/>
          </p:cNvCxnSpPr>
          <p:nvPr/>
        </p:nvCxnSpPr>
        <p:spPr>
          <a:xfrm flipV="1">
            <a:off x="7195003" y="3428737"/>
            <a:ext cx="367080" cy="3003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>
            <a:endCxn id="43010" idx="1"/>
          </p:cNvCxnSpPr>
          <p:nvPr/>
        </p:nvCxnSpPr>
        <p:spPr>
          <a:xfrm>
            <a:off x="7124701" y="4203655"/>
            <a:ext cx="470825" cy="30243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felt 15"/>
          <p:cNvSpPr txBox="1"/>
          <p:nvPr/>
        </p:nvSpPr>
        <p:spPr>
          <a:xfrm>
            <a:off x="9065646" y="1412875"/>
            <a:ext cx="1602354" cy="463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a-DK" sz="1600" b="1">
                <a:solidFill>
                  <a:srgbClr val="FFFFFF"/>
                </a:solidFill>
                <a:ea typeface="ＭＳ 明朝"/>
                <a:cs typeface="Times New Roman" pitchFamily="18" charset="0"/>
              </a:rPr>
              <a:t>Analysis</a:t>
            </a:r>
            <a:endParaRPr lang="da-DK" sz="1600">
              <a:solidFill>
                <a:srgbClr val="FFFFFF"/>
              </a:solidFill>
              <a:ea typeface="ＭＳ 明朝"/>
              <a:cs typeface="Times New Roman" pitchFamily="18" charset="0"/>
            </a:endParaRPr>
          </a:p>
        </p:txBody>
      </p:sp>
      <p:sp>
        <p:nvSpPr>
          <p:cNvPr id="43022" name="Tekstfelt 16"/>
          <p:cNvSpPr txBox="1">
            <a:spLocks noChangeArrowheads="1"/>
          </p:cNvSpPr>
          <p:nvPr/>
        </p:nvSpPr>
        <p:spPr bwMode="auto">
          <a:xfrm>
            <a:off x="9264724" y="3437096"/>
            <a:ext cx="1403276" cy="10794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Effects of BFR-training.</a:t>
            </a:r>
            <a:endParaRPr lang="da-DK" sz="1200" dirty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Potential clinical implications for patients</a:t>
            </a:r>
            <a:endParaRPr lang="da-DK" sz="1200" dirty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</p:txBody>
      </p:sp>
      <p:cxnSp>
        <p:nvCxnSpPr>
          <p:cNvPr id="20" name="Lige forbindelse 19"/>
          <p:cNvCxnSpPr/>
          <p:nvPr/>
        </p:nvCxnSpPr>
        <p:spPr>
          <a:xfrm>
            <a:off x="4528994" y="3863450"/>
            <a:ext cx="6350" cy="1269087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>
            <a:off x="4414694" y="3881977"/>
            <a:ext cx="228600" cy="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>
            <a:off x="8695532" y="3371850"/>
            <a:ext cx="569193" cy="357188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>
            <a:stCxn id="43010" idx="3"/>
          </p:cNvCxnSpPr>
          <p:nvPr/>
        </p:nvCxnSpPr>
        <p:spPr>
          <a:xfrm flipV="1">
            <a:off x="8738525" y="4203655"/>
            <a:ext cx="518290" cy="30243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31" name="Tekstfelt 25"/>
          <p:cNvSpPr txBox="1">
            <a:spLocks noChangeArrowheads="1"/>
          </p:cNvSpPr>
          <p:nvPr/>
        </p:nvSpPr>
        <p:spPr bwMode="auto">
          <a:xfrm>
            <a:off x="5923400" y="5148209"/>
            <a:ext cx="1166812" cy="5984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明朝"/>
                <a:cs typeface="Times New Roman" pitchFamily="18" charset="0"/>
              </a:rPr>
              <a:t>Biopsies</a:t>
            </a:r>
            <a:endParaRPr lang="da-DK" sz="1600">
              <a:solidFill>
                <a:srgbClr val="000000"/>
              </a:solidFill>
              <a:latin typeface="Calibri" pitchFamily="34" charset="0"/>
              <a:ea typeface="ＭＳ 明朝"/>
              <a:cs typeface="Times New Roman" pitchFamily="18" charset="0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明朝"/>
                <a:cs typeface="Times New Roman" pitchFamily="18" charset="0"/>
              </a:rPr>
              <a:t>Blood tests</a:t>
            </a:r>
            <a:endParaRPr lang="da-DK" sz="1600">
              <a:solidFill>
                <a:srgbClr val="000000"/>
              </a:solidFill>
              <a:latin typeface="Calibri" pitchFamily="34" charset="0"/>
              <a:ea typeface="ＭＳ 明朝"/>
              <a:cs typeface="Times New Roman" pitchFamily="18" charset="0"/>
            </a:endParaRPr>
          </a:p>
        </p:txBody>
      </p:sp>
      <p:cxnSp>
        <p:nvCxnSpPr>
          <p:cNvPr id="27" name="Lige forbindelse 26"/>
          <p:cNvCxnSpPr>
            <a:stCxn id="43031" idx="0"/>
          </p:cNvCxnSpPr>
          <p:nvPr/>
        </p:nvCxnSpPr>
        <p:spPr>
          <a:xfrm flipV="1">
            <a:off x="6506806" y="4516596"/>
            <a:ext cx="0" cy="631613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>
            <a:stCxn id="43035" idx="0"/>
          </p:cNvCxnSpPr>
          <p:nvPr/>
        </p:nvCxnSpPr>
        <p:spPr>
          <a:xfrm flipV="1">
            <a:off x="8673410" y="4950484"/>
            <a:ext cx="76453" cy="518929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34" name="Line 4"/>
          <p:cNvSpPr>
            <a:spLocks noChangeShapeType="1"/>
          </p:cNvSpPr>
          <p:nvPr/>
        </p:nvSpPr>
        <p:spPr bwMode="auto">
          <a:xfrm>
            <a:off x="1971675" y="1143000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3035" name="Tekstfelt 25"/>
          <p:cNvSpPr txBox="1">
            <a:spLocks noChangeArrowheads="1"/>
          </p:cNvSpPr>
          <p:nvPr/>
        </p:nvSpPr>
        <p:spPr bwMode="auto">
          <a:xfrm>
            <a:off x="8090003" y="5469413"/>
            <a:ext cx="1166812" cy="5984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明朝"/>
                <a:cs typeface="Times New Roman" pitchFamily="18" charset="0"/>
              </a:rPr>
              <a:t>Biopsies</a:t>
            </a:r>
            <a:endParaRPr lang="da-DK" sz="1600">
              <a:solidFill>
                <a:srgbClr val="000000"/>
              </a:solidFill>
              <a:latin typeface="Calibri" pitchFamily="34" charset="0"/>
              <a:ea typeface="ＭＳ 明朝"/>
              <a:cs typeface="Times New Roman" pitchFamily="18" charset="0"/>
            </a:endParaRPr>
          </a:p>
          <a:p>
            <a:pPr algn="ctr"/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明朝"/>
                <a:cs typeface="Times New Roman" pitchFamily="18" charset="0"/>
              </a:rPr>
              <a:t>Blood tests</a:t>
            </a:r>
            <a:endParaRPr lang="da-DK" sz="1600">
              <a:solidFill>
                <a:srgbClr val="000000"/>
              </a:solidFill>
              <a:latin typeface="Calibri" pitchFamily="34" charset="0"/>
              <a:ea typeface="ＭＳ 明朝"/>
              <a:cs typeface="Times New Roman" pitchFamily="18" charset="0"/>
            </a:endParaRPr>
          </a:p>
        </p:txBody>
      </p:sp>
      <p:sp>
        <p:nvSpPr>
          <p:cNvPr id="30" name="Tekstfelt 5"/>
          <p:cNvSpPr txBox="1">
            <a:spLocks noChangeArrowheads="1"/>
          </p:cNvSpPr>
          <p:nvPr/>
        </p:nvSpPr>
        <p:spPr bwMode="auto">
          <a:xfrm>
            <a:off x="9525000" y="5199940"/>
            <a:ext cx="1143000" cy="5687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Training intervention</a:t>
            </a:r>
            <a:endParaRPr lang="da-DK" sz="1200" dirty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</p:txBody>
      </p:sp>
      <p:cxnSp>
        <p:nvCxnSpPr>
          <p:cNvPr id="31" name="Lige forbindelse 30"/>
          <p:cNvCxnSpPr/>
          <p:nvPr/>
        </p:nvCxnSpPr>
        <p:spPr>
          <a:xfrm>
            <a:off x="8738526" y="4764792"/>
            <a:ext cx="786475" cy="435149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241550" y="2050781"/>
            <a:ext cx="2000250" cy="690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latin typeface="Arial"/>
                <a:ea typeface="ＭＳ 明朝"/>
                <a:cs typeface="Arial"/>
              </a:rPr>
              <a:t>Patients with no gait function or prevented from participating (n=11)</a:t>
            </a:r>
            <a:endParaRPr lang="en-US" sz="1200" dirty="0">
              <a:latin typeface="Arial"/>
              <a:ea typeface="ＭＳ 明朝"/>
              <a:cs typeface="Arial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5752771" y="3419465"/>
            <a:ext cx="1508071" cy="104777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latin typeface="Arial"/>
                <a:ea typeface="ＭＳ 明朝"/>
                <a:cs typeface="Times New Roman"/>
              </a:rPr>
              <a:t>Eligible patients willing to participate in the study performed baseline tests (n=22)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3365777" y="3349088"/>
            <a:ext cx="1033107" cy="104777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latin typeface="Arial"/>
                <a:ea typeface="ＭＳ 明朝"/>
                <a:cs typeface="Times New Roman"/>
              </a:rPr>
              <a:t>Patients invited to participate in the study (n=29)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3535219" y="5147883"/>
            <a:ext cx="2000250" cy="598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r>
              <a:rPr lang="en-CA" sz="1200" dirty="0">
                <a:latin typeface="Arial"/>
                <a:ea typeface="ＭＳ 明朝"/>
                <a:cs typeface="Times New Roman"/>
              </a:rPr>
              <a:t>Patients declining to participate (n=6)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4643295" y="3362985"/>
            <a:ext cx="865131" cy="10883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latin typeface="Arial"/>
                <a:ea typeface="ＭＳ 明朝"/>
                <a:cs typeface="Times New Roman"/>
              </a:rPr>
              <a:t>Patients examined for eligibility (n=23)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60" name="Lige forbindelse 59"/>
          <p:cNvCxnSpPr/>
          <p:nvPr/>
        </p:nvCxnSpPr>
        <p:spPr>
          <a:xfrm>
            <a:off x="5508425" y="3881977"/>
            <a:ext cx="228600" cy="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4608266" y="2032356"/>
            <a:ext cx="2000250" cy="9214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latin typeface="Arial"/>
                <a:ea typeface="ＭＳ 明朝"/>
                <a:cs typeface="Times New Roman"/>
              </a:rPr>
              <a:t>Patients with co-morbidities preventing participation in the study (n=1)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74" name="Lige forbindelse 73"/>
          <p:cNvCxnSpPr/>
          <p:nvPr/>
        </p:nvCxnSpPr>
        <p:spPr>
          <a:xfrm flipV="1">
            <a:off x="5606870" y="2953763"/>
            <a:ext cx="6350" cy="928215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7378543" y="2117199"/>
            <a:ext cx="1510080" cy="431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solidFill>
                  <a:srgbClr val="FF0000"/>
                </a:solidFill>
                <a:latin typeface="Arial"/>
                <a:ea typeface="ＭＳ 明朝"/>
                <a:cs typeface="Times New Roman"/>
              </a:rPr>
              <a:t>Drop-outs (n=2)</a:t>
            </a:r>
            <a:endParaRPr lang="en-US" sz="1200" dirty="0">
              <a:solidFill>
                <a:srgbClr val="FF0000"/>
              </a:solidFill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77" name="Lige forbindelse 76"/>
          <p:cNvCxnSpPr>
            <a:stCxn id="43011" idx="0"/>
            <a:endCxn id="76" idx="2"/>
          </p:cNvCxnSpPr>
          <p:nvPr/>
        </p:nvCxnSpPr>
        <p:spPr>
          <a:xfrm flipV="1">
            <a:off x="8133583" y="2549145"/>
            <a:ext cx="0" cy="44488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9157920" y="6067900"/>
            <a:ext cx="1510080" cy="431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CA" sz="1200" dirty="0">
                <a:solidFill>
                  <a:srgbClr val="FF0000"/>
                </a:solidFill>
                <a:latin typeface="Arial"/>
                <a:ea typeface="ＭＳ 明朝"/>
                <a:cs typeface="Times New Roman"/>
              </a:rPr>
              <a:t>Drop-outs (n=5)</a:t>
            </a:r>
            <a:endParaRPr lang="en-US" sz="1200" dirty="0">
              <a:solidFill>
                <a:srgbClr val="FF0000"/>
              </a:solidFill>
              <a:latin typeface="Cambria"/>
              <a:ea typeface="ＭＳ 明朝"/>
              <a:cs typeface="Times New Roman"/>
            </a:endParaRPr>
          </a:p>
        </p:txBody>
      </p:sp>
      <p:cxnSp>
        <p:nvCxnSpPr>
          <p:cNvPr id="81" name="Lige forbindelse 80"/>
          <p:cNvCxnSpPr/>
          <p:nvPr/>
        </p:nvCxnSpPr>
        <p:spPr>
          <a:xfrm flipH="1">
            <a:off x="9933252" y="5768656"/>
            <a:ext cx="136634" cy="28631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felt 7">
            <a:extLst>
              <a:ext uri="{FF2B5EF4-FFF2-40B4-BE49-F238E27FC236}">
                <a16:creationId xmlns:a16="http://schemas.microsoft.com/office/drawing/2014/main" id="{E8B1B0B6-4AA1-430D-A420-B615FC78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1" y="6505083"/>
            <a:ext cx="30828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Scand</a:t>
            </a:r>
            <a:r>
              <a:rPr lang="da-DK" sz="1200" i="1" dirty="0"/>
              <a:t> J </a:t>
            </a:r>
            <a:r>
              <a:rPr lang="da-DK" sz="1200" i="1" dirty="0" err="1"/>
              <a:t>Rheumatol</a:t>
            </a:r>
            <a:r>
              <a:rPr lang="da-DK" sz="1200" i="1" dirty="0"/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143895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b="0" dirty="0" err="1">
                <a:ea typeface="MS PGothic"/>
              </a:rPr>
              <a:t>Outcome</a:t>
            </a:r>
            <a:r>
              <a:rPr lang="da-DK" b="0" dirty="0">
                <a:ea typeface="MS PGothic"/>
              </a:rPr>
              <a:t> ”</a:t>
            </a:r>
            <a:r>
              <a:rPr lang="da-DK" b="0" dirty="0" err="1">
                <a:ea typeface="MS PGothic"/>
              </a:rPr>
              <a:t>layers</a:t>
            </a:r>
            <a:r>
              <a:rPr lang="da-DK" b="0" dirty="0">
                <a:ea typeface="MS PGothic"/>
              </a:rPr>
              <a:t>”</a:t>
            </a:r>
            <a:endParaRPr lang="da-DK" dirty="0">
              <a:ea typeface="MS PGothic"/>
            </a:endParaRP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992313" y="1268413"/>
            <a:ext cx="8208962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3483253" y="1412776"/>
            <a:ext cx="6717203" cy="936104"/>
          </a:xfrm>
          <a:prstGeom prst="rect">
            <a:avLst/>
          </a:prstGeom>
          <a:solidFill>
            <a:srgbClr val="53F02F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483252" y="155813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chemeClr val="tx2"/>
                </a:solidFill>
              </a:rPr>
              <a:t>Self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reported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function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699091" y="19067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IBMFRS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7608168" y="158359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SF-36 </a:t>
            </a:r>
          </a:p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(</a:t>
            </a:r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physical</a:t>
            </a:r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 domain)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483252" y="2492896"/>
            <a:ext cx="6717204" cy="936104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>
            <a:off x="3483252" y="262838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chemeClr val="tx2"/>
                </a:solidFill>
              </a:rPr>
              <a:t>Functional</a:t>
            </a:r>
            <a:r>
              <a:rPr lang="da-DK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a-DK" dirty="0" err="1">
                <a:solidFill>
                  <a:schemeClr val="tx2"/>
                </a:solidFill>
              </a:rPr>
              <a:t>capacity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7427283" y="278023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Chair stand test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6168008" y="250129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2min </a:t>
            </a:r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walk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7968208" y="25012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cs typeface="Arial"/>
              </a:rPr>
              <a:t>Balance (</a:t>
            </a:r>
            <a:r>
              <a:rPr lang="da-DK" b="1" dirty="0" err="1">
                <a:latin typeface="Arial"/>
                <a:cs typeface="Arial"/>
              </a:rPr>
              <a:t>sway</a:t>
            </a:r>
            <a:r>
              <a:rPr lang="da-DK" b="1" dirty="0">
                <a:latin typeface="Arial"/>
                <a:cs typeface="Arial"/>
              </a:rPr>
              <a:t>)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483252" y="3573016"/>
            <a:ext cx="6717204" cy="93610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3483252" y="369925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chemeClr val="tx2"/>
                </a:solidFill>
              </a:rPr>
              <a:t>Neuromuscular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function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6415530" y="359269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MVC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6707203" y="41397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RFD/Power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8184232" y="34987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cs typeface="Arial"/>
              </a:rPr>
              <a:t>Neural </a:t>
            </a:r>
            <a:r>
              <a:rPr lang="da-DK" b="1" dirty="0" err="1">
                <a:latin typeface="Arial"/>
                <a:cs typeface="Arial"/>
              </a:rPr>
              <a:t>activation</a:t>
            </a:r>
            <a:endParaRPr lang="da-DK" b="1" dirty="0">
              <a:latin typeface="Arial"/>
              <a:cs typeface="Arial"/>
            </a:endParaRPr>
          </a:p>
          <a:p>
            <a:r>
              <a:rPr lang="da-DK" b="1" dirty="0">
                <a:latin typeface="Arial"/>
                <a:cs typeface="Arial"/>
              </a:rPr>
              <a:t> (</a:t>
            </a:r>
            <a:r>
              <a:rPr lang="da-DK" b="1" dirty="0" err="1">
                <a:latin typeface="Arial"/>
                <a:cs typeface="Arial"/>
              </a:rPr>
              <a:t>twitch</a:t>
            </a:r>
            <a:r>
              <a:rPr lang="da-DK" b="1" dirty="0">
                <a:latin typeface="Arial"/>
                <a:cs typeface="Arial"/>
              </a:rPr>
              <a:t>)</a:t>
            </a:r>
          </a:p>
        </p:txBody>
      </p:sp>
      <p:sp>
        <p:nvSpPr>
          <p:cNvPr id="21" name="Rektangel 20"/>
          <p:cNvSpPr/>
          <p:nvPr/>
        </p:nvSpPr>
        <p:spPr>
          <a:xfrm>
            <a:off x="3483252" y="4725144"/>
            <a:ext cx="6717204" cy="93610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/>
          <p:cNvSpPr txBox="1"/>
          <p:nvPr/>
        </p:nvSpPr>
        <p:spPr>
          <a:xfrm>
            <a:off x="3409294" y="49840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chemeClr val="tx2"/>
                </a:solidFill>
              </a:rPr>
              <a:t>Biopsy</a:t>
            </a:r>
            <a:r>
              <a:rPr lang="da-DK" dirty="0">
                <a:solidFill>
                  <a:schemeClr val="tx2"/>
                </a:solidFill>
              </a:rPr>
              <a:t>/</a:t>
            </a:r>
            <a:r>
              <a:rPr lang="da-DK" dirty="0" err="1">
                <a:solidFill>
                  <a:schemeClr val="tx2"/>
                </a:solidFill>
              </a:rPr>
              <a:t>blood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23" name="Tekstfelt 22"/>
          <p:cNvSpPr txBox="1"/>
          <p:nvPr/>
        </p:nvSpPr>
        <p:spPr>
          <a:xfrm>
            <a:off x="5519936" y="500388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Satellite</a:t>
            </a:r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cells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24" name="Tekstfelt 23"/>
          <p:cNvSpPr txBox="1"/>
          <p:nvPr/>
        </p:nvSpPr>
        <p:spPr>
          <a:xfrm>
            <a:off x="6430746" y="480959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CSA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25" name="Tekstfelt 24"/>
          <p:cNvSpPr txBox="1"/>
          <p:nvPr/>
        </p:nvSpPr>
        <p:spPr>
          <a:xfrm>
            <a:off x="8302954" y="47994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cs typeface="Arial"/>
              </a:rPr>
              <a:t>Inflammation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7413426" y="51885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Capillaries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27" name="Tekstfelt 26"/>
          <p:cNvSpPr txBox="1"/>
          <p:nvPr/>
        </p:nvSpPr>
        <p:spPr>
          <a:xfrm>
            <a:off x="6275155" y="141898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HAQ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4943872" y="277890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Timed</a:t>
            </a:r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 Up &amp; Go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29" name="Tekstfelt 28"/>
          <p:cNvSpPr txBox="1"/>
          <p:nvPr/>
        </p:nvSpPr>
        <p:spPr>
          <a:xfrm>
            <a:off x="5137486" y="387236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Lean </a:t>
            </a:r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body</a:t>
            </a:r>
            <a:r>
              <a:rPr lang="da-DK" b="1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da-DK" b="1" dirty="0" err="1">
                <a:latin typeface="Arial"/>
                <a:ea typeface="Wingdings"/>
                <a:cs typeface="Arial"/>
                <a:sym typeface="Wingdings"/>
              </a:rPr>
              <a:t>mass</a:t>
            </a:r>
            <a:endParaRPr lang="da-DK" b="1" dirty="0">
              <a:latin typeface="Arial"/>
              <a:cs typeface="Arial"/>
            </a:endParaRPr>
          </a:p>
        </p:txBody>
      </p:sp>
      <p:sp>
        <p:nvSpPr>
          <p:cNvPr id="32" name="Tekstfelt 7">
            <a:extLst>
              <a:ext uri="{FF2B5EF4-FFF2-40B4-BE49-F238E27FC236}">
                <a16:creationId xmlns:a16="http://schemas.microsoft.com/office/drawing/2014/main" id="{B2E5A66D-08EA-4F28-B54C-32FF4CEE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1" y="6228246"/>
            <a:ext cx="30828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Scand</a:t>
            </a:r>
            <a:r>
              <a:rPr lang="da-DK" sz="1200" i="1" dirty="0"/>
              <a:t> J </a:t>
            </a:r>
            <a:r>
              <a:rPr lang="da-DK" sz="1200" i="1" dirty="0" err="1"/>
              <a:t>Rheumatol</a:t>
            </a:r>
            <a:r>
              <a:rPr lang="da-DK" sz="1200" i="1" dirty="0"/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5096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 animBg="1"/>
      <p:bldP spid="11" grpId="0"/>
      <p:bldP spid="12" grpId="0"/>
      <p:bldP spid="13" grpId="0"/>
      <p:bldP spid="14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23</a:t>
            </a:fld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2506877" y="147670"/>
            <a:ext cx="276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solidFill>
                  <a:schemeClr val="accent1"/>
                </a:solidFill>
              </a:rPr>
              <a:t>BFR-Training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01838" y="925187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5" name="Billede 4" descr="Screen Shot 2015-09-30 at 12.17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13" y="2365357"/>
            <a:ext cx="1168400" cy="914400"/>
          </a:xfrm>
          <a:prstGeom prst="rect">
            <a:avLst/>
          </a:prstGeom>
        </p:spPr>
      </p:pic>
      <p:pic>
        <p:nvPicPr>
          <p:cNvPr id="6" name="Billede 5" descr="Screen Shot 2015-09-30 at 12.18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20" y="2256899"/>
            <a:ext cx="1139854" cy="1042549"/>
          </a:xfrm>
          <a:prstGeom prst="rect">
            <a:avLst/>
          </a:prstGeom>
        </p:spPr>
      </p:pic>
      <p:pic>
        <p:nvPicPr>
          <p:cNvPr id="7" name="Billede 6" descr="Screen Shot 2015-09-30 at 12.19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7310" y="2256898"/>
            <a:ext cx="1130300" cy="990600"/>
          </a:xfrm>
          <a:prstGeom prst="rect">
            <a:avLst/>
          </a:prstGeom>
        </p:spPr>
      </p:pic>
      <p:pic>
        <p:nvPicPr>
          <p:cNvPr id="8" name="Billede 7" descr="Screen Shot 2015-09-30 at 12.20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71" y="2247053"/>
            <a:ext cx="1193800" cy="1003300"/>
          </a:xfrm>
          <a:prstGeom prst="rect">
            <a:avLst/>
          </a:prstGeom>
        </p:spPr>
      </p:pic>
      <p:pic>
        <p:nvPicPr>
          <p:cNvPr id="9" name="Billede 8" descr="Screen Shot 2015-09-30 at 12.20.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54" y="2385047"/>
            <a:ext cx="1320800" cy="1130300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2001838" y="1013279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/>
              <a:t>Training periode</a:t>
            </a:r>
          </a:p>
          <a:p>
            <a:r>
              <a:rPr lang="da-DK" sz="1600" dirty="0"/>
              <a:t>12wks (2x6wks, </a:t>
            </a:r>
            <a:r>
              <a:rPr lang="da-DK" sz="1600" dirty="0" err="1"/>
              <a:t>one</a:t>
            </a:r>
            <a:r>
              <a:rPr lang="da-DK" sz="1600" dirty="0"/>
              <a:t> </a:t>
            </a:r>
            <a:r>
              <a:rPr lang="da-DK" sz="1600" dirty="0" err="1"/>
              <a:t>week</a:t>
            </a:r>
            <a:r>
              <a:rPr lang="da-DK" sz="1600" dirty="0"/>
              <a:t> rest). 2 </a:t>
            </a:r>
            <a:r>
              <a:rPr lang="da-DK" sz="1600" dirty="0" err="1"/>
              <a:t>training</a:t>
            </a:r>
            <a:r>
              <a:rPr lang="da-DK" sz="1600" dirty="0"/>
              <a:t> sessions per </a:t>
            </a:r>
            <a:r>
              <a:rPr lang="da-DK" sz="1600" dirty="0" err="1"/>
              <a:t>week</a:t>
            </a:r>
            <a:endParaRPr lang="da-DK" sz="1600" dirty="0"/>
          </a:p>
        </p:txBody>
      </p:sp>
      <p:sp>
        <p:nvSpPr>
          <p:cNvPr id="11" name="Tekstfelt 10"/>
          <p:cNvSpPr txBox="1"/>
          <p:nvPr/>
        </p:nvSpPr>
        <p:spPr>
          <a:xfrm>
            <a:off x="2001838" y="1587709"/>
            <a:ext cx="762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/>
              <a:t>Exercises</a:t>
            </a:r>
            <a:endParaRPr lang="da-DK" sz="1600" b="1" dirty="0"/>
          </a:p>
          <a:p>
            <a:r>
              <a:rPr lang="da-DK" sz="1600" dirty="0"/>
              <a:t>Unilateral; I) leg </a:t>
            </a:r>
            <a:r>
              <a:rPr lang="da-DK" sz="1600" dirty="0" err="1"/>
              <a:t>press</a:t>
            </a:r>
            <a:r>
              <a:rPr lang="da-DK" sz="1600" dirty="0"/>
              <a:t>, II) </a:t>
            </a:r>
            <a:r>
              <a:rPr lang="da-DK" sz="1600" dirty="0" err="1"/>
              <a:t>Knee</a:t>
            </a:r>
            <a:r>
              <a:rPr lang="da-DK" sz="1600" dirty="0"/>
              <a:t> </a:t>
            </a:r>
            <a:r>
              <a:rPr lang="da-DK" sz="1600" dirty="0" err="1"/>
              <a:t>extension</a:t>
            </a:r>
            <a:r>
              <a:rPr lang="da-DK" sz="1600" dirty="0"/>
              <a:t> (from wk4), III) </a:t>
            </a:r>
            <a:r>
              <a:rPr lang="da-DK" sz="1600" dirty="0" err="1"/>
              <a:t>Knee</a:t>
            </a:r>
            <a:r>
              <a:rPr lang="da-DK" sz="1600" dirty="0"/>
              <a:t> </a:t>
            </a:r>
            <a:r>
              <a:rPr lang="da-DK" sz="1600" dirty="0" err="1"/>
              <a:t>flexion</a:t>
            </a:r>
            <a:r>
              <a:rPr lang="da-DK" sz="1600" dirty="0"/>
              <a:t>, IV) </a:t>
            </a:r>
            <a:r>
              <a:rPr lang="da-DK" sz="1600" dirty="0" err="1"/>
              <a:t>Calf</a:t>
            </a:r>
            <a:r>
              <a:rPr lang="da-DK" sz="1600" dirty="0"/>
              <a:t> </a:t>
            </a:r>
            <a:r>
              <a:rPr lang="da-DK" sz="1600" dirty="0" err="1"/>
              <a:t>raise</a:t>
            </a:r>
            <a:r>
              <a:rPr lang="da-DK" sz="1600" dirty="0"/>
              <a:t>, V) </a:t>
            </a:r>
            <a:r>
              <a:rPr lang="da-DK" sz="1600" dirty="0" err="1"/>
              <a:t>Dorsal</a:t>
            </a:r>
            <a:r>
              <a:rPr lang="da-DK" sz="1600" dirty="0"/>
              <a:t> fleksion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2001838" y="3255563"/>
            <a:ext cx="7620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Training load/</a:t>
            </a:r>
            <a:r>
              <a:rPr lang="da-DK" sz="1600" b="1" dirty="0" err="1"/>
              <a:t>volume</a:t>
            </a:r>
            <a:endParaRPr lang="da-DK" sz="1600" b="1" dirty="0"/>
          </a:p>
          <a:p>
            <a:r>
              <a:rPr lang="en-GB" sz="1600" u="sng" dirty="0"/>
              <a:t>Week 1-8: </a:t>
            </a:r>
          </a:p>
          <a:p>
            <a:r>
              <a:rPr lang="en-GB" sz="1600" dirty="0"/>
              <a:t>3 sets of approximately  25RM* (intentionally performed to contractile failure); load was adjusted when more than 20 repetitions were performed in second set. </a:t>
            </a:r>
          </a:p>
          <a:p>
            <a:r>
              <a:rPr lang="en-GB" sz="1600" dirty="0"/>
              <a:t>(Week 1 and 2 was not performed to contractile failure)</a:t>
            </a:r>
          </a:p>
          <a:p>
            <a:r>
              <a:rPr lang="en-GB" sz="1600" u="sng" dirty="0"/>
              <a:t>Week 9-12:</a:t>
            </a:r>
          </a:p>
          <a:p>
            <a:r>
              <a:rPr lang="en-GB" sz="1600" dirty="0"/>
              <a:t>4 sets of 25RM (intentionally performed to contractile failure)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2001838" y="5079510"/>
            <a:ext cx="7620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Vascular occlusion </a:t>
            </a:r>
          </a:p>
          <a:p>
            <a:r>
              <a:rPr lang="en-GB" sz="1600" dirty="0"/>
              <a:t>Obtained with a tourniquet system (Zimmer ATS 750; 100mm wide cuff).</a:t>
            </a:r>
          </a:p>
          <a:p>
            <a:r>
              <a:rPr lang="en-GB" sz="1600" dirty="0"/>
              <a:t>Occlusion pressure was 110mmHg and continuous throughout each exercise before cuff was released</a:t>
            </a:r>
          </a:p>
          <a:p>
            <a:r>
              <a:rPr lang="en-GB" sz="1600" dirty="0"/>
              <a:t>Cuff was placed on the proximal part of the thigh/shank 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616" y="5603630"/>
            <a:ext cx="977278" cy="9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35" y="5603630"/>
            <a:ext cx="977920" cy="9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felt 7">
            <a:extLst>
              <a:ext uri="{FF2B5EF4-FFF2-40B4-BE49-F238E27FC236}">
                <a16:creationId xmlns:a16="http://schemas.microsoft.com/office/drawing/2014/main" id="{EED08C76-2EC2-4BEE-A42E-04834B8D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1" y="6588973"/>
            <a:ext cx="30828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Scand</a:t>
            </a:r>
            <a:r>
              <a:rPr lang="da-DK" sz="1200" i="1" dirty="0"/>
              <a:t> J </a:t>
            </a:r>
            <a:r>
              <a:rPr lang="da-DK" sz="1200" i="1" dirty="0" err="1"/>
              <a:t>Rheumatol</a:t>
            </a:r>
            <a:r>
              <a:rPr lang="da-DK" sz="1200" i="1" dirty="0"/>
              <a:t>. 2018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EAD28DA-3EBA-4BD9-A1DD-30211BF9CCEE}"/>
              </a:ext>
            </a:extLst>
          </p:cNvPr>
          <p:cNvSpPr txBox="1"/>
          <p:nvPr/>
        </p:nvSpPr>
        <p:spPr>
          <a:xfrm>
            <a:off x="89192" y="6370327"/>
            <a:ext cx="550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*</a:t>
            </a:r>
            <a:r>
              <a:rPr lang="en-US" sz="1400" dirty="0"/>
              <a:t> A repetition maximum (RM) is the most weight you can lift for a </a:t>
            </a:r>
            <a:r>
              <a:rPr lang="en-US" sz="1400" b="1" dirty="0"/>
              <a:t>defined</a:t>
            </a:r>
            <a:r>
              <a:rPr lang="en-US" sz="1400" dirty="0"/>
              <a:t> number of exercise movements.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80612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0825D-8AEF-4B2E-8C74-AEF9201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6D4D73-E18D-4D1C-B054-9C7F6244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1473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Leg muscle strength decreased in the non-training control group during the 3-month intervention period, but was unaltered in the BFR-training group</a:t>
            </a:r>
          </a:p>
          <a:p>
            <a:r>
              <a:rPr lang="en-US" dirty="0"/>
              <a:t>In addition, increase in self-reported physical function in favor of the BFR-training group compared to the control group</a:t>
            </a:r>
          </a:p>
          <a:p>
            <a:r>
              <a:rPr lang="en-US" dirty="0"/>
              <a:t>The training protocol did not result in accelerated disease activity or severe side effects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509920-4B3B-452E-AC51-89D849C1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24</a:t>
            </a:fld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E324E83-CCF5-4784-8420-0683A6F3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268" y="1361415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Tekstfelt 7">
            <a:extLst>
              <a:ext uri="{FF2B5EF4-FFF2-40B4-BE49-F238E27FC236}">
                <a16:creationId xmlns:a16="http://schemas.microsoft.com/office/drawing/2014/main" id="{0E7714C5-100D-4857-A9F3-2726A3C2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1" y="6228246"/>
            <a:ext cx="30828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i="1" dirty="0"/>
              <a:t>Jørgensen et al, </a:t>
            </a:r>
            <a:r>
              <a:rPr lang="da-DK" sz="1200" i="1" dirty="0" err="1"/>
              <a:t>Scand</a:t>
            </a:r>
            <a:r>
              <a:rPr lang="da-DK" sz="1200" i="1" dirty="0"/>
              <a:t> J </a:t>
            </a:r>
            <a:r>
              <a:rPr lang="da-DK" sz="1200" i="1" dirty="0" err="1"/>
              <a:t>Rheumatol</a:t>
            </a:r>
            <a:r>
              <a:rPr lang="da-DK" sz="1200" i="1" dirty="0"/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270307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E3C5C-7CD8-42D9-A41E-C8613AFC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Perspectives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B75455-481F-4CF3-BE2D-781A56AFB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6306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The BFR training protocol demonstrated a preventive (retaining) effect on the disease related decline in leg muscle strength, which may aid the long-term preservation of physical function and postpone the need for healthcare assistance</a:t>
            </a:r>
          </a:p>
          <a:p>
            <a:r>
              <a:rPr lang="en-US" dirty="0"/>
              <a:t>In order to determine the optimal modality of physical training in </a:t>
            </a:r>
            <a:r>
              <a:rPr lang="en-US" dirty="0" err="1"/>
              <a:t>sIBM</a:t>
            </a:r>
            <a:r>
              <a:rPr lang="en-US" dirty="0"/>
              <a:t> patients, larger (i.e. </a:t>
            </a:r>
            <a:r>
              <a:rPr lang="en-US" dirty="0" err="1"/>
              <a:t>multicentre</a:t>
            </a:r>
            <a:r>
              <a:rPr lang="en-US" dirty="0"/>
              <a:t>) studies with longer intervention periods with various types of intervention exercise should be considered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007837-F7CF-4426-A8C5-4604CA3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25</a:t>
            </a:fld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45949A29-4802-47A8-B380-03E15FE76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268" y="1361415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319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309EFA0-F1E8-499C-8B8A-9AC2BAE7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26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8BA2478-78BE-45DF-A813-8CFA7B5D42B3}"/>
              </a:ext>
            </a:extLst>
          </p:cNvPr>
          <p:cNvSpPr txBox="1"/>
          <p:nvPr/>
        </p:nvSpPr>
        <p:spPr>
          <a:xfrm>
            <a:off x="600364" y="6075585"/>
            <a:ext cx="300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Study schematics</a:t>
            </a:r>
            <a:endParaRPr lang="da-DK" b="1" dirty="0"/>
          </a:p>
          <a:p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279FD09-AAF6-45D6-90E9-5FB85CDD9D77}"/>
              </a:ext>
            </a:extLst>
          </p:cNvPr>
          <p:cNvSpPr txBox="1">
            <a:spLocks/>
          </p:cNvSpPr>
          <p:nvPr/>
        </p:nvSpPr>
        <p:spPr>
          <a:xfrm>
            <a:off x="677334" y="1230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dirty="0" err="1">
                <a:ea typeface="MS PGothic"/>
              </a:rPr>
              <a:t>Our</a:t>
            </a:r>
            <a:r>
              <a:rPr lang="da-DK" dirty="0">
                <a:ea typeface="MS PGothic"/>
              </a:rPr>
              <a:t> </a:t>
            </a:r>
            <a:r>
              <a:rPr lang="da-DK" dirty="0" err="1">
                <a:ea typeface="MS PGothic"/>
              </a:rPr>
              <a:t>next</a:t>
            </a:r>
            <a:r>
              <a:rPr lang="da-DK" dirty="0">
                <a:ea typeface="MS PGothic"/>
              </a:rPr>
              <a:t> BFR RCT </a:t>
            </a:r>
            <a:r>
              <a:rPr lang="da-DK" dirty="0" err="1">
                <a:ea typeface="MS PGothic"/>
              </a:rPr>
              <a:t>study</a:t>
            </a:r>
            <a:endParaRPr lang="da-DK" dirty="0">
              <a:ea typeface="MS PGothic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C9FBD81-C50C-4B0E-87FA-3BCD80796AF4}"/>
              </a:ext>
            </a:extLst>
          </p:cNvPr>
          <p:cNvSpPr txBox="1"/>
          <p:nvPr/>
        </p:nvSpPr>
        <p:spPr>
          <a:xfrm>
            <a:off x="600364" y="799054"/>
            <a:ext cx="243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Patients with </a:t>
            </a:r>
            <a:r>
              <a:rPr lang="da-DK" dirty="0" err="1"/>
              <a:t>myositis</a:t>
            </a:r>
            <a:r>
              <a:rPr lang="da-DK" dirty="0"/>
              <a:t> </a:t>
            </a:r>
            <a:r>
              <a:rPr lang="da-DK" dirty="0" err="1"/>
              <a:t>except</a:t>
            </a:r>
            <a:r>
              <a:rPr lang="da-DK" dirty="0"/>
              <a:t> </a:t>
            </a:r>
            <a:r>
              <a:rPr lang="da-DK" dirty="0" err="1"/>
              <a:t>sIBM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24BF98-1016-4D7A-B0BE-34243FC07A4B}"/>
              </a:ext>
            </a:extLst>
          </p:cNvPr>
          <p:cNvCxnSpPr>
            <a:cxnSpLocks/>
          </p:cNvCxnSpPr>
          <p:nvPr/>
        </p:nvCxnSpPr>
        <p:spPr>
          <a:xfrm>
            <a:off x="3112316" y="998290"/>
            <a:ext cx="28774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7D933A30-C89B-448F-B849-1D00025DFF07}"/>
              </a:ext>
            </a:extLst>
          </p:cNvPr>
          <p:cNvSpPr/>
          <p:nvPr/>
        </p:nvSpPr>
        <p:spPr>
          <a:xfrm>
            <a:off x="6207853" y="4706224"/>
            <a:ext cx="880844" cy="469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7EE1366-780B-44C3-8479-5DA5EC9F2F31}"/>
              </a:ext>
            </a:extLst>
          </p:cNvPr>
          <p:cNvSpPr txBox="1"/>
          <p:nvPr/>
        </p:nvSpPr>
        <p:spPr>
          <a:xfrm>
            <a:off x="601762" y="4734743"/>
            <a:ext cx="300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BFR strength and BFR cycling training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DD9CC95C-F2BD-4A8C-92AB-B54F2AF2271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22040" y="4941116"/>
            <a:ext cx="2885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F39DA9DD-1AC4-43C4-AF9B-A120172F4125}"/>
              </a:ext>
            </a:extLst>
          </p:cNvPr>
          <p:cNvSpPr/>
          <p:nvPr/>
        </p:nvSpPr>
        <p:spPr>
          <a:xfrm>
            <a:off x="6168706" y="789959"/>
            <a:ext cx="980111" cy="469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22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B21C10CB-6228-463E-9EA1-3700682E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27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3551BAE-F88B-4545-B64C-31031D1209CF}"/>
              </a:ext>
            </a:extLst>
          </p:cNvPr>
          <p:cNvSpPr txBox="1"/>
          <p:nvPr/>
        </p:nvSpPr>
        <p:spPr>
          <a:xfrm>
            <a:off x="568332" y="4780200"/>
            <a:ext cx="34174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b="1" dirty="0"/>
              <a:t>Overview over testing periods</a:t>
            </a:r>
            <a:endParaRPr lang="da-DK" dirty="0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8CD24BAA-1368-4CB2-B4C0-4CAC63BFB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268" y="1361415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51A4E1-DCC8-4EC8-98B4-3DF3E5F1A30D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dirty="0" err="1">
                <a:ea typeface="MS PGothic"/>
              </a:rPr>
              <a:t>Our</a:t>
            </a:r>
            <a:r>
              <a:rPr lang="da-DK" dirty="0">
                <a:ea typeface="MS PGothic"/>
              </a:rPr>
              <a:t> </a:t>
            </a:r>
            <a:r>
              <a:rPr lang="da-DK" dirty="0" err="1">
                <a:ea typeface="MS PGothic"/>
              </a:rPr>
              <a:t>next</a:t>
            </a:r>
            <a:r>
              <a:rPr lang="da-DK" dirty="0">
                <a:ea typeface="MS PGothic"/>
              </a:rPr>
              <a:t> BFR RCT </a:t>
            </a:r>
            <a:r>
              <a:rPr lang="da-DK" dirty="0" err="1">
                <a:ea typeface="MS PGothic"/>
              </a:rPr>
              <a:t>study</a:t>
            </a:r>
            <a:endParaRPr lang="da-DK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0749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E3C5C-7CD8-42D9-A41E-C8613AFC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BFR-training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B75455-481F-4CF3-BE2D-781A56AFB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6306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Try it! Its safe and might help you, but ask your doctor and be aware of the exclusion criteria</a:t>
            </a:r>
          </a:p>
          <a:p>
            <a:pPr lvl="1"/>
            <a:r>
              <a:rPr lang="en-US" sz="1800" dirty="0"/>
              <a:t>Co-morbidity contraindicating the use of BFR-training:</a:t>
            </a:r>
          </a:p>
          <a:p>
            <a:pPr lvl="2"/>
            <a:r>
              <a:rPr lang="en-US" sz="1800" dirty="0"/>
              <a:t>previous deep vein thrombosis/pulmonary embolism or </a:t>
            </a:r>
          </a:p>
          <a:p>
            <a:pPr lvl="2"/>
            <a:r>
              <a:rPr lang="en-US" sz="1800" dirty="0"/>
              <a:t>known peripheral ischemic disease </a:t>
            </a:r>
          </a:p>
          <a:p>
            <a:pPr lvl="1"/>
            <a:r>
              <a:rPr lang="en-US" sz="1800" dirty="0"/>
              <a:t>Co-morbidity preventing resistance training: </a:t>
            </a:r>
          </a:p>
          <a:p>
            <a:pPr lvl="2"/>
            <a:r>
              <a:rPr lang="en-US" sz="1800" dirty="0"/>
              <a:t>severe heart/lung-disease </a:t>
            </a:r>
          </a:p>
          <a:p>
            <a:pPr lvl="2"/>
            <a:r>
              <a:rPr lang="en-US" sz="1800" dirty="0"/>
              <a:t>uncontrolled hypertension </a:t>
            </a:r>
          </a:p>
          <a:p>
            <a:pPr lvl="2"/>
            <a:r>
              <a:rPr lang="en-US" sz="1800" dirty="0"/>
              <a:t>Severe knee/hip arthritis</a:t>
            </a:r>
            <a:endParaRPr lang="da-DK" sz="18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007837-F7CF-4426-A8C5-4604CA3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28</a:t>
            </a:fld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45949A29-4802-47A8-B380-03E15FE76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268" y="1361415"/>
            <a:ext cx="8208962" cy="0"/>
          </a:xfrm>
          <a:prstGeom prst="line">
            <a:avLst/>
          </a:prstGeom>
          <a:noFill/>
          <a:ln w="38100">
            <a:solidFill>
              <a:srgbClr val="5472B5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61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1261" y="1376039"/>
            <a:ext cx="8029474" cy="5442656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 err="1"/>
              <a:t>Collaborators</a:t>
            </a:r>
            <a:r>
              <a:rPr lang="da-DK" dirty="0"/>
              <a:t> at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1800" dirty="0" err="1"/>
              <a:t>Karolinska</a:t>
            </a:r>
            <a:r>
              <a:rPr lang="da-DK" sz="1800" dirty="0"/>
              <a:t> University Hospital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Helene Alexanderson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Ingrid Lundberg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Rigshospitalet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Kasper Yde Jensen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Søren Jacobsen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Odense University Hospital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Henrik Daa Schrøder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University of Southern Denmark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Anders Nørkær Jørgensen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Per Aagaard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Ulrik Frandsen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Jacob Lindberg Nielsen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University of Copenhagen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a-DK" sz="1600" dirty="0"/>
              <a:t>Charlotte Suetta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Funding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The Danish </a:t>
            </a:r>
            <a:r>
              <a:rPr lang="da-DK" dirty="0" err="1"/>
              <a:t>Rheumatism</a:t>
            </a:r>
            <a:r>
              <a:rPr lang="da-DK" dirty="0"/>
              <a:t> Association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Lundbeck Foundation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University of Southern Denmark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A.P. Møller Foundation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Region of Southern Denmark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99" y="432872"/>
            <a:ext cx="3215680" cy="46418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DBF9B4D-212C-48DF-BBC0-1C377ADD16C6}"/>
              </a:ext>
            </a:extLst>
          </p:cNvPr>
          <p:cNvSpPr txBox="1">
            <a:spLocks noChangeArrowheads="1"/>
          </p:cNvSpPr>
          <p:nvPr/>
        </p:nvSpPr>
        <p:spPr>
          <a:xfrm>
            <a:off x="1061260" y="380855"/>
            <a:ext cx="7718103" cy="950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10087">
              <a:tabLst>
                <a:tab pos="0" algn="l"/>
                <a:tab pos="408638" algn="l"/>
                <a:tab pos="818725" algn="l"/>
                <a:tab pos="1228811" algn="l"/>
                <a:tab pos="1638899" algn="l"/>
                <a:tab pos="2048985" algn="l"/>
                <a:tab pos="2459072" algn="l"/>
                <a:tab pos="2869159" algn="l"/>
                <a:tab pos="3279246" algn="l"/>
                <a:tab pos="3689332" algn="l"/>
                <a:tab pos="4099419" algn="l"/>
                <a:tab pos="4509506" algn="l"/>
                <a:tab pos="4919593" algn="l"/>
                <a:tab pos="5329679" algn="l"/>
                <a:tab pos="5739767" algn="l"/>
                <a:tab pos="6149853" algn="l"/>
                <a:tab pos="6559940" algn="l"/>
                <a:tab pos="6970027" algn="l"/>
                <a:tab pos="7380114" algn="l"/>
                <a:tab pos="7790200" algn="l"/>
                <a:tab pos="8200288" algn="l"/>
              </a:tabLst>
              <a:defRPr/>
            </a:pPr>
            <a:r>
              <a:rPr lang="da-DK" dirty="0" err="1"/>
              <a:t>Thanks</a:t>
            </a:r>
            <a:r>
              <a:rPr lang="da-DK" dirty="0"/>
              <a:t> to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EEC043B-7365-4E08-A52D-D3B0F892A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60" y="1322767"/>
            <a:ext cx="8162028" cy="1512"/>
          </a:xfrm>
          <a:prstGeom prst="lin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466" tIns="41733" rIns="83466" bIns="41733"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>
            <a:extLst>
              <a:ext uri="{FF2B5EF4-FFF2-40B4-BE49-F238E27FC236}">
                <a16:creationId xmlns:a16="http://schemas.microsoft.com/office/drawing/2014/main" id="{EE054C2F-11E1-475F-87DB-B89D0063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526" y="1009854"/>
            <a:ext cx="6089579" cy="135190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Arial" charset="0"/>
                <a:ea typeface="MS PGothic"/>
              </a:rPr>
              <a:t>Louise Pyndt Diederichsen, MD, </a:t>
            </a:r>
            <a:r>
              <a:rPr lang="da-DK" dirty="0" err="1">
                <a:latin typeface="Arial" charset="0"/>
                <a:ea typeface="MS PGothic"/>
              </a:rPr>
              <a:t>PhD</a:t>
            </a:r>
            <a:endParaRPr lang="da-DK" dirty="0">
              <a:latin typeface="Arial" charset="0"/>
              <a:ea typeface="MS PGothic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Center for Rheumatology and Spine Diseases</a:t>
            </a:r>
            <a:endParaRPr lang="da-DK" sz="18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 University Hospital, Rigshospitalet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Copenhagen, Denmark</a:t>
            </a: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97E94-2865-4655-A404-85FD5B17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6" r="9772"/>
          <a:stretch/>
        </p:blipFill>
        <p:spPr>
          <a:xfrm>
            <a:off x="846846" y="2547801"/>
            <a:ext cx="4441841" cy="19888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3EE9490-42B0-4909-958D-59CAABB3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49" y="4656041"/>
            <a:ext cx="4441840" cy="20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7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>
            <a:extLst>
              <a:ext uri="{FF2B5EF4-FFF2-40B4-BE49-F238E27FC236}">
                <a16:creationId xmlns:a16="http://schemas.microsoft.com/office/drawing/2014/main" id="{EE054C2F-11E1-475F-87DB-B89D0063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526" y="1009854"/>
            <a:ext cx="6089579" cy="135190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latin typeface="Arial" charset="0"/>
                <a:ea typeface="MS PGothic"/>
              </a:rPr>
              <a:t>Louise Pyndt Diederichsen, MD, </a:t>
            </a:r>
            <a:r>
              <a:rPr lang="da-DK" dirty="0" err="1">
                <a:latin typeface="Arial" charset="0"/>
                <a:ea typeface="MS PGothic"/>
              </a:rPr>
              <a:t>PhD</a:t>
            </a:r>
            <a:endParaRPr lang="da-DK" dirty="0">
              <a:latin typeface="Arial" charset="0"/>
              <a:ea typeface="MS PGothic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Center for Rheumatology and Spine Diseases</a:t>
            </a:r>
            <a:endParaRPr lang="da-DK" sz="18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 University Hospital Rigshospitalet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a-DK" sz="1800" dirty="0"/>
              <a:t>Copenhagen, Denmark</a:t>
            </a: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pPr algn="ctr"/>
            <a:endParaRPr lang="da-DK" dirty="0">
              <a:latin typeface="Arial" charset="0"/>
              <a:ea typeface="MS PGothic"/>
            </a:endParaRP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97E94-2865-4655-A404-85FD5B17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6" r="9772"/>
          <a:stretch/>
        </p:blipFill>
        <p:spPr>
          <a:xfrm>
            <a:off x="846846" y="2547801"/>
            <a:ext cx="4441841" cy="19888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3EE9490-42B0-4909-958D-59CAABB3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49" y="4656041"/>
            <a:ext cx="4441840" cy="209136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3147F62-7F2A-43B8-BF97-B5FCB9C4021D}"/>
              </a:ext>
            </a:extLst>
          </p:cNvPr>
          <p:cNvSpPr txBox="1">
            <a:spLocks/>
          </p:cNvSpPr>
          <p:nvPr/>
        </p:nvSpPr>
        <p:spPr>
          <a:xfrm>
            <a:off x="911424" y="164638"/>
            <a:ext cx="10363200" cy="147002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spc="0">
                <a:solidFill>
                  <a:schemeClr val="tx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+mj-cs"/>
              </a:defRPr>
            </a:lvl1pPr>
          </a:lstStyle>
          <a:p>
            <a:r>
              <a:rPr lang="da-DK" sz="5400" dirty="0" err="1">
                <a:latin typeface="+mj-lt"/>
                <a:cs typeface="Arial" panose="020B0604020202020204" pitchFamily="34" charset="0"/>
              </a:rPr>
              <a:t>Thank</a:t>
            </a:r>
            <a:r>
              <a:rPr lang="da-DK" sz="5400" dirty="0">
                <a:latin typeface="+mj-lt"/>
                <a:cs typeface="Arial" panose="020B0604020202020204" pitchFamily="34" charset="0"/>
              </a:rPr>
              <a:t> </a:t>
            </a:r>
            <a:r>
              <a:rPr lang="da-DK" sz="5400" dirty="0" err="1">
                <a:latin typeface="+mj-lt"/>
                <a:cs typeface="Arial" panose="020B0604020202020204" pitchFamily="34" charset="0"/>
              </a:rPr>
              <a:t>you</a:t>
            </a:r>
            <a:r>
              <a:rPr lang="da-DK" sz="5400" dirty="0">
                <a:latin typeface="+mj-lt"/>
                <a:cs typeface="Arial" panose="020B0604020202020204" pitchFamily="34" charset="0"/>
              </a:rPr>
              <a:t> for </a:t>
            </a:r>
            <a:r>
              <a:rPr lang="da-DK" sz="5400" dirty="0" err="1">
                <a:latin typeface="+mj-lt"/>
                <a:cs typeface="Arial" panose="020B0604020202020204" pitchFamily="34" charset="0"/>
              </a:rPr>
              <a:t>your</a:t>
            </a:r>
            <a:r>
              <a:rPr lang="da-DK" sz="5400" dirty="0">
                <a:latin typeface="+mj-lt"/>
                <a:cs typeface="Arial" panose="020B0604020202020204" pitchFamily="34" charset="0"/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00608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FCBA6-4344-4614-9684-FBCC1C21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400" dirty="0" err="1"/>
              <a:t>Size</a:t>
            </a:r>
            <a:endParaRPr lang="da-DK" sz="5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9436C-646B-4066-B77F-76221629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62" y="2160589"/>
            <a:ext cx="7962439" cy="3880773"/>
          </a:xfrm>
        </p:spPr>
        <p:txBody>
          <a:bodyPr/>
          <a:lstStyle/>
          <a:p>
            <a:r>
              <a:rPr lang="da-DK" dirty="0"/>
              <a:t>Denmark: 		42.933 km²</a:t>
            </a:r>
          </a:p>
          <a:p>
            <a:r>
              <a:rPr lang="da-DK" dirty="0"/>
              <a:t>Minnesota: 		225.181 km²</a:t>
            </a:r>
          </a:p>
          <a:p>
            <a:r>
              <a:rPr lang="da-DK" dirty="0"/>
              <a:t>USA: 				9.834.000 km²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BA7BD8-2718-4F30-8904-8CAFB9BC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3090-688E-4598-8F59-161FC0CCCE7C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Kort over Minnesota">
            <a:extLst>
              <a:ext uri="{FF2B5EF4-FFF2-40B4-BE49-F238E27FC236}">
                <a16:creationId xmlns:a16="http://schemas.microsoft.com/office/drawing/2014/main" id="{32EB99A1-6EFA-4085-8D65-80C5F7EB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88" y="4576084"/>
            <a:ext cx="2357042" cy="15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706E761-1ED9-4B1B-8333-F0B8C482D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195"/>
          <a:stretch/>
        </p:blipFill>
        <p:spPr>
          <a:xfrm>
            <a:off x="1132690" y="4576084"/>
            <a:ext cx="2529379" cy="150183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D11552-E953-481F-B6B5-9D88379C1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38" r="20525"/>
          <a:stretch/>
        </p:blipFill>
        <p:spPr>
          <a:xfrm>
            <a:off x="6998149" y="4576084"/>
            <a:ext cx="2503055" cy="150183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945F7A-DF8D-4232-9937-2FDF26A407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2C45547-D735-4AAF-BA23-2CAF2404C2B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494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err="1"/>
              <a:t>Sporadic</a:t>
            </a:r>
            <a:r>
              <a:rPr lang="da-DK" dirty="0"/>
              <a:t> </a:t>
            </a:r>
            <a:r>
              <a:rPr lang="da-DK" dirty="0" err="1"/>
              <a:t>inclusion</a:t>
            </a:r>
            <a:r>
              <a:rPr lang="da-DK" dirty="0"/>
              <a:t> body </a:t>
            </a:r>
            <a:r>
              <a:rPr lang="da-DK" dirty="0" err="1"/>
              <a:t>myositis</a:t>
            </a:r>
            <a:r>
              <a:rPr lang="da-DK" dirty="0"/>
              <a:t> - </a:t>
            </a:r>
            <a:r>
              <a:rPr lang="da-DK" dirty="0" err="1"/>
              <a:t>sIBM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14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9351" y="274638"/>
            <a:ext cx="7600426" cy="1143000"/>
          </a:xfrm>
        </p:spPr>
        <p:txBody>
          <a:bodyPr>
            <a:noAutofit/>
          </a:bodyPr>
          <a:lstStyle/>
          <a:p>
            <a:r>
              <a:rPr lang="da-DK" dirty="0" err="1"/>
              <a:t>Sporadic</a:t>
            </a:r>
            <a:r>
              <a:rPr lang="da-DK" dirty="0"/>
              <a:t> </a:t>
            </a:r>
            <a:r>
              <a:rPr lang="da-DK" dirty="0" err="1"/>
              <a:t>inclusion</a:t>
            </a:r>
            <a:r>
              <a:rPr lang="da-DK" dirty="0"/>
              <a:t> </a:t>
            </a:r>
            <a:r>
              <a:rPr lang="da-DK" dirty="0" err="1"/>
              <a:t>body</a:t>
            </a:r>
            <a:r>
              <a:rPr lang="da-DK" dirty="0"/>
              <a:t> </a:t>
            </a:r>
            <a:r>
              <a:rPr lang="da-DK" dirty="0" err="1"/>
              <a:t>myositis</a:t>
            </a:r>
            <a:r>
              <a:rPr lang="da-DK" dirty="0"/>
              <a:t> (</a:t>
            </a:r>
            <a:r>
              <a:rPr lang="da-DK" dirty="0" err="1"/>
              <a:t>sIBM</a:t>
            </a:r>
            <a:r>
              <a:rPr lang="da-DK" dirty="0"/>
              <a:t>)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6</a:t>
            </a:fld>
            <a:endParaRPr lang="da-DK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1409351" y="1646653"/>
            <a:ext cx="3434919" cy="16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defTabSz="955675" eaLnBrk="0" hangingPunct="0">
              <a:spcAft>
                <a:spcPts val="600"/>
              </a:spcAft>
              <a:buClr>
                <a:srgbClr val="7F7F7F"/>
              </a:buClr>
              <a:buBlip>
                <a:blip r:embed="rId3"/>
              </a:buBlip>
            </a:pPr>
            <a:r>
              <a:rPr lang="da-DK" dirty="0">
                <a:latin typeface="+mj-lt"/>
                <a:ea typeface="MS PGothic"/>
                <a:cs typeface="MS PGothic"/>
              </a:rPr>
              <a:t>Autoimmune </a:t>
            </a:r>
            <a:r>
              <a:rPr lang="da-DK" dirty="0" err="1">
                <a:latin typeface="+mj-lt"/>
                <a:ea typeface="MS PGothic"/>
                <a:cs typeface="MS PGothic"/>
              </a:rPr>
              <a:t>disorder</a:t>
            </a:r>
            <a:endParaRPr lang="da-DK" dirty="0">
              <a:latin typeface="+mj-lt"/>
              <a:ea typeface="MS PGothic"/>
              <a:cs typeface="MS PGothic"/>
            </a:endParaRPr>
          </a:p>
          <a:p>
            <a:pPr marL="495300" indent="-495300" defTabSz="955675" eaLnBrk="0" hangingPunct="0">
              <a:spcAft>
                <a:spcPts val="600"/>
              </a:spcAft>
              <a:buClr>
                <a:srgbClr val="7F7F7F"/>
              </a:buClr>
              <a:buBlip>
                <a:blip r:embed="rId3"/>
              </a:buBlip>
            </a:pPr>
            <a:r>
              <a:rPr lang="da-DK" dirty="0">
                <a:latin typeface="+mj-lt"/>
                <a:ea typeface="MS PGothic"/>
                <a:cs typeface="MS PGothic"/>
              </a:rPr>
              <a:t>Rare</a:t>
            </a:r>
          </a:p>
          <a:p>
            <a:pPr marL="495300" indent="-495300" defTabSz="955675" eaLnBrk="0" hangingPunct="0">
              <a:spcAft>
                <a:spcPts val="600"/>
              </a:spcAft>
              <a:buClr>
                <a:srgbClr val="7F7F7F"/>
              </a:buClr>
              <a:buBlip>
                <a:blip r:embed="rId3"/>
              </a:buBlip>
            </a:pPr>
            <a:r>
              <a:rPr lang="da-DK" dirty="0" err="1">
                <a:latin typeface="+mj-lt"/>
                <a:ea typeface="MS PGothic"/>
                <a:cs typeface="MS PGothic"/>
              </a:rPr>
              <a:t>Difficult</a:t>
            </a:r>
            <a:r>
              <a:rPr lang="da-DK" dirty="0">
                <a:latin typeface="+mj-lt"/>
                <a:ea typeface="MS PGothic"/>
                <a:cs typeface="MS PGothic"/>
              </a:rPr>
              <a:t> to diagnose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3D296A9-8E81-4233-849B-7C70BBB59E81}"/>
              </a:ext>
            </a:extLst>
          </p:cNvPr>
          <p:cNvSpPr txBox="1"/>
          <p:nvPr/>
        </p:nvSpPr>
        <p:spPr>
          <a:xfrm>
            <a:off x="2692867" y="3534278"/>
            <a:ext cx="306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White </a:t>
            </a:r>
            <a:r>
              <a:rPr lang="da-DK" dirty="0" err="1"/>
              <a:t>blood</a:t>
            </a:r>
            <a:r>
              <a:rPr lang="da-DK" dirty="0"/>
              <a:t> </a:t>
            </a:r>
            <a:r>
              <a:rPr lang="da-DK" dirty="0" err="1"/>
              <a:t>cells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44944E2-500F-45BB-8AE5-FF999791B623}"/>
              </a:ext>
            </a:extLst>
          </p:cNvPr>
          <p:cNvSpPr txBox="1"/>
          <p:nvPr/>
        </p:nvSpPr>
        <p:spPr>
          <a:xfrm>
            <a:off x="8716162" y="3534278"/>
            <a:ext cx="273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Muscle</a:t>
            </a:r>
            <a:r>
              <a:rPr lang="da-DK" dirty="0"/>
              <a:t> </a:t>
            </a:r>
            <a:r>
              <a:rPr lang="da-DK" dirty="0" err="1"/>
              <a:t>cell</a:t>
            </a:r>
            <a:endParaRPr lang="da-DK" dirty="0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A3637E45-BBBF-4DDC-9948-14FF2C589246}"/>
              </a:ext>
            </a:extLst>
          </p:cNvPr>
          <p:cNvCxnSpPr/>
          <p:nvPr/>
        </p:nvCxnSpPr>
        <p:spPr>
          <a:xfrm>
            <a:off x="4706224" y="3718944"/>
            <a:ext cx="7801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69E57031-4F12-46C2-9372-101E08842EEA}"/>
              </a:ext>
            </a:extLst>
          </p:cNvPr>
          <p:cNvCxnSpPr>
            <a:stCxn id="5" idx="1"/>
          </p:cNvCxnSpPr>
          <p:nvPr/>
        </p:nvCxnSpPr>
        <p:spPr>
          <a:xfrm flipH="1">
            <a:off x="7508147" y="3718944"/>
            <a:ext cx="12080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l: bøjet 12">
            <a:extLst>
              <a:ext uri="{FF2B5EF4-FFF2-40B4-BE49-F238E27FC236}">
                <a16:creationId xmlns:a16="http://schemas.microsoft.com/office/drawing/2014/main" id="{03F4F0C0-2FCF-40FB-8D28-24A6550614D8}"/>
              </a:ext>
            </a:extLst>
          </p:cNvPr>
          <p:cNvSpPr/>
          <p:nvPr/>
        </p:nvSpPr>
        <p:spPr>
          <a:xfrm rot="5400000">
            <a:off x="5234729" y="1125453"/>
            <a:ext cx="872455" cy="211402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858" y="448969"/>
            <a:ext cx="4690912" cy="89586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Diagnostic</a:t>
            </a:r>
            <a:r>
              <a:rPr lang="da-DK" dirty="0"/>
              <a:t> </a:t>
            </a:r>
            <a:r>
              <a:rPr lang="da-DK" dirty="0" err="1"/>
              <a:t>criteria</a:t>
            </a:r>
            <a:r>
              <a:rPr lang="da-DK" dirty="0"/>
              <a:t> - IBM</a:t>
            </a:r>
          </a:p>
        </p:txBody>
      </p:sp>
      <p:pic>
        <p:nvPicPr>
          <p:cNvPr id="5" name="Pladsholder til indhold 4" descr="Screen Shot 2015-09-21 at 14.11.2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0" b="47551"/>
          <a:stretch/>
        </p:blipFill>
        <p:spPr>
          <a:xfrm>
            <a:off x="749496" y="1283517"/>
            <a:ext cx="4690912" cy="3909528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7</a:t>
            </a:fld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6330242" y="5715520"/>
            <a:ext cx="400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Griggs</a:t>
            </a:r>
            <a:r>
              <a:rPr lang="da-DK" dirty="0"/>
              <a:t> </a:t>
            </a:r>
            <a:r>
              <a:rPr lang="da-DK" dirty="0" err="1"/>
              <a:t>criteria</a:t>
            </a:r>
            <a:r>
              <a:rPr lang="da-DK" dirty="0"/>
              <a:t> (1995), </a:t>
            </a:r>
            <a:r>
              <a:rPr lang="da-DK" dirty="0" err="1"/>
              <a:t>modified</a:t>
            </a:r>
            <a:r>
              <a:rPr lang="da-DK" dirty="0"/>
              <a:t> by </a:t>
            </a:r>
            <a:r>
              <a:rPr lang="da-DK" dirty="0" err="1"/>
              <a:t>Dalakas</a:t>
            </a:r>
            <a:r>
              <a:rPr lang="da-DK" dirty="0"/>
              <a:t> in 2002 </a:t>
            </a:r>
          </a:p>
          <a:p>
            <a:r>
              <a:rPr lang="da-DK" sz="1200" i="1" dirty="0" err="1"/>
              <a:t>Needham</a:t>
            </a:r>
            <a:r>
              <a:rPr lang="da-DK" sz="1200" i="1" dirty="0"/>
              <a:t>, Lancet </a:t>
            </a:r>
            <a:r>
              <a:rPr lang="da-DK" sz="1200" i="1" dirty="0" err="1"/>
              <a:t>Neurol</a:t>
            </a:r>
            <a:r>
              <a:rPr lang="da-DK" sz="1200" i="1" dirty="0"/>
              <a:t>, 2007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746593" y="2889141"/>
            <a:ext cx="2623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err="1"/>
              <a:t>Clinical</a:t>
            </a:r>
            <a:r>
              <a:rPr lang="da-DK" dirty="0"/>
              <a:t> features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Laboratory features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err="1"/>
              <a:t>Muscle</a:t>
            </a:r>
            <a:r>
              <a:rPr lang="da-DK" dirty="0"/>
              <a:t> </a:t>
            </a:r>
            <a:r>
              <a:rPr lang="da-DK" dirty="0" err="1"/>
              <a:t>biopsy</a:t>
            </a:r>
            <a:r>
              <a:rPr lang="da-DK" dirty="0"/>
              <a:t> observations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A8CF2A7-4E63-4C26-AF84-ABF71765F0E6}"/>
              </a:ext>
            </a:extLst>
          </p:cNvPr>
          <p:cNvGrpSpPr/>
          <p:nvPr/>
        </p:nvGrpSpPr>
        <p:grpSpPr>
          <a:xfrm>
            <a:off x="5217953" y="1828800"/>
            <a:ext cx="1341105" cy="3352410"/>
            <a:chOff x="5782383" y="522504"/>
            <a:chExt cx="1120624" cy="2913794"/>
          </a:xfrm>
        </p:grpSpPr>
        <p:sp>
          <p:nvSpPr>
            <p:cNvPr id="7" name="Højre klammeparentes 6"/>
            <p:cNvSpPr/>
            <p:nvPr/>
          </p:nvSpPr>
          <p:spPr>
            <a:xfrm>
              <a:off x="5782383" y="522504"/>
              <a:ext cx="262033" cy="846744"/>
            </a:xfrm>
            <a:prstGeom prst="rightBrac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" name="Lige pilforbindelse 8"/>
            <p:cNvCxnSpPr/>
            <p:nvPr/>
          </p:nvCxnSpPr>
          <p:spPr>
            <a:xfrm>
              <a:off x="6193277" y="896552"/>
              <a:ext cx="709730" cy="63505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Højre klammeparentes 13"/>
            <p:cNvSpPr/>
            <p:nvPr/>
          </p:nvSpPr>
          <p:spPr>
            <a:xfrm>
              <a:off x="5782383" y="1521649"/>
              <a:ext cx="262033" cy="497393"/>
            </a:xfrm>
            <a:prstGeom prst="rightBrac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" name="Lige pilforbindelse 14"/>
            <p:cNvCxnSpPr/>
            <p:nvPr/>
          </p:nvCxnSpPr>
          <p:spPr>
            <a:xfrm>
              <a:off x="6193277" y="1726555"/>
              <a:ext cx="622570" cy="268067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Højre klammeparentes 19"/>
            <p:cNvSpPr/>
            <p:nvPr/>
          </p:nvSpPr>
          <p:spPr>
            <a:xfrm>
              <a:off x="5782383" y="2089357"/>
              <a:ext cx="262033" cy="1346941"/>
            </a:xfrm>
            <a:prstGeom prst="rightBrace">
              <a:avLst/>
            </a:prstGeom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1" name="Lige pilforbindelse 20"/>
            <p:cNvCxnSpPr/>
            <p:nvPr/>
          </p:nvCxnSpPr>
          <p:spPr>
            <a:xfrm>
              <a:off x="6205729" y="2672733"/>
              <a:ext cx="610119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9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/>
              <a:t>Clinical</a:t>
            </a:r>
            <a:r>
              <a:rPr lang="da-DK" dirty="0"/>
              <a:t> features - IBM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8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88" y="836022"/>
            <a:ext cx="6789581" cy="2254213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761007" y="6282310"/>
            <a:ext cx="4009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/>
              <a:t>Needham</a:t>
            </a:r>
            <a:r>
              <a:rPr lang="da-DK" sz="1200" i="1" dirty="0"/>
              <a:t>, Lancet </a:t>
            </a:r>
            <a:r>
              <a:rPr lang="da-DK" sz="1200" i="1" dirty="0" err="1"/>
              <a:t>Neurol</a:t>
            </a:r>
            <a:r>
              <a:rPr lang="da-DK" sz="1200" i="1" dirty="0"/>
              <a:t>, 2007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058988" y="836022"/>
            <a:ext cx="8151812" cy="3175"/>
          </a:xfrm>
          <a:prstGeom prst="line">
            <a:avLst/>
          </a:prstGeom>
          <a:noFill/>
          <a:ln w="28440">
            <a:solidFill>
              <a:srgbClr val="2B4A8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93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/>
              <a:t>Muscle</a:t>
            </a:r>
            <a:r>
              <a:rPr lang="da-DK" dirty="0"/>
              <a:t> </a:t>
            </a:r>
            <a:r>
              <a:rPr lang="da-DK" dirty="0" err="1"/>
              <a:t>involvement</a:t>
            </a:r>
            <a:r>
              <a:rPr lang="da-DK" dirty="0"/>
              <a:t> - IBM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8206-1A55-894D-90B5-CC99C107E0F5}" type="slidenum">
              <a:rPr lang="da-DK" smtClean="0"/>
              <a:t>9</a:t>
            </a:fld>
            <a:endParaRPr lang="da-DK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058988" y="836022"/>
            <a:ext cx="8151812" cy="3175"/>
          </a:xfrm>
          <a:prstGeom prst="line">
            <a:avLst/>
          </a:prstGeom>
          <a:noFill/>
          <a:ln w="28440">
            <a:solidFill>
              <a:srgbClr val="2B4A8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660C649-7E98-4858-A455-A41CC0F0C06D}"/>
              </a:ext>
            </a:extLst>
          </p:cNvPr>
          <p:cNvSpPr/>
          <p:nvPr/>
        </p:nvSpPr>
        <p:spPr>
          <a:xfrm>
            <a:off x="4756558" y="2793534"/>
            <a:ext cx="1107347" cy="112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AE9AD88-7B36-498F-AE20-2C9D5A0B86F2}"/>
              </a:ext>
            </a:extLst>
          </p:cNvPr>
          <p:cNvSpPr/>
          <p:nvPr/>
        </p:nvSpPr>
        <p:spPr>
          <a:xfrm>
            <a:off x="5310231" y="5039866"/>
            <a:ext cx="1107347" cy="112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570B7BF-D636-493D-A790-9204C23962F2}"/>
              </a:ext>
            </a:extLst>
          </p:cNvPr>
          <p:cNvSpPr/>
          <p:nvPr/>
        </p:nvSpPr>
        <p:spPr>
          <a:xfrm>
            <a:off x="5289284" y="3815622"/>
            <a:ext cx="1107347" cy="1129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268781CD-A92E-448C-8AEA-D6EA39A12A7E}"/>
              </a:ext>
            </a:extLst>
          </p:cNvPr>
          <p:cNvCxnSpPr>
            <a:stCxn id="3" idx="2"/>
          </p:cNvCxnSpPr>
          <p:nvPr/>
        </p:nvCxnSpPr>
        <p:spPr>
          <a:xfrm flipH="1">
            <a:off x="3682767" y="3358422"/>
            <a:ext cx="10737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918981E-4631-4CB9-80E5-3DEDE4B41DD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682767" y="4380510"/>
            <a:ext cx="16065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F238666-FACA-4E91-BEB8-FFEB38711470}"/>
              </a:ext>
            </a:extLst>
          </p:cNvPr>
          <p:cNvCxnSpPr>
            <a:stCxn id="7" idx="2"/>
          </p:cNvCxnSpPr>
          <p:nvPr/>
        </p:nvCxnSpPr>
        <p:spPr>
          <a:xfrm flipH="1">
            <a:off x="3682767" y="5604754"/>
            <a:ext cx="1627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677FE027-1F42-4663-9E9D-88E6439320B2}"/>
              </a:ext>
            </a:extLst>
          </p:cNvPr>
          <p:cNvSpPr txBox="1"/>
          <p:nvPr/>
        </p:nvSpPr>
        <p:spPr>
          <a:xfrm>
            <a:off x="1921079" y="3154261"/>
            <a:ext cx="199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Hand </a:t>
            </a:r>
            <a:r>
              <a:rPr lang="da-DK" dirty="0" err="1"/>
              <a:t>extensors</a:t>
            </a:r>
            <a:r>
              <a:rPr lang="da-DK" dirty="0"/>
              <a:t>/ </a:t>
            </a:r>
            <a:r>
              <a:rPr lang="da-DK" dirty="0" err="1"/>
              <a:t>flexors</a:t>
            </a:r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1BACEF5-C144-43BD-B12C-6E8E2241F801}"/>
              </a:ext>
            </a:extLst>
          </p:cNvPr>
          <p:cNvSpPr txBox="1"/>
          <p:nvPr/>
        </p:nvSpPr>
        <p:spPr>
          <a:xfrm>
            <a:off x="1922477" y="4162339"/>
            <a:ext cx="197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Knee</a:t>
            </a:r>
            <a:r>
              <a:rPr lang="da-DK" dirty="0"/>
              <a:t> </a:t>
            </a:r>
            <a:r>
              <a:rPr lang="da-DK" dirty="0" err="1"/>
              <a:t>extensors</a:t>
            </a:r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742B5F8-6897-4638-B00A-66F5B208CAF1}"/>
              </a:ext>
            </a:extLst>
          </p:cNvPr>
          <p:cNvSpPr txBox="1"/>
          <p:nvPr/>
        </p:nvSpPr>
        <p:spPr>
          <a:xfrm>
            <a:off x="1932264" y="5396920"/>
            <a:ext cx="197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Foot</a:t>
            </a:r>
            <a:r>
              <a:rPr lang="da-DK" dirty="0"/>
              <a:t> </a:t>
            </a:r>
            <a:r>
              <a:rPr lang="da-DK" dirty="0" err="1"/>
              <a:t>extensors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25301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E539606CF14194B4B0E0C116744C" ma:contentTypeVersion="12" ma:contentTypeDescription="Create a new document." ma:contentTypeScope="" ma:versionID="36b9e46f9b568f2059d64b3e2a42aed9">
  <xsd:schema xmlns:xsd="http://www.w3.org/2001/XMLSchema" xmlns:xs="http://www.w3.org/2001/XMLSchema" xmlns:p="http://schemas.microsoft.com/office/2006/metadata/properties" xmlns:ns2="e7d4bfaf-b893-4a43-a061-5cee8f15146e" xmlns:ns3="f2439734-bbbe-4349-9c3f-57542072b79f" targetNamespace="http://schemas.microsoft.com/office/2006/metadata/properties" ma:root="true" ma:fieldsID="136db6e544f8512accac6ab8cfec9bfe" ns2:_="" ns3:_="">
    <xsd:import namespace="e7d4bfaf-b893-4a43-a061-5cee8f15146e"/>
    <xsd:import namespace="f2439734-bbbe-4349-9c3f-57542072b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4bfaf-b893-4a43-a061-5cee8f151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39734-bbbe-4349-9c3f-57542072b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94CB9-664D-476C-8618-D69B35719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D4EE0-8DE8-4A58-9F3A-90CFA3B8C1E5}">
  <ds:schemaRefs>
    <ds:schemaRef ds:uri="http://schemas.microsoft.com/office/2006/documentManagement/types"/>
    <ds:schemaRef ds:uri="http://schemas.microsoft.com/office/2006/metadata/properties"/>
    <ds:schemaRef ds:uri="e7d4bfaf-b893-4a43-a061-5cee8f15146e"/>
    <ds:schemaRef ds:uri="http://purl.org/dc/terms/"/>
    <ds:schemaRef ds:uri="f2439734-bbbe-4349-9c3f-57542072b79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76BAF07-7BF6-4811-A36D-1F81A7897E37}"/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1681</Words>
  <Application>Microsoft Office PowerPoint</Application>
  <PresentationFormat>Widescreen</PresentationFormat>
  <Paragraphs>296</Paragraphs>
  <Slides>30</Slides>
  <Notes>22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(Tekst)</vt:lpstr>
      <vt:lpstr>Cambria</vt:lpstr>
      <vt:lpstr>Times New Roman</vt:lpstr>
      <vt:lpstr>Trebuchet MS</vt:lpstr>
      <vt:lpstr>Wingdings</vt:lpstr>
      <vt:lpstr>Wingdings 3</vt:lpstr>
      <vt:lpstr>Facet</vt:lpstr>
      <vt:lpstr>PowerPoint-præsentation</vt:lpstr>
      <vt:lpstr>Blood flow-restricted exercise for IBM</vt:lpstr>
      <vt:lpstr>PowerPoint-præsentation</vt:lpstr>
      <vt:lpstr>Size</vt:lpstr>
      <vt:lpstr>Sporadic inclusion body myositis - sIBM</vt:lpstr>
      <vt:lpstr>Sporadic inclusion body myositis (sIBM)</vt:lpstr>
      <vt:lpstr>Diagnostic criteria - IBM</vt:lpstr>
      <vt:lpstr>Clinical features - IBM</vt:lpstr>
      <vt:lpstr>Muscle involvement - IBM</vt:lpstr>
      <vt:lpstr>Biopsy –microscopy </vt:lpstr>
      <vt:lpstr>Blood-flow restricted resistance training - BFR</vt:lpstr>
      <vt:lpstr>PowerPoint-præsentation</vt:lpstr>
      <vt:lpstr>Why BFR training?</vt:lpstr>
      <vt:lpstr>PowerPoint-præsentation</vt:lpstr>
      <vt:lpstr>PowerPoint-præsentation</vt:lpstr>
      <vt:lpstr>PowerPoint-præsentation</vt:lpstr>
      <vt:lpstr>Pilot study</vt:lpstr>
      <vt:lpstr>PowerPoint-præsentation</vt:lpstr>
      <vt:lpstr>PowerPoint-præsentation</vt:lpstr>
      <vt:lpstr>RCT study</vt:lpstr>
      <vt:lpstr>Study design</vt:lpstr>
      <vt:lpstr>Outcome ”layers”</vt:lpstr>
      <vt:lpstr>PowerPoint-præsentation</vt:lpstr>
      <vt:lpstr>Results </vt:lpstr>
      <vt:lpstr>Perspectives</vt:lpstr>
      <vt:lpstr>PowerPoint-præsentation</vt:lpstr>
      <vt:lpstr>PowerPoint-præsentation</vt:lpstr>
      <vt:lpstr>Recommendations – BFR-training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</dc:creator>
  <cp:lastModifiedBy>Louise Diederichsen</cp:lastModifiedBy>
  <cp:revision>35</cp:revision>
  <dcterms:created xsi:type="dcterms:W3CDTF">2019-09-04T13:11:27Z</dcterms:created>
  <dcterms:modified xsi:type="dcterms:W3CDTF">2019-09-10T11:45:20Z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0x0101001591E539606CF14194B4B0E0C116744C</vt:lpwstr>
  </property>
</Properties>
</file>