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Lst>
  <p:notesMasterIdLst>
    <p:notesMasterId r:id="rId26"/>
  </p:notesMasterIdLst>
  <p:sldIdLst>
    <p:sldId id="274" r:id="rId5"/>
    <p:sldId id="275" r:id="rId6"/>
    <p:sldId id="294" r:id="rId7"/>
    <p:sldId id="276" r:id="rId8"/>
    <p:sldId id="277" r:id="rId9"/>
    <p:sldId id="279" r:id="rId10"/>
    <p:sldId id="280" r:id="rId11"/>
    <p:sldId id="281" r:id="rId12"/>
    <p:sldId id="278"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on, Amy (ADM)" initials="PA(" lastIdx="1" clrIdx="0">
    <p:extLst>
      <p:ext uri="{19B8F6BF-5375-455C-9EA6-DF929625EA0E}">
        <p15:presenceInfo xmlns:p15="http://schemas.microsoft.com/office/powerpoint/2012/main" userId="S::Amy.Perron@state.mn.us::e25dc9e1-e683-4c06-854d-77f028675c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EE33C-6E12-4A7F-8080-5B62D7198E80}" v="2" dt="2019-07-26T15:46:38.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2791" autoAdjust="0"/>
  </p:normalViewPr>
  <p:slideViewPr>
    <p:cSldViewPr snapToGrid="0">
      <p:cViewPr varScale="1">
        <p:scale>
          <a:sx n="69" d="100"/>
          <a:sy n="69" d="100"/>
        </p:scale>
        <p:origin x="1578" y="66"/>
      </p:cViewPr>
      <p:guideLst>
        <p:guide orient="horz" pos="2160"/>
        <p:guide pos="3840"/>
      </p:guideLst>
    </p:cSldViewPr>
  </p:slideViewPr>
  <p:notesTextViewPr>
    <p:cViewPr>
      <p:scale>
        <a:sx n="1" d="1"/>
        <a:sy n="1" d="1"/>
      </p:scale>
      <p:origin x="0" y="0"/>
    </p:cViewPr>
  </p:notesTextViewPr>
  <p:sorterViewPr>
    <p:cViewPr>
      <p:scale>
        <a:sx n="100" d="100"/>
        <a:sy n="100" d="100"/>
      </p:scale>
      <p:origin x="0" y="-3546"/>
    </p:cViewPr>
  </p:sorterViewPr>
  <p:notesViewPr>
    <p:cSldViewPr snapToGrid="0">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5FDFF-6EA8-443E-9260-110C1CCA917D}" type="datetimeFigureOut">
              <a:rPr lang="en-US" smtClean="0"/>
              <a:t>9/5/2019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ECDA0-0A25-4517-ABC8-30C737734B1E}" type="slidenum">
              <a:rPr lang="en-US" smtClean="0"/>
              <a:t>‹#›</a:t>
            </a:fld>
            <a:endParaRPr lang="en-US"/>
          </a:p>
        </p:txBody>
      </p:sp>
    </p:spTree>
    <p:extLst>
      <p:ext uri="{BB962C8B-B14F-4D97-AF65-F5344CB8AC3E}">
        <p14:creationId xmlns:p14="http://schemas.microsoft.com/office/powerpoint/2010/main" val="181026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aqoXFCCTfm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a:t>
            </a:fld>
            <a:endParaRPr lang="en-US"/>
          </a:p>
        </p:txBody>
      </p:sp>
    </p:spTree>
    <p:extLst>
      <p:ext uri="{BB962C8B-B14F-4D97-AF65-F5344CB8AC3E}">
        <p14:creationId xmlns:p14="http://schemas.microsoft.com/office/powerpoint/2010/main" val="417038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https://www.youtube.com/watch?v=aqoXFCCTfm4</a:t>
            </a:r>
            <a:endParaRPr lang="en-US" dirty="0"/>
          </a:p>
          <a:p>
            <a:endParaRPr lang="en-US" dirty="0"/>
          </a:p>
          <a:p>
            <a:r>
              <a:rPr lang="en-US" dirty="0"/>
              <a:t>Here is a video from Apple of a new feature called Voice Control (*available on iOS 13)</a:t>
            </a:r>
          </a:p>
          <a:p>
            <a:r>
              <a:rPr lang="en-US" dirty="0"/>
              <a:t>This is an example of High tech assistive technology</a:t>
            </a:r>
          </a:p>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10</a:t>
            </a:fld>
            <a:endParaRPr lang="en-US"/>
          </a:p>
        </p:txBody>
      </p:sp>
    </p:spTree>
    <p:extLst>
      <p:ext uri="{BB962C8B-B14F-4D97-AF65-F5344CB8AC3E}">
        <p14:creationId xmlns:p14="http://schemas.microsoft.com/office/powerpoint/2010/main" val="366361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11</a:t>
            </a:fld>
            <a:endParaRPr lang="en-US"/>
          </a:p>
        </p:txBody>
      </p:sp>
    </p:spTree>
    <p:extLst>
      <p:ext uri="{BB962C8B-B14F-4D97-AF65-F5344CB8AC3E}">
        <p14:creationId xmlns:p14="http://schemas.microsoft.com/office/powerpoint/2010/main" val="146925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12</a:t>
            </a:fld>
            <a:endParaRPr lang="en-US"/>
          </a:p>
        </p:txBody>
      </p:sp>
    </p:spTree>
    <p:extLst>
      <p:ext uri="{BB962C8B-B14F-4D97-AF65-F5344CB8AC3E}">
        <p14:creationId xmlns:p14="http://schemas.microsoft.com/office/powerpoint/2010/main" val="51031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13</a:t>
            </a:fld>
            <a:endParaRPr lang="en-US"/>
          </a:p>
        </p:txBody>
      </p:sp>
    </p:spTree>
    <p:extLst>
      <p:ext uri="{BB962C8B-B14F-4D97-AF65-F5344CB8AC3E}">
        <p14:creationId xmlns:p14="http://schemas.microsoft.com/office/powerpoint/2010/main" val="258923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14</a:t>
            </a:fld>
            <a:endParaRPr lang="en-US"/>
          </a:p>
        </p:txBody>
      </p:sp>
    </p:spTree>
    <p:extLst>
      <p:ext uri="{BB962C8B-B14F-4D97-AF65-F5344CB8AC3E}">
        <p14:creationId xmlns:p14="http://schemas.microsoft.com/office/powerpoint/2010/main" val="172427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15</a:t>
            </a:fld>
            <a:endParaRPr lang="en-US"/>
          </a:p>
        </p:txBody>
      </p:sp>
    </p:spTree>
    <p:extLst>
      <p:ext uri="{BB962C8B-B14F-4D97-AF65-F5344CB8AC3E}">
        <p14:creationId xmlns:p14="http://schemas.microsoft.com/office/powerpoint/2010/main" val="3711180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16</a:t>
            </a:fld>
            <a:endParaRPr lang="en-US"/>
          </a:p>
        </p:txBody>
      </p:sp>
    </p:spTree>
    <p:extLst>
      <p:ext uri="{BB962C8B-B14F-4D97-AF65-F5344CB8AC3E}">
        <p14:creationId xmlns:p14="http://schemas.microsoft.com/office/powerpoint/2010/main" val="369154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TP-Link Smart Wi-Fi Plug. Works with a smartphone via an app. </a:t>
            </a:r>
          </a:p>
        </p:txBody>
      </p:sp>
      <p:sp>
        <p:nvSpPr>
          <p:cNvPr id="4" name="Slide Number Placeholder 3"/>
          <p:cNvSpPr>
            <a:spLocks noGrp="1"/>
          </p:cNvSpPr>
          <p:nvPr>
            <p:ph type="sldNum" sz="quarter" idx="5"/>
          </p:nvPr>
        </p:nvSpPr>
        <p:spPr/>
        <p:txBody>
          <a:bodyPr/>
          <a:lstStyle/>
          <a:p>
            <a:fld id="{145ECDA0-0A25-4517-ABC8-30C737734B1E}" type="slidenum">
              <a:rPr lang="en-US" smtClean="0"/>
              <a:t>17</a:t>
            </a:fld>
            <a:endParaRPr lang="en-US"/>
          </a:p>
        </p:txBody>
      </p:sp>
    </p:spTree>
    <p:extLst>
      <p:ext uri="{BB962C8B-B14F-4D97-AF65-F5344CB8AC3E}">
        <p14:creationId xmlns:p14="http://schemas.microsoft.com/office/powerpoint/2010/main" val="28424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18</a:t>
            </a:fld>
            <a:endParaRPr lang="en-US"/>
          </a:p>
        </p:txBody>
      </p:sp>
    </p:spTree>
    <p:extLst>
      <p:ext uri="{BB962C8B-B14F-4D97-AF65-F5344CB8AC3E}">
        <p14:creationId xmlns:p14="http://schemas.microsoft.com/office/powerpoint/2010/main" val="3393495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newer operating systems offer more features. There are features for Vision, Hearing, Learning and</a:t>
            </a:r>
          </a:p>
        </p:txBody>
      </p:sp>
      <p:sp>
        <p:nvSpPr>
          <p:cNvPr id="4" name="Slide Number Placeholder 3"/>
          <p:cNvSpPr>
            <a:spLocks noGrp="1"/>
          </p:cNvSpPr>
          <p:nvPr>
            <p:ph type="sldNum" sz="quarter" idx="5"/>
          </p:nvPr>
        </p:nvSpPr>
        <p:spPr/>
        <p:txBody>
          <a:bodyPr/>
          <a:lstStyle/>
          <a:p>
            <a:fld id="{145ECDA0-0A25-4517-ABC8-30C737734B1E}" type="slidenum">
              <a:rPr lang="en-US" smtClean="0"/>
              <a:t>19</a:t>
            </a:fld>
            <a:endParaRPr lang="en-US"/>
          </a:p>
        </p:txBody>
      </p:sp>
    </p:spTree>
    <p:extLst>
      <p:ext uri="{BB962C8B-B14F-4D97-AF65-F5344CB8AC3E}">
        <p14:creationId xmlns:p14="http://schemas.microsoft.com/office/powerpoint/2010/main" val="377815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introduction. </a:t>
            </a:r>
          </a:p>
          <a:p>
            <a:r>
              <a:rPr lang="en-US" dirty="0"/>
              <a:t>Thank you for allowing me to share information about Assistive technology with you today.</a:t>
            </a:r>
          </a:p>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2</a:t>
            </a:fld>
            <a:endParaRPr lang="en-US"/>
          </a:p>
        </p:txBody>
      </p:sp>
    </p:spTree>
    <p:extLst>
      <p:ext uri="{BB962C8B-B14F-4D97-AF65-F5344CB8AC3E}">
        <p14:creationId xmlns:p14="http://schemas.microsoft.com/office/powerpoint/2010/main" val="3413835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a:t>
            </a:r>
            <a:r>
              <a:rPr lang="en-US" b="1" baseline="0" dirty="0"/>
              <a:t> Screen Keyboard </a:t>
            </a:r>
            <a:r>
              <a:rPr lang="en-US" baseline="0" dirty="0"/>
              <a:t>can be of use for individuals with limited or no use of their hands. The keyboard can be controlled in many different ways, including fingers, mouse, joystick, pointers and Eyegaze</a:t>
            </a:r>
          </a:p>
          <a:p>
            <a:r>
              <a:rPr lang="en-US" b="1" dirty="0"/>
              <a:t>Speech Recognition</a:t>
            </a:r>
            <a:r>
              <a:rPr lang="en-US" b="1" baseline="0" dirty="0"/>
              <a:t> </a:t>
            </a:r>
            <a:r>
              <a:rPr lang="en-US" b="0" baseline="0" dirty="0"/>
              <a:t>is a powerful tool that can benefit people with or without a disability. This is definitely a feature that has a learning curve and will require practice. By learning a number of commands you are able to complete a number of tasks via your voice. The newer operating systems offer more robust dictation features than we have seen in past. </a:t>
            </a:r>
          </a:p>
          <a:p>
            <a:r>
              <a:rPr lang="en-US" b="1" baseline="0" dirty="0"/>
              <a:t>Delegate digitally </a:t>
            </a:r>
            <a:r>
              <a:rPr lang="en-US" b="0" baseline="0" dirty="0"/>
              <a:t> Siri (Mac) and Cortana (Windows) can be your digital assistant. Helping with things like scheduling reminders, sending emails or opening apps.</a:t>
            </a:r>
          </a:p>
          <a:p>
            <a:r>
              <a:rPr lang="en-US" b="1" baseline="0" dirty="0"/>
              <a:t>Sticky Keys</a:t>
            </a:r>
            <a:r>
              <a:rPr lang="en-US" b="0" baseline="0" dirty="0"/>
              <a:t> is a feature that is great for individuals who have a hard time or are unable to press multiple keys at one time ( such as </a:t>
            </a:r>
            <a:r>
              <a:rPr lang="en-US" b="0" baseline="0" dirty="0" err="1"/>
              <a:t>Ctl+Alt+Delete</a:t>
            </a:r>
            <a:r>
              <a:rPr lang="en-US" b="0" baseline="0" dirty="0"/>
              <a:t>) when sticky keys are enabled you can press one key at a time.</a:t>
            </a:r>
          </a:p>
          <a:p>
            <a:r>
              <a:rPr lang="en-US" b="1" baseline="0" dirty="0"/>
              <a:t>Mouse Keys</a:t>
            </a:r>
            <a:r>
              <a:rPr lang="en-US" b="0" baseline="0" dirty="0"/>
              <a:t> for folks who have trouble using a mouse or a track pad Mouse keys give you the ability to control your computer with the number keys rather than using a mouse.</a:t>
            </a:r>
          </a:p>
          <a:p>
            <a:r>
              <a:rPr lang="en-US" b="1" baseline="0" dirty="0"/>
              <a:t>Filter Keys or Slow Keys on a Mac </a:t>
            </a:r>
            <a:r>
              <a:rPr lang="en-US" b="0" baseline="0" dirty="0"/>
              <a:t>is a setting that allows you to adjust the sensitivity of the keyboard. This setting is helpful if an induvial hits keys repeatedly in error (an example would be if you have tremors).</a:t>
            </a:r>
            <a:endParaRPr lang="en-US" b="1" dirty="0"/>
          </a:p>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20</a:t>
            </a:fld>
            <a:endParaRPr lang="en-US"/>
          </a:p>
        </p:txBody>
      </p:sp>
    </p:spTree>
    <p:extLst>
      <p:ext uri="{BB962C8B-B14F-4D97-AF65-F5344CB8AC3E}">
        <p14:creationId xmlns:p14="http://schemas.microsoft.com/office/powerpoint/2010/main" val="2866977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21</a:t>
            </a:fld>
            <a:endParaRPr lang="en-US"/>
          </a:p>
        </p:txBody>
      </p:sp>
    </p:spTree>
    <p:extLst>
      <p:ext uri="{BB962C8B-B14F-4D97-AF65-F5344CB8AC3E}">
        <p14:creationId xmlns:p14="http://schemas.microsoft.com/office/powerpoint/2010/main" val="306980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3</a:t>
            </a:fld>
            <a:endParaRPr lang="en-US"/>
          </a:p>
        </p:txBody>
      </p:sp>
    </p:spTree>
    <p:extLst>
      <p:ext uri="{BB962C8B-B14F-4D97-AF65-F5344CB8AC3E}">
        <p14:creationId xmlns:p14="http://schemas.microsoft.com/office/powerpoint/2010/main" val="287324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first question we need to ask is “What is Assistive Technology?” So, what do you think, is this assistive technology?! Let’s find out. </a:t>
            </a:r>
            <a:endParaRPr lang="en-US" dirty="0"/>
          </a:p>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4</a:t>
            </a:fld>
            <a:endParaRPr lang="en-US"/>
          </a:p>
        </p:txBody>
      </p:sp>
    </p:spTree>
    <p:extLst>
      <p:ext uri="{BB962C8B-B14F-4D97-AF65-F5344CB8AC3E}">
        <p14:creationId xmlns:p14="http://schemas.microsoft.com/office/powerpoint/2010/main" val="170044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word says it all. </a:t>
            </a:r>
          </a:p>
          <a:p>
            <a:endParaRPr lang="en-US" dirty="0"/>
          </a:p>
          <a:p>
            <a:r>
              <a:rPr lang="en-US" dirty="0"/>
              <a:t>Off the shelf: Dragon Naturally Speaking speech recognition software </a:t>
            </a:r>
          </a:p>
          <a:p>
            <a:r>
              <a:rPr lang="en-US" dirty="0"/>
              <a:t>Modified: tennis balls on a walker (or wood to move snow!) </a:t>
            </a:r>
          </a:p>
          <a:p>
            <a:endParaRPr lang="en-US" dirty="0"/>
          </a:p>
          <a:p>
            <a:r>
              <a:rPr lang="en-US" dirty="0"/>
              <a:t>Keep in mind - what might be a convenience for most could be considered assistive technology if it’s needed to perform a task or function. </a:t>
            </a:r>
          </a:p>
          <a:p>
            <a:endParaRPr lang="en-US" dirty="0"/>
          </a:p>
          <a:p>
            <a:r>
              <a:rPr lang="en-US" dirty="0"/>
              <a:t>Automatic doors openers are one example. For most of us, they are a convenience; but, for some, they are a necessity for independent access to buildings. Another example is speech to text software that lets the user dictate text using a computer, laptop or mobile device.  Many computer users who are able to use a keyboard may also use speech to text software – for them the software may increase their productivity but it is not assistive technology. However, if someone is unable to use a keyboard, speech recognition software may be the most efficient way to input data. </a:t>
            </a:r>
          </a:p>
          <a:p>
            <a:endParaRPr lang="en-US" dirty="0"/>
          </a:p>
          <a:p>
            <a:r>
              <a:rPr lang="en-US" dirty="0"/>
              <a:t>Assistive technology is often referred to as AT. </a:t>
            </a:r>
          </a:p>
          <a:p>
            <a:endParaRPr lang="en-US" dirty="0"/>
          </a:p>
          <a:p>
            <a:r>
              <a:rPr lang="en-US" dirty="0"/>
              <a:t>Assistive technology service is any service that directly assists an individual with a disability in the selection, acquisition, or use of an assistive technology device.</a:t>
            </a:r>
          </a:p>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5</a:t>
            </a:fld>
            <a:endParaRPr lang="en-US"/>
          </a:p>
        </p:txBody>
      </p:sp>
    </p:spTree>
    <p:extLst>
      <p:ext uri="{BB962C8B-B14F-4D97-AF65-F5344CB8AC3E}">
        <p14:creationId xmlns:p14="http://schemas.microsoft.com/office/powerpoint/2010/main" val="87566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I am with the MN STAR Program. </a:t>
            </a:r>
          </a:p>
          <a:p>
            <a:r>
              <a:rPr lang="en-US" dirty="0"/>
              <a:t>STAR is funded through the FATA</a:t>
            </a:r>
          </a:p>
          <a:p>
            <a:endParaRPr lang="en-US" dirty="0"/>
          </a:p>
          <a:p>
            <a:r>
              <a:rPr lang="en-US" dirty="0"/>
              <a:t>This is a resource that is available across the country</a:t>
            </a:r>
          </a:p>
          <a:p>
            <a:r>
              <a:rPr lang="en-US" dirty="0"/>
              <a:t>-No referrals are needed</a:t>
            </a:r>
          </a:p>
          <a:p>
            <a:r>
              <a:rPr lang="en-US" dirty="0"/>
              <a:t>-Services may vary from state to state</a:t>
            </a:r>
          </a:p>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6</a:t>
            </a:fld>
            <a:endParaRPr lang="en-US"/>
          </a:p>
        </p:txBody>
      </p:sp>
    </p:spTree>
    <p:extLst>
      <p:ext uri="{BB962C8B-B14F-4D97-AF65-F5344CB8AC3E}">
        <p14:creationId xmlns:p14="http://schemas.microsoft.com/office/powerpoint/2010/main" val="52861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awareness of AT and the AT Act Programs</a:t>
            </a:r>
          </a:p>
        </p:txBody>
      </p:sp>
      <p:sp>
        <p:nvSpPr>
          <p:cNvPr id="4" name="Slide Number Placeholder 3"/>
          <p:cNvSpPr>
            <a:spLocks noGrp="1"/>
          </p:cNvSpPr>
          <p:nvPr>
            <p:ph type="sldNum" sz="quarter" idx="5"/>
          </p:nvPr>
        </p:nvSpPr>
        <p:spPr/>
        <p:txBody>
          <a:bodyPr/>
          <a:lstStyle/>
          <a:p>
            <a:fld id="{145ECDA0-0A25-4517-ABC8-30C737734B1E}" type="slidenum">
              <a:rPr lang="en-US" smtClean="0"/>
              <a:t>7</a:t>
            </a:fld>
            <a:endParaRPr lang="en-US"/>
          </a:p>
        </p:txBody>
      </p:sp>
    </p:spTree>
    <p:extLst>
      <p:ext uri="{BB962C8B-B14F-4D97-AF65-F5344CB8AC3E}">
        <p14:creationId xmlns:p14="http://schemas.microsoft.com/office/powerpoint/2010/main" val="291484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8</a:t>
            </a:fld>
            <a:endParaRPr lang="en-US"/>
          </a:p>
        </p:txBody>
      </p:sp>
    </p:spTree>
    <p:extLst>
      <p:ext uri="{BB962C8B-B14F-4D97-AF65-F5344CB8AC3E}">
        <p14:creationId xmlns:p14="http://schemas.microsoft.com/office/powerpoint/2010/main" val="84633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aren’t more people, including older adults, using assistive technology?</a:t>
            </a:r>
          </a:p>
          <a:p>
            <a:endParaRPr lang="en-US" dirty="0"/>
          </a:p>
          <a:p>
            <a:r>
              <a:rPr lang="en-US" dirty="0"/>
              <a:t>Lack of awareness - If folks don’t know it exists, they can’t ask for 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skill – some AT, like an adapted pen, requires little training – others, like screen reading software, are complex and may take years to master. Training can make or break an individual’s ability to successfully use AT. </a:t>
            </a:r>
          </a:p>
          <a:p>
            <a:endParaRPr lang="en-US" dirty="0"/>
          </a:p>
          <a:p>
            <a:r>
              <a:rPr lang="en-US" dirty="0"/>
              <a:t>Fear - Most of us know someone with technophobia or, at the very least, resistance to using technology. The best way to overcome this is to spend time becoming familiar with the technology. </a:t>
            </a:r>
          </a:p>
          <a:p>
            <a:endParaRPr lang="en-US" dirty="0"/>
          </a:p>
          <a:p>
            <a:r>
              <a:rPr lang="en-US" dirty="0"/>
              <a:t>Technical problems – these can be caused by lack of knowledge, user error, or equipment failure. </a:t>
            </a:r>
          </a:p>
          <a:p>
            <a:endParaRPr lang="en-US" dirty="0"/>
          </a:p>
        </p:txBody>
      </p:sp>
      <p:sp>
        <p:nvSpPr>
          <p:cNvPr id="4" name="Slide Number Placeholder 3"/>
          <p:cNvSpPr>
            <a:spLocks noGrp="1"/>
          </p:cNvSpPr>
          <p:nvPr>
            <p:ph type="sldNum" sz="quarter" idx="5"/>
          </p:nvPr>
        </p:nvSpPr>
        <p:spPr/>
        <p:txBody>
          <a:bodyPr/>
          <a:lstStyle/>
          <a:p>
            <a:fld id="{145ECDA0-0A25-4517-ABC8-30C737734B1E}" type="slidenum">
              <a:rPr lang="en-US" smtClean="0"/>
              <a:t>9</a:t>
            </a:fld>
            <a:endParaRPr lang="en-US"/>
          </a:p>
        </p:txBody>
      </p:sp>
    </p:spTree>
    <p:extLst>
      <p:ext uri="{BB962C8B-B14F-4D97-AF65-F5344CB8AC3E}">
        <p14:creationId xmlns:p14="http://schemas.microsoft.com/office/powerpoint/2010/main" val="366610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021AC2-7AC4-4479-BFA7-5A3384D9A386}"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171608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9E59D9-98E6-49FD-9D48-5E319C20DC32}"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172253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0D1CE-47A6-49FA-BC20-201E15A42858}"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770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4BA78C-CE71-4FF1-99DA-11392421528C}"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70828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3DD511-2C1B-4842-92DF-EE5FF14D0A5D}"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7793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CFB37F-47CC-4991-99B3-876EA3518A08}"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3286877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288E7F-EAC2-4ACD-A9F0-8ADBBBD131F4}"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1739893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A445B-E9F7-4468-BFFE-F7DDCACC5BA4}"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150926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B4491-6B0B-4630-90A2-77D96ABE1103}"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365187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9CB1A0-851A-4AF0-8087-9C9712299DE2}" type="datetime1">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103822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3975F-F6B4-4B98-AC33-7F1615ED2E39}" type="datetime1">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140355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AEF24E-6B62-46C7-9671-E9F4CF1B6644}" type="datetime1">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42190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D90162-7ACC-4F8B-BAE0-EB4149A092E3}" type="datetime1">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336418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A43B4-0129-4223-BD4D-D54EDC277EE4}" type="datetime1">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237842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FFFC68-CE93-4B19-87B5-B9456D7262B0}" type="datetime1">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83090-688E-4598-8F59-161FC0CCCE7C}" type="slidenum">
              <a:rPr lang="en-US" smtClean="0"/>
              <a:t>‹#›</a:t>
            </a:fld>
            <a:endParaRPr lang="en-US"/>
          </a:p>
        </p:txBody>
      </p:sp>
    </p:spTree>
    <p:extLst>
      <p:ext uri="{BB962C8B-B14F-4D97-AF65-F5344CB8AC3E}">
        <p14:creationId xmlns:p14="http://schemas.microsoft.com/office/powerpoint/2010/main" val="1670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83090-688E-4598-8F59-161FC0CCCE7C}" type="slidenum">
              <a:rPr lang="en-US" smtClean="0"/>
              <a:t>‹#›</a:t>
            </a:fld>
            <a:endParaRPr lang="en-US"/>
          </a:p>
        </p:txBody>
      </p:sp>
      <p:sp>
        <p:nvSpPr>
          <p:cNvPr id="5" name="Date Placeholder 4"/>
          <p:cNvSpPr>
            <a:spLocks noGrp="1"/>
          </p:cNvSpPr>
          <p:nvPr>
            <p:ph type="dt" sz="half" idx="10"/>
          </p:nvPr>
        </p:nvSpPr>
        <p:spPr/>
        <p:txBody>
          <a:bodyPr/>
          <a:lstStyle/>
          <a:p>
            <a:fld id="{120DC829-77E3-47E1-A8A0-520A59994B2B}" type="datetime1">
              <a:rPr lang="en-US" smtClean="0"/>
              <a:t>9/5/2019</a:t>
            </a:fld>
            <a:endParaRPr lang="en-US"/>
          </a:p>
        </p:txBody>
      </p:sp>
    </p:spTree>
    <p:extLst>
      <p:ext uri="{BB962C8B-B14F-4D97-AF65-F5344CB8AC3E}">
        <p14:creationId xmlns:p14="http://schemas.microsoft.com/office/powerpoint/2010/main" val="153427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346306-2869-4D84-B7A8-4E14823D36AA}" type="datetime1">
              <a:rPr lang="en-US" smtClean="0"/>
              <a:t>9/5/2019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A83090-688E-4598-8F59-161FC0CCCE7C}" type="slidenum">
              <a:rPr lang="en-US" smtClean="0"/>
              <a:t>‹#›</a:t>
            </a:fld>
            <a:endParaRPr lang="en-US"/>
          </a:p>
        </p:txBody>
      </p:sp>
      <p:pic>
        <p:nvPicPr>
          <p:cNvPr id="29" name="Picture 3" descr="C:\Users\Tricha Shivas\AppData\Local\Microsoft\Windows\Temporary Internet Files\Content.Outlook\U5H813D3\Myositis logo.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0431266" y="5788240"/>
            <a:ext cx="1635831" cy="86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5443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aqoXFCCTfm4"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mn.gov/star/" TargetMode="External"/><Relationship Id="rId4" Type="http://schemas.openxmlformats.org/officeDocument/2006/relationships/hyperlink" Target="mailto:star.program@state.mn.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600" y="1337117"/>
            <a:ext cx="5237826" cy="277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45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EB856-5C57-4E78-A9EF-0859AF8C7B50}"/>
              </a:ext>
            </a:extLst>
          </p:cNvPr>
          <p:cNvSpPr>
            <a:spLocks noGrp="1"/>
          </p:cNvSpPr>
          <p:nvPr>
            <p:ph type="title"/>
          </p:nvPr>
        </p:nvSpPr>
        <p:spPr/>
        <p:txBody>
          <a:bodyPr/>
          <a:lstStyle/>
          <a:p>
            <a:r>
              <a:rPr lang="en-US" dirty="0">
                <a:solidFill>
                  <a:schemeClr val="accent2"/>
                </a:solidFill>
              </a:rPr>
              <a:t>Let’s look at some Assistive Technology</a:t>
            </a:r>
          </a:p>
        </p:txBody>
      </p:sp>
      <p:pic>
        <p:nvPicPr>
          <p:cNvPr id="8" name="Online Media 7" title="Introducing Voice Control on Mac and iOS — Apple">
            <a:hlinkClick r:id="" action="ppaction://media"/>
            <a:extLst>
              <a:ext uri="{FF2B5EF4-FFF2-40B4-BE49-F238E27FC236}">
                <a16:creationId xmlns:a16="http://schemas.microsoft.com/office/drawing/2014/main" id="{DC52BA36-F385-4338-89D7-CE9AF0DE653C}"/>
              </a:ext>
            </a:extLst>
          </p:cNvPr>
          <p:cNvPicPr>
            <a:picLocks noGrp="1" noRot="1" noChangeAspect="1"/>
          </p:cNvPicPr>
          <p:nvPr>
            <p:ph idx="1"/>
            <a:videoFile r:link="rId1"/>
          </p:nvPr>
        </p:nvPicPr>
        <p:blipFill>
          <a:blip r:embed="rId4"/>
          <a:stretch>
            <a:fillRect/>
          </a:stretch>
        </p:blipFill>
        <p:spPr>
          <a:xfrm>
            <a:off x="1118834" y="1930400"/>
            <a:ext cx="7308377" cy="4110962"/>
          </a:xfrm>
          <a:prstGeom prst="rect">
            <a:avLst/>
          </a:prstGeom>
        </p:spPr>
      </p:pic>
      <p:sp>
        <p:nvSpPr>
          <p:cNvPr id="5" name="Slide Number Placeholder 4">
            <a:extLst>
              <a:ext uri="{FF2B5EF4-FFF2-40B4-BE49-F238E27FC236}">
                <a16:creationId xmlns:a16="http://schemas.microsoft.com/office/drawing/2014/main" id="{044940CD-162C-4E7A-8C4A-EFC7B3607236}"/>
              </a:ext>
            </a:extLst>
          </p:cNvPr>
          <p:cNvSpPr>
            <a:spLocks noGrp="1"/>
          </p:cNvSpPr>
          <p:nvPr>
            <p:ph type="sldNum" sz="quarter" idx="12"/>
          </p:nvPr>
        </p:nvSpPr>
        <p:spPr/>
        <p:txBody>
          <a:bodyPr/>
          <a:lstStyle/>
          <a:p>
            <a:fld id="{29A83090-688E-4598-8F59-161FC0CCCE7C}" type="slidenum">
              <a:rPr lang="en-US" smtClean="0"/>
              <a:t>10</a:t>
            </a:fld>
            <a:endParaRPr lang="en-US"/>
          </a:p>
        </p:txBody>
      </p:sp>
    </p:spTree>
    <p:extLst>
      <p:ext uri="{BB962C8B-B14F-4D97-AF65-F5344CB8AC3E}">
        <p14:creationId xmlns:p14="http://schemas.microsoft.com/office/powerpoint/2010/main" val="113005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F75C-8112-4F02-A069-CD4E869B994A}"/>
              </a:ext>
            </a:extLst>
          </p:cNvPr>
          <p:cNvSpPr>
            <a:spLocks noGrp="1"/>
          </p:cNvSpPr>
          <p:nvPr>
            <p:ph type="title"/>
          </p:nvPr>
        </p:nvSpPr>
        <p:spPr/>
        <p:txBody>
          <a:bodyPr/>
          <a:lstStyle/>
          <a:p>
            <a:r>
              <a:rPr lang="en-US" dirty="0">
                <a:solidFill>
                  <a:schemeClr val="accent2"/>
                </a:solidFill>
              </a:rPr>
              <a:t>Types of Assistive Technology Available</a:t>
            </a:r>
          </a:p>
        </p:txBody>
      </p:sp>
      <p:sp>
        <p:nvSpPr>
          <p:cNvPr id="3" name="Content Placeholder 2">
            <a:extLst>
              <a:ext uri="{FF2B5EF4-FFF2-40B4-BE49-F238E27FC236}">
                <a16:creationId xmlns:a16="http://schemas.microsoft.com/office/drawing/2014/main" id="{D6764A0D-0A5B-4E84-A0D0-2BB70B6CC910}"/>
              </a:ext>
            </a:extLst>
          </p:cNvPr>
          <p:cNvSpPr>
            <a:spLocks noGrp="1"/>
          </p:cNvSpPr>
          <p:nvPr>
            <p:ph idx="1"/>
          </p:nvPr>
        </p:nvSpPr>
        <p:spPr>
          <a:xfrm>
            <a:off x="1799552" y="1579418"/>
            <a:ext cx="5127721" cy="4461944"/>
          </a:xfrm>
        </p:spPr>
        <p:txBody>
          <a:bodyPr>
            <a:normAutofit/>
          </a:bodyPr>
          <a:lstStyle/>
          <a:p>
            <a:r>
              <a:rPr lang="en-US" sz="2400" dirty="0"/>
              <a:t>Vision</a:t>
            </a:r>
          </a:p>
          <a:p>
            <a:r>
              <a:rPr lang="en-US" sz="2400" dirty="0"/>
              <a:t>Hearing</a:t>
            </a:r>
          </a:p>
          <a:p>
            <a:r>
              <a:rPr lang="en-US" sz="2400" dirty="0"/>
              <a:t>Speech Communication</a:t>
            </a:r>
          </a:p>
          <a:p>
            <a:r>
              <a:rPr lang="en-US" sz="2400" dirty="0"/>
              <a:t>Learning/Cognition</a:t>
            </a:r>
          </a:p>
          <a:p>
            <a:r>
              <a:rPr lang="en-US" sz="2400" dirty="0"/>
              <a:t>Mobility</a:t>
            </a:r>
          </a:p>
          <a:p>
            <a:r>
              <a:rPr lang="en-US" sz="2400" dirty="0"/>
              <a:t>Daily Living</a:t>
            </a:r>
          </a:p>
          <a:p>
            <a:r>
              <a:rPr lang="en-US" sz="2400" dirty="0"/>
              <a:t>Environmental Adaptions</a:t>
            </a:r>
          </a:p>
          <a:p>
            <a:r>
              <a:rPr lang="en-US" sz="2400" dirty="0"/>
              <a:t>Computers and related</a:t>
            </a:r>
          </a:p>
          <a:p>
            <a:r>
              <a:rPr lang="en-US" sz="2400" dirty="0"/>
              <a:t>Recreation, Sports and Leisure</a:t>
            </a:r>
          </a:p>
        </p:txBody>
      </p:sp>
      <p:sp>
        <p:nvSpPr>
          <p:cNvPr id="4" name="Slide Number Placeholder 3">
            <a:extLst>
              <a:ext uri="{FF2B5EF4-FFF2-40B4-BE49-F238E27FC236}">
                <a16:creationId xmlns:a16="http://schemas.microsoft.com/office/drawing/2014/main" id="{D4A629B3-8951-49F6-AA17-CB44AC06B0D8}"/>
              </a:ext>
            </a:extLst>
          </p:cNvPr>
          <p:cNvSpPr>
            <a:spLocks noGrp="1"/>
          </p:cNvSpPr>
          <p:nvPr>
            <p:ph type="sldNum" sz="quarter" idx="12"/>
          </p:nvPr>
        </p:nvSpPr>
        <p:spPr/>
        <p:txBody>
          <a:bodyPr/>
          <a:lstStyle/>
          <a:p>
            <a:fld id="{29A83090-688E-4598-8F59-161FC0CCCE7C}" type="slidenum">
              <a:rPr lang="en-US" smtClean="0"/>
              <a:t>11</a:t>
            </a:fld>
            <a:endParaRPr lang="en-US"/>
          </a:p>
        </p:txBody>
      </p:sp>
    </p:spTree>
    <p:extLst>
      <p:ext uri="{BB962C8B-B14F-4D97-AF65-F5344CB8AC3E}">
        <p14:creationId xmlns:p14="http://schemas.microsoft.com/office/powerpoint/2010/main" val="105364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9F93-630D-4501-A292-108D22451A30}"/>
              </a:ext>
            </a:extLst>
          </p:cNvPr>
          <p:cNvSpPr>
            <a:spLocks noGrp="1"/>
          </p:cNvSpPr>
          <p:nvPr>
            <p:ph type="title"/>
          </p:nvPr>
        </p:nvSpPr>
        <p:spPr/>
        <p:txBody>
          <a:bodyPr/>
          <a:lstStyle/>
          <a:p>
            <a:r>
              <a:rPr lang="en-US" dirty="0">
                <a:solidFill>
                  <a:schemeClr val="accent2"/>
                </a:solidFill>
              </a:rPr>
              <a:t>Vision Devices</a:t>
            </a:r>
          </a:p>
        </p:txBody>
      </p:sp>
      <p:sp>
        <p:nvSpPr>
          <p:cNvPr id="13" name="Content Placeholder 12">
            <a:extLst>
              <a:ext uri="{FF2B5EF4-FFF2-40B4-BE49-F238E27FC236}">
                <a16:creationId xmlns:a16="http://schemas.microsoft.com/office/drawing/2014/main" id="{201DD385-38D9-490B-B190-8CB91773E118}"/>
              </a:ext>
            </a:extLst>
          </p:cNvPr>
          <p:cNvSpPr>
            <a:spLocks noGrp="1"/>
          </p:cNvSpPr>
          <p:nvPr>
            <p:ph idx="1"/>
          </p:nvPr>
        </p:nvSpPr>
        <p:spPr>
          <a:xfrm>
            <a:off x="677334" y="2448452"/>
            <a:ext cx="3804350" cy="2411411"/>
          </a:xfrm>
        </p:spPr>
        <p:txBody>
          <a:bodyPr>
            <a:normAutofit lnSpcReduction="10000"/>
          </a:bodyPr>
          <a:lstStyle/>
          <a:p>
            <a:r>
              <a:rPr lang="en-US" sz="3200" dirty="0"/>
              <a:t>Lighting </a:t>
            </a:r>
          </a:p>
          <a:p>
            <a:r>
              <a:rPr lang="en-US" sz="3200" dirty="0"/>
              <a:t>HD Magnifiers</a:t>
            </a:r>
          </a:p>
          <a:p>
            <a:r>
              <a:rPr lang="en-US" sz="3200" dirty="0"/>
              <a:t>Vision software</a:t>
            </a:r>
          </a:p>
          <a:p>
            <a:r>
              <a:rPr lang="en-US" sz="3200" dirty="0"/>
              <a:t>Vision Apps</a:t>
            </a:r>
          </a:p>
          <a:p>
            <a:endParaRPr lang="en-US" sz="3200" dirty="0"/>
          </a:p>
          <a:p>
            <a:endParaRPr lang="en-US" dirty="0"/>
          </a:p>
          <a:p>
            <a:endParaRPr lang="en-US" dirty="0"/>
          </a:p>
        </p:txBody>
      </p:sp>
      <p:grpSp>
        <p:nvGrpSpPr>
          <p:cNvPr id="26" name="Group 25" descr="Ruby 7 HD Magnifier">
            <a:extLst>
              <a:ext uri="{FF2B5EF4-FFF2-40B4-BE49-F238E27FC236}">
                <a16:creationId xmlns:a16="http://schemas.microsoft.com/office/drawing/2014/main" id="{930EF5C4-017B-42BF-8345-1A39D4386418}"/>
              </a:ext>
            </a:extLst>
          </p:cNvPr>
          <p:cNvGrpSpPr/>
          <p:nvPr/>
        </p:nvGrpSpPr>
        <p:grpSpPr>
          <a:xfrm>
            <a:off x="4907152" y="352078"/>
            <a:ext cx="4025180" cy="3076922"/>
            <a:chOff x="4975668" y="2225043"/>
            <a:chExt cx="3804351" cy="2658511"/>
          </a:xfrm>
        </p:grpSpPr>
        <p:pic>
          <p:nvPicPr>
            <p:cNvPr id="23" name="Picture 22" descr="Ruby7 HD Magnifier">
              <a:extLst>
                <a:ext uri="{FF2B5EF4-FFF2-40B4-BE49-F238E27FC236}">
                  <a16:creationId xmlns:a16="http://schemas.microsoft.com/office/drawing/2014/main" id="{65B399A8-EDEF-444C-8D61-D62567C5E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2225043"/>
              <a:ext cx="3804351" cy="2531623"/>
            </a:xfrm>
            <a:prstGeom prst="rect">
              <a:avLst/>
            </a:prstGeom>
          </p:spPr>
        </p:pic>
        <p:sp>
          <p:nvSpPr>
            <p:cNvPr id="25" name="TextBox 24">
              <a:extLst>
                <a:ext uri="{FF2B5EF4-FFF2-40B4-BE49-F238E27FC236}">
                  <a16:creationId xmlns:a16="http://schemas.microsoft.com/office/drawing/2014/main" id="{7DACB4EA-0C93-4593-BD92-542906237640}"/>
                </a:ext>
              </a:extLst>
            </p:cNvPr>
            <p:cNvSpPr txBox="1"/>
            <p:nvPr/>
          </p:nvSpPr>
          <p:spPr>
            <a:xfrm>
              <a:off x="5555674" y="4535014"/>
              <a:ext cx="2749098" cy="348540"/>
            </a:xfrm>
            <a:prstGeom prst="rect">
              <a:avLst/>
            </a:prstGeom>
            <a:noFill/>
          </p:spPr>
          <p:txBody>
            <a:bodyPr wrap="square" rtlCol="0">
              <a:spAutoFit/>
            </a:bodyPr>
            <a:lstStyle/>
            <a:p>
              <a:r>
                <a:rPr lang="en-US" sz="2000" dirty="0"/>
                <a:t>Ruby 7 HD Magnifier</a:t>
              </a:r>
            </a:p>
          </p:txBody>
        </p:sp>
      </p:grpSp>
      <p:grpSp>
        <p:nvGrpSpPr>
          <p:cNvPr id="30" name="Group 29" descr="Man wearing Iris Vision glasses">
            <a:extLst>
              <a:ext uri="{FF2B5EF4-FFF2-40B4-BE49-F238E27FC236}">
                <a16:creationId xmlns:a16="http://schemas.microsoft.com/office/drawing/2014/main" id="{35A7E1F1-15E7-4253-950F-ACD4E0212B4C}"/>
              </a:ext>
            </a:extLst>
          </p:cNvPr>
          <p:cNvGrpSpPr/>
          <p:nvPr/>
        </p:nvGrpSpPr>
        <p:grpSpPr>
          <a:xfrm>
            <a:off x="5279152" y="3805972"/>
            <a:ext cx="3150346" cy="2699950"/>
            <a:chOff x="5520825" y="3510223"/>
            <a:chExt cx="2667000" cy="2196178"/>
          </a:xfrm>
        </p:grpSpPr>
        <p:pic>
          <p:nvPicPr>
            <p:cNvPr id="28" name="Picture 27" descr="A man wearing Iris Vision Glasses">
              <a:extLst>
                <a:ext uri="{FF2B5EF4-FFF2-40B4-BE49-F238E27FC236}">
                  <a16:creationId xmlns:a16="http://schemas.microsoft.com/office/drawing/2014/main" id="{08E5F543-6AEE-476C-BDCB-CC69FEA61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825" y="3510223"/>
              <a:ext cx="2667000" cy="1714500"/>
            </a:xfrm>
            <a:prstGeom prst="rect">
              <a:avLst/>
            </a:prstGeom>
          </p:spPr>
        </p:pic>
        <p:sp>
          <p:nvSpPr>
            <p:cNvPr id="29" name="TextBox 28">
              <a:extLst>
                <a:ext uri="{FF2B5EF4-FFF2-40B4-BE49-F238E27FC236}">
                  <a16:creationId xmlns:a16="http://schemas.microsoft.com/office/drawing/2014/main" id="{135CD915-0CE7-4DC7-BE6E-CC1AA0F60DEE}"/>
                </a:ext>
              </a:extLst>
            </p:cNvPr>
            <p:cNvSpPr txBox="1"/>
            <p:nvPr/>
          </p:nvSpPr>
          <p:spPr>
            <a:xfrm>
              <a:off x="5721927" y="5306291"/>
              <a:ext cx="2299855" cy="400110"/>
            </a:xfrm>
            <a:prstGeom prst="rect">
              <a:avLst/>
            </a:prstGeom>
            <a:noFill/>
          </p:spPr>
          <p:txBody>
            <a:bodyPr wrap="square" rtlCol="0">
              <a:spAutoFit/>
            </a:bodyPr>
            <a:lstStyle/>
            <a:p>
              <a:r>
                <a:rPr lang="en-US" sz="2000" dirty="0"/>
                <a:t>Iris Vision Glasses</a:t>
              </a:r>
            </a:p>
          </p:txBody>
        </p:sp>
      </p:grpSp>
      <p:sp>
        <p:nvSpPr>
          <p:cNvPr id="4" name="Slide Number Placeholder 3">
            <a:extLst>
              <a:ext uri="{FF2B5EF4-FFF2-40B4-BE49-F238E27FC236}">
                <a16:creationId xmlns:a16="http://schemas.microsoft.com/office/drawing/2014/main" id="{64D0684B-B7E8-4E94-8873-248021618D86}"/>
              </a:ext>
            </a:extLst>
          </p:cNvPr>
          <p:cNvSpPr>
            <a:spLocks noGrp="1"/>
          </p:cNvSpPr>
          <p:nvPr>
            <p:ph type="sldNum" sz="quarter" idx="12"/>
          </p:nvPr>
        </p:nvSpPr>
        <p:spPr/>
        <p:txBody>
          <a:bodyPr/>
          <a:lstStyle/>
          <a:p>
            <a:fld id="{29A83090-688E-4598-8F59-161FC0CCCE7C}" type="slidenum">
              <a:rPr lang="en-US" smtClean="0"/>
              <a:t>12</a:t>
            </a:fld>
            <a:endParaRPr lang="en-US"/>
          </a:p>
        </p:txBody>
      </p:sp>
    </p:spTree>
    <p:extLst>
      <p:ext uri="{BB962C8B-B14F-4D97-AF65-F5344CB8AC3E}">
        <p14:creationId xmlns:p14="http://schemas.microsoft.com/office/powerpoint/2010/main" val="36983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5E16-ACE2-4DFB-AD96-8A3E976DDE19}"/>
              </a:ext>
            </a:extLst>
          </p:cNvPr>
          <p:cNvSpPr>
            <a:spLocks noGrp="1"/>
          </p:cNvSpPr>
          <p:nvPr>
            <p:ph type="title"/>
          </p:nvPr>
        </p:nvSpPr>
        <p:spPr/>
        <p:txBody>
          <a:bodyPr/>
          <a:lstStyle/>
          <a:p>
            <a:r>
              <a:rPr lang="en-US" dirty="0">
                <a:solidFill>
                  <a:schemeClr val="accent2"/>
                </a:solidFill>
              </a:rPr>
              <a:t>Hearing Devices</a:t>
            </a:r>
          </a:p>
        </p:txBody>
      </p:sp>
      <p:sp>
        <p:nvSpPr>
          <p:cNvPr id="3" name="Content Placeholder 2">
            <a:extLst>
              <a:ext uri="{FF2B5EF4-FFF2-40B4-BE49-F238E27FC236}">
                <a16:creationId xmlns:a16="http://schemas.microsoft.com/office/drawing/2014/main" id="{E7F978C2-6C97-47DC-8326-CAD684D1FF6C}"/>
              </a:ext>
            </a:extLst>
          </p:cNvPr>
          <p:cNvSpPr>
            <a:spLocks noGrp="1"/>
          </p:cNvSpPr>
          <p:nvPr>
            <p:ph idx="1"/>
          </p:nvPr>
        </p:nvSpPr>
        <p:spPr>
          <a:xfrm>
            <a:off x="677334" y="2160590"/>
            <a:ext cx="4334933" cy="2428344"/>
          </a:xfrm>
        </p:spPr>
        <p:txBody>
          <a:bodyPr/>
          <a:lstStyle/>
          <a:p>
            <a:r>
              <a:rPr lang="en-US" sz="2400" dirty="0"/>
              <a:t>Personal Sound Amplifiers</a:t>
            </a:r>
          </a:p>
          <a:p>
            <a:r>
              <a:rPr lang="en-US" sz="2400" dirty="0"/>
              <a:t>TV Listening Systems</a:t>
            </a:r>
          </a:p>
          <a:p>
            <a:r>
              <a:rPr lang="en-US" sz="2400" dirty="0"/>
              <a:t>Home Alert Systems</a:t>
            </a:r>
          </a:p>
          <a:p>
            <a:r>
              <a:rPr lang="en-US" sz="2400" dirty="0"/>
              <a:t>Weather Alerts</a:t>
            </a:r>
          </a:p>
          <a:p>
            <a:endParaRPr lang="en-US" dirty="0"/>
          </a:p>
        </p:txBody>
      </p:sp>
      <p:grpSp>
        <p:nvGrpSpPr>
          <p:cNvPr id="9" name="Group 8" descr="Central Alert Notification System">
            <a:extLst>
              <a:ext uri="{FF2B5EF4-FFF2-40B4-BE49-F238E27FC236}">
                <a16:creationId xmlns:a16="http://schemas.microsoft.com/office/drawing/2014/main" id="{38AFA1ED-2D36-49E0-9E6D-BD952187B435}"/>
              </a:ext>
            </a:extLst>
          </p:cNvPr>
          <p:cNvGrpSpPr/>
          <p:nvPr/>
        </p:nvGrpSpPr>
        <p:grpSpPr>
          <a:xfrm>
            <a:off x="6096000" y="1084632"/>
            <a:ext cx="3044825" cy="2187516"/>
            <a:chOff x="5887507" y="609600"/>
            <a:chExt cx="3044825" cy="2187516"/>
          </a:xfrm>
        </p:grpSpPr>
        <p:pic>
          <p:nvPicPr>
            <p:cNvPr id="7" name="Picture 6">
              <a:extLst>
                <a:ext uri="{FF2B5EF4-FFF2-40B4-BE49-F238E27FC236}">
                  <a16:creationId xmlns:a16="http://schemas.microsoft.com/office/drawing/2014/main" id="{41D3FDDA-C00C-41F8-B458-2986642024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507" y="609600"/>
              <a:ext cx="3044825" cy="1787406"/>
            </a:xfrm>
            <a:prstGeom prst="rect">
              <a:avLst/>
            </a:prstGeom>
          </p:spPr>
        </p:pic>
        <p:sp>
          <p:nvSpPr>
            <p:cNvPr id="8" name="TextBox 7">
              <a:extLst>
                <a:ext uri="{FF2B5EF4-FFF2-40B4-BE49-F238E27FC236}">
                  <a16:creationId xmlns:a16="http://schemas.microsoft.com/office/drawing/2014/main" id="{3979A8A7-4D82-4794-A218-2CCC309B4872}"/>
                </a:ext>
                <a:ext uri="{C183D7F6-B498-43B3-948B-1728B52AA6E4}">
                  <adec:decorative xmlns:adec="http://schemas.microsoft.com/office/drawing/2017/decorative" val="1"/>
                </a:ext>
              </a:extLst>
            </p:cNvPr>
            <p:cNvSpPr txBox="1"/>
            <p:nvPr/>
          </p:nvSpPr>
          <p:spPr>
            <a:xfrm>
              <a:off x="6162587" y="2397006"/>
              <a:ext cx="2494663" cy="400110"/>
            </a:xfrm>
            <a:prstGeom prst="rect">
              <a:avLst/>
            </a:prstGeom>
            <a:noFill/>
          </p:spPr>
          <p:txBody>
            <a:bodyPr wrap="square" rtlCol="0">
              <a:spAutoFit/>
            </a:bodyPr>
            <a:lstStyle/>
            <a:p>
              <a:r>
                <a:rPr lang="en-US" sz="2000" dirty="0"/>
                <a:t>Central Alert</a:t>
              </a:r>
            </a:p>
          </p:txBody>
        </p:sp>
      </p:grpSp>
      <p:grpSp>
        <p:nvGrpSpPr>
          <p:cNvPr id="13" name="Group 12" descr="Bone Conduction headphones">
            <a:extLst>
              <a:ext uri="{FF2B5EF4-FFF2-40B4-BE49-F238E27FC236}">
                <a16:creationId xmlns:a16="http://schemas.microsoft.com/office/drawing/2014/main" id="{92D5CEA3-B573-460F-A0E2-5C20629C0ED9}"/>
              </a:ext>
            </a:extLst>
          </p:cNvPr>
          <p:cNvGrpSpPr/>
          <p:nvPr/>
        </p:nvGrpSpPr>
        <p:grpSpPr>
          <a:xfrm>
            <a:off x="4461022" y="3585853"/>
            <a:ext cx="3269956" cy="2488948"/>
            <a:chOff x="4791899" y="3498404"/>
            <a:chExt cx="3269956" cy="2488948"/>
          </a:xfrm>
        </p:grpSpPr>
        <p:pic>
          <p:nvPicPr>
            <p:cNvPr id="11" name="Picture 10">
              <a:extLst>
                <a:ext uri="{FF2B5EF4-FFF2-40B4-BE49-F238E27FC236}">
                  <a16:creationId xmlns:a16="http://schemas.microsoft.com/office/drawing/2014/main" id="{839AF6C5-10DB-4010-B566-C78CC3834E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899" y="3498404"/>
              <a:ext cx="3269956" cy="2181060"/>
            </a:xfrm>
            <a:prstGeom prst="rect">
              <a:avLst/>
            </a:prstGeom>
          </p:spPr>
        </p:pic>
        <p:sp>
          <p:nvSpPr>
            <p:cNvPr id="12" name="TextBox 11">
              <a:extLst>
                <a:ext uri="{FF2B5EF4-FFF2-40B4-BE49-F238E27FC236}">
                  <a16:creationId xmlns:a16="http://schemas.microsoft.com/office/drawing/2014/main" id="{AD18F529-856A-4B83-AC1A-085BC11F54FA}"/>
                </a:ext>
                <a:ext uri="{C183D7F6-B498-43B3-948B-1728B52AA6E4}">
                  <adec:decorative xmlns:adec="http://schemas.microsoft.com/office/drawing/2017/decorative" val="1"/>
                </a:ext>
              </a:extLst>
            </p:cNvPr>
            <p:cNvSpPr txBox="1"/>
            <p:nvPr/>
          </p:nvSpPr>
          <p:spPr>
            <a:xfrm>
              <a:off x="4791899" y="5618020"/>
              <a:ext cx="3269956" cy="369332"/>
            </a:xfrm>
            <a:prstGeom prst="rect">
              <a:avLst/>
            </a:prstGeom>
            <a:noFill/>
          </p:spPr>
          <p:txBody>
            <a:bodyPr wrap="square" rtlCol="0">
              <a:spAutoFit/>
            </a:bodyPr>
            <a:lstStyle/>
            <a:p>
              <a:r>
                <a:rPr lang="en-US" dirty="0"/>
                <a:t>Bone Conducting Headphones</a:t>
              </a:r>
            </a:p>
          </p:txBody>
        </p:sp>
      </p:grpSp>
      <p:sp>
        <p:nvSpPr>
          <p:cNvPr id="4" name="Slide Number Placeholder 3">
            <a:extLst>
              <a:ext uri="{FF2B5EF4-FFF2-40B4-BE49-F238E27FC236}">
                <a16:creationId xmlns:a16="http://schemas.microsoft.com/office/drawing/2014/main" id="{1EEDF8F5-4CE2-45B0-AFC0-67D98B496139}"/>
              </a:ext>
            </a:extLst>
          </p:cNvPr>
          <p:cNvSpPr>
            <a:spLocks noGrp="1"/>
          </p:cNvSpPr>
          <p:nvPr>
            <p:ph type="sldNum" sz="quarter" idx="12"/>
          </p:nvPr>
        </p:nvSpPr>
        <p:spPr/>
        <p:txBody>
          <a:bodyPr/>
          <a:lstStyle/>
          <a:p>
            <a:fld id="{29A83090-688E-4598-8F59-161FC0CCCE7C}" type="slidenum">
              <a:rPr lang="en-US" smtClean="0"/>
              <a:t>13</a:t>
            </a:fld>
            <a:endParaRPr lang="en-US"/>
          </a:p>
        </p:txBody>
      </p:sp>
    </p:spTree>
    <p:extLst>
      <p:ext uri="{BB962C8B-B14F-4D97-AF65-F5344CB8AC3E}">
        <p14:creationId xmlns:p14="http://schemas.microsoft.com/office/powerpoint/2010/main" val="345547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1EC4-9099-42FD-A62A-6C98C55A1814}"/>
              </a:ext>
            </a:extLst>
          </p:cNvPr>
          <p:cNvSpPr>
            <a:spLocks noGrp="1"/>
          </p:cNvSpPr>
          <p:nvPr>
            <p:ph type="title"/>
          </p:nvPr>
        </p:nvSpPr>
        <p:spPr/>
        <p:txBody>
          <a:bodyPr/>
          <a:lstStyle/>
          <a:p>
            <a:r>
              <a:rPr lang="en-US" dirty="0">
                <a:solidFill>
                  <a:schemeClr val="accent2"/>
                </a:solidFill>
              </a:rPr>
              <a:t>Speech Communication</a:t>
            </a:r>
          </a:p>
        </p:txBody>
      </p:sp>
      <p:sp>
        <p:nvSpPr>
          <p:cNvPr id="3" name="Content Placeholder 2">
            <a:extLst>
              <a:ext uri="{FF2B5EF4-FFF2-40B4-BE49-F238E27FC236}">
                <a16:creationId xmlns:a16="http://schemas.microsoft.com/office/drawing/2014/main" id="{6063B40C-4F0F-440B-86FB-B5991F5B7FC1}"/>
              </a:ext>
            </a:extLst>
          </p:cNvPr>
          <p:cNvSpPr>
            <a:spLocks noGrp="1"/>
          </p:cNvSpPr>
          <p:nvPr>
            <p:ph idx="1"/>
          </p:nvPr>
        </p:nvSpPr>
        <p:spPr>
          <a:xfrm>
            <a:off x="677334" y="2160589"/>
            <a:ext cx="4241030" cy="2259011"/>
          </a:xfrm>
        </p:spPr>
        <p:txBody>
          <a:bodyPr>
            <a:normAutofit/>
          </a:bodyPr>
          <a:lstStyle/>
          <a:p>
            <a:r>
              <a:rPr lang="en-US" sz="2400" dirty="0"/>
              <a:t>Speech to text software</a:t>
            </a:r>
          </a:p>
          <a:p>
            <a:r>
              <a:rPr lang="en-US" sz="2400" dirty="0"/>
              <a:t>Text to Speech</a:t>
            </a:r>
          </a:p>
          <a:p>
            <a:r>
              <a:rPr lang="en-US" sz="2400" dirty="0"/>
              <a:t>Voice Amplifiers</a:t>
            </a:r>
          </a:p>
          <a:p>
            <a:r>
              <a:rPr lang="en-US" sz="2400" dirty="0"/>
              <a:t>Communication Devices</a:t>
            </a:r>
          </a:p>
          <a:p>
            <a:endParaRPr lang="en-US" sz="2400" dirty="0"/>
          </a:p>
        </p:txBody>
      </p:sp>
      <p:grpSp>
        <p:nvGrpSpPr>
          <p:cNvPr id="8" name="Group 7" descr="Chattervox Voice Amplifier ">
            <a:extLst>
              <a:ext uri="{FF2B5EF4-FFF2-40B4-BE49-F238E27FC236}">
                <a16:creationId xmlns:a16="http://schemas.microsoft.com/office/drawing/2014/main" id="{46A75AFC-9661-4695-8704-C3AC2E67F4AC}"/>
              </a:ext>
            </a:extLst>
          </p:cNvPr>
          <p:cNvGrpSpPr/>
          <p:nvPr/>
        </p:nvGrpSpPr>
        <p:grpSpPr>
          <a:xfrm>
            <a:off x="5099781" y="2380113"/>
            <a:ext cx="4347713" cy="3089534"/>
            <a:chOff x="5099781" y="2380113"/>
            <a:chExt cx="4347713" cy="3089534"/>
          </a:xfrm>
        </p:grpSpPr>
        <p:pic>
          <p:nvPicPr>
            <p:cNvPr id="6" name="Picture 5">
              <a:extLst>
                <a:ext uri="{FF2B5EF4-FFF2-40B4-BE49-F238E27FC236}">
                  <a16:creationId xmlns:a16="http://schemas.microsoft.com/office/drawing/2014/main" id="{AC31B3B5-C456-4AB7-9E10-487B8636E4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781" y="2380113"/>
              <a:ext cx="4347713" cy="2547488"/>
            </a:xfrm>
            <a:prstGeom prst="rect">
              <a:avLst/>
            </a:prstGeom>
          </p:spPr>
        </p:pic>
        <p:sp>
          <p:nvSpPr>
            <p:cNvPr id="7" name="TextBox 6">
              <a:extLst>
                <a:ext uri="{FF2B5EF4-FFF2-40B4-BE49-F238E27FC236}">
                  <a16:creationId xmlns:a16="http://schemas.microsoft.com/office/drawing/2014/main" id="{5A7EB3ED-44B7-424D-A84D-CA6DEF169FFF}"/>
                </a:ext>
                <a:ext uri="{C183D7F6-B498-43B3-948B-1728B52AA6E4}">
                  <adec:decorative xmlns:adec="http://schemas.microsoft.com/office/drawing/2017/decorative" val="1"/>
                </a:ext>
              </a:extLst>
            </p:cNvPr>
            <p:cNvSpPr txBox="1"/>
            <p:nvPr/>
          </p:nvSpPr>
          <p:spPr>
            <a:xfrm>
              <a:off x="5306291" y="5007982"/>
              <a:ext cx="3967711" cy="461665"/>
            </a:xfrm>
            <a:prstGeom prst="rect">
              <a:avLst/>
            </a:prstGeom>
            <a:noFill/>
          </p:spPr>
          <p:txBody>
            <a:bodyPr wrap="square" rtlCol="0">
              <a:spAutoFit/>
            </a:bodyPr>
            <a:lstStyle/>
            <a:p>
              <a:r>
                <a:rPr lang="en-US" sz="2400" dirty="0"/>
                <a:t>Chattervox Voice Amplifier</a:t>
              </a:r>
            </a:p>
          </p:txBody>
        </p:sp>
      </p:grpSp>
      <p:sp>
        <p:nvSpPr>
          <p:cNvPr id="4" name="Slide Number Placeholder 3">
            <a:extLst>
              <a:ext uri="{FF2B5EF4-FFF2-40B4-BE49-F238E27FC236}">
                <a16:creationId xmlns:a16="http://schemas.microsoft.com/office/drawing/2014/main" id="{A033FC45-7D9B-4824-A0A9-2857884FF007}"/>
              </a:ext>
            </a:extLst>
          </p:cNvPr>
          <p:cNvSpPr>
            <a:spLocks noGrp="1"/>
          </p:cNvSpPr>
          <p:nvPr>
            <p:ph type="sldNum" sz="quarter" idx="12"/>
          </p:nvPr>
        </p:nvSpPr>
        <p:spPr/>
        <p:txBody>
          <a:bodyPr/>
          <a:lstStyle/>
          <a:p>
            <a:fld id="{29A83090-688E-4598-8F59-161FC0CCCE7C}" type="slidenum">
              <a:rPr lang="en-US" smtClean="0"/>
              <a:t>14</a:t>
            </a:fld>
            <a:endParaRPr lang="en-US"/>
          </a:p>
        </p:txBody>
      </p:sp>
    </p:spTree>
    <p:extLst>
      <p:ext uri="{BB962C8B-B14F-4D97-AF65-F5344CB8AC3E}">
        <p14:creationId xmlns:p14="http://schemas.microsoft.com/office/powerpoint/2010/main" val="51026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EA13-55E7-4858-87CC-E38E10EF21E7}"/>
              </a:ext>
            </a:extLst>
          </p:cNvPr>
          <p:cNvSpPr>
            <a:spLocks noGrp="1"/>
          </p:cNvSpPr>
          <p:nvPr>
            <p:ph type="title"/>
          </p:nvPr>
        </p:nvSpPr>
        <p:spPr/>
        <p:txBody>
          <a:bodyPr/>
          <a:lstStyle/>
          <a:p>
            <a:r>
              <a:rPr lang="en-US" dirty="0">
                <a:solidFill>
                  <a:schemeClr val="accent2"/>
                </a:solidFill>
              </a:rPr>
              <a:t>Daily Living Aids</a:t>
            </a:r>
          </a:p>
        </p:txBody>
      </p:sp>
      <p:sp>
        <p:nvSpPr>
          <p:cNvPr id="3" name="Content Placeholder 2">
            <a:extLst>
              <a:ext uri="{FF2B5EF4-FFF2-40B4-BE49-F238E27FC236}">
                <a16:creationId xmlns:a16="http://schemas.microsoft.com/office/drawing/2014/main" id="{2D684700-C3E5-4481-9ECE-A2055F48C429}"/>
              </a:ext>
            </a:extLst>
          </p:cNvPr>
          <p:cNvSpPr>
            <a:spLocks noGrp="1"/>
          </p:cNvSpPr>
          <p:nvPr>
            <p:ph idx="1"/>
          </p:nvPr>
        </p:nvSpPr>
        <p:spPr>
          <a:xfrm>
            <a:off x="677334" y="2160589"/>
            <a:ext cx="3403599" cy="3880773"/>
          </a:xfrm>
        </p:spPr>
        <p:txBody>
          <a:bodyPr>
            <a:normAutofit/>
          </a:bodyPr>
          <a:lstStyle/>
          <a:p>
            <a:r>
              <a:rPr lang="en-US" sz="2400" dirty="0"/>
              <a:t>Medication Dispensers</a:t>
            </a:r>
          </a:p>
          <a:p>
            <a:r>
              <a:rPr lang="en-US" sz="2400" dirty="0"/>
              <a:t>Tablet Stand</a:t>
            </a:r>
          </a:p>
          <a:p>
            <a:r>
              <a:rPr lang="en-US" sz="2400" dirty="0"/>
              <a:t>Couch Stander</a:t>
            </a:r>
          </a:p>
          <a:p>
            <a:r>
              <a:rPr lang="en-US" sz="2400" dirty="0"/>
              <a:t>Obi Self-feeder</a:t>
            </a:r>
          </a:p>
          <a:p>
            <a:r>
              <a:rPr lang="en-US" sz="2400" dirty="0"/>
              <a:t>Liftware</a:t>
            </a:r>
          </a:p>
        </p:txBody>
      </p:sp>
      <p:grpSp>
        <p:nvGrpSpPr>
          <p:cNvPr id="12" name="Group 11" descr="Obi Self-Feeding device">
            <a:extLst>
              <a:ext uri="{FF2B5EF4-FFF2-40B4-BE49-F238E27FC236}">
                <a16:creationId xmlns:a16="http://schemas.microsoft.com/office/drawing/2014/main" id="{6B36E73D-14C6-4758-851A-5464A6B7E40D}"/>
              </a:ext>
            </a:extLst>
          </p:cNvPr>
          <p:cNvGrpSpPr/>
          <p:nvPr/>
        </p:nvGrpSpPr>
        <p:grpSpPr>
          <a:xfrm>
            <a:off x="4633998" y="609600"/>
            <a:ext cx="4640004" cy="5431762"/>
            <a:chOff x="4633998" y="1270000"/>
            <a:chExt cx="3956665" cy="4364013"/>
          </a:xfrm>
        </p:grpSpPr>
        <p:pic>
          <p:nvPicPr>
            <p:cNvPr id="10" name="Picture 9">
              <a:extLst>
                <a:ext uri="{FF2B5EF4-FFF2-40B4-BE49-F238E27FC236}">
                  <a16:creationId xmlns:a16="http://schemas.microsoft.com/office/drawing/2014/main" id="{B6FBBF5C-97BE-4FC2-A0CB-9E454F9A6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998" y="1270000"/>
              <a:ext cx="3956665" cy="3956665"/>
            </a:xfrm>
            <a:prstGeom prst="rect">
              <a:avLst/>
            </a:prstGeom>
          </p:spPr>
        </p:pic>
        <p:sp>
          <p:nvSpPr>
            <p:cNvPr id="11" name="TextBox 10">
              <a:extLst>
                <a:ext uri="{FF2B5EF4-FFF2-40B4-BE49-F238E27FC236}">
                  <a16:creationId xmlns:a16="http://schemas.microsoft.com/office/drawing/2014/main" id="{8C5D482A-E226-4751-AA4D-C60CE41F2792}"/>
                </a:ext>
                <a:ext uri="{C183D7F6-B498-43B3-948B-1728B52AA6E4}">
                  <adec:decorative xmlns:adec="http://schemas.microsoft.com/office/drawing/2017/decorative" val="1"/>
                </a:ext>
              </a:extLst>
            </p:cNvPr>
            <p:cNvSpPr txBox="1"/>
            <p:nvPr/>
          </p:nvSpPr>
          <p:spPr>
            <a:xfrm>
              <a:off x="4633998" y="5172348"/>
              <a:ext cx="3956665" cy="461665"/>
            </a:xfrm>
            <a:prstGeom prst="rect">
              <a:avLst/>
            </a:prstGeom>
            <a:noFill/>
          </p:spPr>
          <p:txBody>
            <a:bodyPr wrap="square" rtlCol="0">
              <a:spAutoFit/>
            </a:bodyPr>
            <a:lstStyle/>
            <a:p>
              <a:r>
                <a:rPr lang="en-US" sz="2400" dirty="0"/>
                <a:t>Obi Self-Feeding Device</a:t>
              </a:r>
            </a:p>
          </p:txBody>
        </p:sp>
      </p:grpSp>
      <p:sp>
        <p:nvSpPr>
          <p:cNvPr id="4" name="Slide Number Placeholder 3">
            <a:extLst>
              <a:ext uri="{FF2B5EF4-FFF2-40B4-BE49-F238E27FC236}">
                <a16:creationId xmlns:a16="http://schemas.microsoft.com/office/drawing/2014/main" id="{871C721A-6A15-44DD-B4EC-D409A5AE7CDB}"/>
              </a:ext>
            </a:extLst>
          </p:cNvPr>
          <p:cNvSpPr>
            <a:spLocks noGrp="1"/>
          </p:cNvSpPr>
          <p:nvPr>
            <p:ph type="sldNum" sz="quarter" idx="12"/>
          </p:nvPr>
        </p:nvSpPr>
        <p:spPr/>
        <p:txBody>
          <a:bodyPr/>
          <a:lstStyle/>
          <a:p>
            <a:fld id="{29A83090-688E-4598-8F59-161FC0CCCE7C}" type="slidenum">
              <a:rPr lang="en-US" smtClean="0"/>
              <a:t>15</a:t>
            </a:fld>
            <a:endParaRPr lang="en-US"/>
          </a:p>
        </p:txBody>
      </p:sp>
    </p:spTree>
    <p:extLst>
      <p:ext uri="{BB962C8B-B14F-4D97-AF65-F5344CB8AC3E}">
        <p14:creationId xmlns:p14="http://schemas.microsoft.com/office/powerpoint/2010/main" val="262408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B239-B7CE-438A-979F-CB33F254BF8B}"/>
              </a:ext>
            </a:extLst>
          </p:cNvPr>
          <p:cNvSpPr>
            <a:spLocks noGrp="1"/>
          </p:cNvSpPr>
          <p:nvPr>
            <p:ph type="title"/>
          </p:nvPr>
        </p:nvSpPr>
        <p:spPr/>
        <p:txBody>
          <a:bodyPr/>
          <a:lstStyle/>
          <a:p>
            <a:r>
              <a:rPr lang="en-US" dirty="0">
                <a:solidFill>
                  <a:schemeClr val="accent2"/>
                </a:solidFill>
              </a:rPr>
              <a:t>Computers and Related </a:t>
            </a:r>
          </a:p>
        </p:txBody>
      </p:sp>
      <p:sp>
        <p:nvSpPr>
          <p:cNvPr id="3" name="Content Placeholder 2">
            <a:extLst>
              <a:ext uri="{FF2B5EF4-FFF2-40B4-BE49-F238E27FC236}">
                <a16:creationId xmlns:a16="http://schemas.microsoft.com/office/drawing/2014/main" id="{F34454E6-1100-42CE-805F-173681DA2D71}"/>
              </a:ext>
            </a:extLst>
          </p:cNvPr>
          <p:cNvSpPr>
            <a:spLocks noGrp="1"/>
          </p:cNvSpPr>
          <p:nvPr>
            <p:ph idx="1"/>
          </p:nvPr>
        </p:nvSpPr>
        <p:spPr>
          <a:xfrm>
            <a:off x="677334" y="2160590"/>
            <a:ext cx="3471333" cy="2377544"/>
          </a:xfrm>
        </p:spPr>
        <p:txBody>
          <a:bodyPr>
            <a:normAutofit/>
          </a:bodyPr>
          <a:lstStyle/>
          <a:p>
            <a:r>
              <a:rPr lang="en-US" sz="2400" dirty="0"/>
              <a:t>Modified Keyboards</a:t>
            </a:r>
          </a:p>
          <a:p>
            <a:r>
              <a:rPr lang="en-US" sz="2400" dirty="0"/>
              <a:t>Modified Mice</a:t>
            </a:r>
          </a:p>
          <a:p>
            <a:r>
              <a:rPr lang="en-US" sz="2400" dirty="0"/>
              <a:t>Ergorest </a:t>
            </a:r>
          </a:p>
          <a:p>
            <a:r>
              <a:rPr lang="en-US" sz="2400" dirty="0"/>
              <a:t>Hands-free access</a:t>
            </a:r>
          </a:p>
        </p:txBody>
      </p:sp>
      <p:grpSp>
        <p:nvGrpSpPr>
          <p:cNvPr id="8" name="Group 7" descr="A woman controlling her computer with a smile.">
            <a:extLst>
              <a:ext uri="{FF2B5EF4-FFF2-40B4-BE49-F238E27FC236}">
                <a16:creationId xmlns:a16="http://schemas.microsoft.com/office/drawing/2014/main" id="{F05F5F40-52CF-4CB4-BD7D-460D2B9C47B0}"/>
              </a:ext>
            </a:extLst>
          </p:cNvPr>
          <p:cNvGrpSpPr/>
          <p:nvPr/>
        </p:nvGrpSpPr>
        <p:grpSpPr>
          <a:xfrm>
            <a:off x="4577520" y="1631092"/>
            <a:ext cx="4869477" cy="4175810"/>
            <a:chOff x="4577520" y="1631092"/>
            <a:chExt cx="4869477" cy="4175810"/>
          </a:xfrm>
        </p:grpSpPr>
        <p:pic>
          <p:nvPicPr>
            <p:cNvPr id="6" name="Picture 5">
              <a:extLst>
                <a:ext uri="{FF2B5EF4-FFF2-40B4-BE49-F238E27FC236}">
                  <a16:creationId xmlns:a16="http://schemas.microsoft.com/office/drawing/2014/main" id="{AD9952E6-2A31-449C-B15C-34242108F8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520" y="1631092"/>
              <a:ext cx="4869477" cy="3652108"/>
            </a:xfrm>
            <a:prstGeom prst="rect">
              <a:avLst/>
            </a:prstGeom>
          </p:spPr>
        </p:pic>
        <p:sp>
          <p:nvSpPr>
            <p:cNvPr id="7" name="TextBox 6">
              <a:extLst>
                <a:ext uri="{FF2B5EF4-FFF2-40B4-BE49-F238E27FC236}">
                  <a16:creationId xmlns:a16="http://schemas.microsoft.com/office/drawing/2014/main" id="{2F1DFB1D-A50A-4D56-A240-0F5F804FCA25}"/>
                </a:ext>
                <a:ext uri="{C183D7F6-B498-43B3-948B-1728B52AA6E4}">
                  <adec:decorative xmlns:adec="http://schemas.microsoft.com/office/drawing/2017/decorative" val="1"/>
                </a:ext>
              </a:extLst>
            </p:cNvPr>
            <p:cNvSpPr txBox="1"/>
            <p:nvPr/>
          </p:nvSpPr>
          <p:spPr>
            <a:xfrm>
              <a:off x="5203996" y="5345237"/>
              <a:ext cx="3386667" cy="461665"/>
            </a:xfrm>
            <a:prstGeom prst="rect">
              <a:avLst/>
            </a:prstGeom>
            <a:noFill/>
          </p:spPr>
          <p:txBody>
            <a:bodyPr wrap="square" rtlCol="0">
              <a:spAutoFit/>
            </a:bodyPr>
            <a:lstStyle/>
            <a:p>
              <a:r>
                <a:rPr lang="en-US" sz="2400" dirty="0"/>
                <a:t>Smyle Mouse Software</a:t>
              </a:r>
            </a:p>
          </p:txBody>
        </p:sp>
      </p:grpSp>
      <p:sp>
        <p:nvSpPr>
          <p:cNvPr id="4" name="Slide Number Placeholder 3">
            <a:extLst>
              <a:ext uri="{FF2B5EF4-FFF2-40B4-BE49-F238E27FC236}">
                <a16:creationId xmlns:a16="http://schemas.microsoft.com/office/drawing/2014/main" id="{D585EDC4-4134-43AF-9F50-AD70A7783F8C}"/>
              </a:ext>
            </a:extLst>
          </p:cNvPr>
          <p:cNvSpPr>
            <a:spLocks noGrp="1"/>
          </p:cNvSpPr>
          <p:nvPr>
            <p:ph type="sldNum" sz="quarter" idx="12"/>
          </p:nvPr>
        </p:nvSpPr>
        <p:spPr/>
        <p:txBody>
          <a:bodyPr/>
          <a:lstStyle/>
          <a:p>
            <a:fld id="{29A83090-688E-4598-8F59-161FC0CCCE7C}" type="slidenum">
              <a:rPr lang="en-US" smtClean="0"/>
              <a:t>16</a:t>
            </a:fld>
            <a:endParaRPr lang="en-US"/>
          </a:p>
        </p:txBody>
      </p:sp>
    </p:spTree>
    <p:extLst>
      <p:ext uri="{BB962C8B-B14F-4D97-AF65-F5344CB8AC3E}">
        <p14:creationId xmlns:p14="http://schemas.microsoft.com/office/powerpoint/2010/main" val="234186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668D-D4B2-4B51-9705-D9E13059E279}"/>
              </a:ext>
            </a:extLst>
          </p:cNvPr>
          <p:cNvSpPr>
            <a:spLocks noGrp="1"/>
          </p:cNvSpPr>
          <p:nvPr>
            <p:ph type="title"/>
          </p:nvPr>
        </p:nvSpPr>
        <p:spPr/>
        <p:txBody>
          <a:bodyPr/>
          <a:lstStyle/>
          <a:p>
            <a:r>
              <a:rPr lang="en-US" dirty="0">
                <a:solidFill>
                  <a:schemeClr val="accent2"/>
                </a:solidFill>
              </a:rPr>
              <a:t>Environmental Controls</a:t>
            </a:r>
          </a:p>
        </p:txBody>
      </p:sp>
      <p:sp>
        <p:nvSpPr>
          <p:cNvPr id="3" name="Content Placeholder 2">
            <a:extLst>
              <a:ext uri="{FF2B5EF4-FFF2-40B4-BE49-F238E27FC236}">
                <a16:creationId xmlns:a16="http://schemas.microsoft.com/office/drawing/2014/main" id="{1A1883B4-0939-47BC-9DEA-00BABC0A2D69}"/>
              </a:ext>
            </a:extLst>
          </p:cNvPr>
          <p:cNvSpPr>
            <a:spLocks noGrp="1"/>
          </p:cNvSpPr>
          <p:nvPr>
            <p:ph idx="1"/>
          </p:nvPr>
        </p:nvSpPr>
        <p:spPr/>
        <p:txBody>
          <a:bodyPr>
            <a:normAutofit/>
          </a:bodyPr>
          <a:lstStyle/>
          <a:p>
            <a:r>
              <a:rPr lang="en-US" sz="2400" dirty="0"/>
              <a:t>Smart Technology</a:t>
            </a:r>
          </a:p>
          <a:p>
            <a:pPr lvl="1"/>
            <a:r>
              <a:rPr lang="en-US" sz="2400" dirty="0"/>
              <a:t>Control Lights</a:t>
            </a:r>
          </a:p>
          <a:p>
            <a:pPr lvl="1"/>
            <a:r>
              <a:rPr lang="en-US" sz="2400" dirty="0"/>
              <a:t>Outlets</a:t>
            </a:r>
          </a:p>
          <a:p>
            <a:pPr lvl="1"/>
            <a:r>
              <a:rPr lang="en-US" sz="2400" dirty="0"/>
              <a:t>Doors</a:t>
            </a:r>
          </a:p>
          <a:p>
            <a:pPr lvl="1"/>
            <a:r>
              <a:rPr lang="en-US" sz="2400" dirty="0"/>
              <a:t>Thermostats</a:t>
            </a:r>
          </a:p>
          <a:p>
            <a:pPr lvl="1"/>
            <a:r>
              <a:rPr lang="en-US" sz="2400" dirty="0"/>
              <a:t>Make phone calls</a:t>
            </a:r>
          </a:p>
          <a:p>
            <a:pPr lvl="1"/>
            <a:r>
              <a:rPr lang="en-US" sz="2400" dirty="0"/>
              <a:t>Control TV</a:t>
            </a:r>
          </a:p>
        </p:txBody>
      </p:sp>
      <p:grpSp>
        <p:nvGrpSpPr>
          <p:cNvPr id="8" name="Group 7" descr="Photo of a Smart Wi-Fi Plug">
            <a:extLst>
              <a:ext uri="{FF2B5EF4-FFF2-40B4-BE49-F238E27FC236}">
                <a16:creationId xmlns:a16="http://schemas.microsoft.com/office/drawing/2014/main" id="{074CFEB3-DA63-48F0-A473-F6FD6ABBC587}"/>
              </a:ext>
            </a:extLst>
          </p:cNvPr>
          <p:cNvGrpSpPr/>
          <p:nvPr/>
        </p:nvGrpSpPr>
        <p:grpSpPr>
          <a:xfrm>
            <a:off x="5704114" y="2160589"/>
            <a:ext cx="2886549" cy="2912071"/>
            <a:chOff x="6096000" y="1795464"/>
            <a:chExt cx="2143125" cy="2354087"/>
          </a:xfrm>
        </p:grpSpPr>
        <p:pic>
          <p:nvPicPr>
            <p:cNvPr id="6" name="Picture 5">
              <a:extLst>
                <a:ext uri="{FF2B5EF4-FFF2-40B4-BE49-F238E27FC236}">
                  <a16:creationId xmlns:a16="http://schemas.microsoft.com/office/drawing/2014/main" id="{BEE67B81-5306-489D-A73E-2892DBC150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95464"/>
              <a:ext cx="2143125" cy="2143125"/>
            </a:xfrm>
            <a:prstGeom prst="rect">
              <a:avLst/>
            </a:prstGeom>
          </p:spPr>
        </p:pic>
        <p:sp>
          <p:nvSpPr>
            <p:cNvPr id="7" name="TextBox 6">
              <a:extLst>
                <a:ext uri="{FF2B5EF4-FFF2-40B4-BE49-F238E27FC236}">
                  <a16:creationId xmlns:a16="http://schemas.microsoft.com/office/drawing/2014/main" id="{C90D37F0-0A60-41D5-AE37-6180079AF9A8}"/>
                </a:ext>
                <a:ext uri="{C183D7F6-B498-43B3-948B-1728B52AA6E4}">
                  <adec:decorative xmlns:adec="http://schemas.microsoft.com/office/drawing/2017/decorative" val="1"/>
                </a:ext>
              </a:extLst>
            </p:cNvPr>
            <p:cNvSpPr txBox="1"/>
            <p:nvPr/>
          </p:nvSpPr>
          <p:spPr>
            <a:xfrm>
              <a:off x="6281762" y="3801227"/>
              <a:ext cx="1771601" cy="348324"/>
            </a:xfrm>
            <a:prstGeom prst="rect">
              <a:avLst/>
            </a:prstGeom>
            <a:noFill/>
          </p:spPr>
          <p:txBody>
            <a:bodyPr wrap="square" rtlCol="0">
              <a:spAutoFit/>
            </a:bodyPr>
            <a:lstStyle/>
            <a:p>
              <a:r>
                <a:rPr lang="en-US" sz="2200" dirty="0"/>
                <a:t>Smart Wi-Fi Plug </a:t>
              </a:r>
            </a:p>
          </p:txBody>
        </p:sp>
      </p:grpSp>
      <p:sp>
        <p:nvSpPr>
          <p:cNvPr id="4" name="Slide Number Placeholder 3">
            <a:extLst>
              <a:ext uri="{FF2B5EF4-FFF2-40B4-BE49-F238E27FC236}">
                <a16:creationId xmlns:a16="http://schemas.microsoft.com/office/drawing/2014/main" id="{72E2A756-AA9B-48AB-B06D-2C2B9FD3A82F}"/>
              </a:ext>
            </a:extLst>
          </p:cNvPr>
          <p:cNvSpPr>
            <a:spLocks noGrp="1"/>
          </p:cNvSpPr>
          <p:nvPr>
            <p:ph type="sldNum" sz="quarter" idx="12"/>
          </p:nvPr>
        </p:nvSpPr>
        <p:spPr/>
        <p:txBody>
          <a:bodyPr/>
          <a:lstStyle/>
          <a:p>
            <a:fld id="{29A83090-688E-4598-8F59-161FC0CCCE7C}" type="slidenum">
              <a:rPr lang="en-US" smtClean="0"/>
              <a:t>17</a:t>
            </a:fld>
            <a:endParaRPr lang="en-US"/>
          </a:p>
        </p:txBody>
      </p:sp>
    </p:spTree>
    <p:extLst>
      <p:ext uri="{BB962C8B-B14F-4D97-AF65-F5344CB8AC3E}">
        <p14:creationId xmlns:p14="http://schemas.microsoft.com/office/powerpoint/2010/main" val="303386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855C-FEF9-4541-B641-E1F0BDD011D6}"/>
              </a:ext>
            </a:extLst>
          </p:cNvPr>
          <p:cNvSpPr>
            <a:spLocks noGrp="1"/>
          </p:cNvSpPr>
          <p:nvPr>
            <p:ph type="title"/>
          </p:nvPr>
        </p:nvSpPr>
        <p:spPr/>
        <p:txBody>
          <a:bodyPr/>
          <a:lstStyle/>
          <a:p>
            <a:r>
              <a:rPr lang="en-US" dirty="0">
                <a:solidFill>
                  <a:schemeClr val="accent2"/>
                </a:solidFill>
              </a:rPr>
              <a:t>Popular Environmental Controls</a:t>
            </a:r>
          </a:p>
        </p:txBody>
      </p:sp>
      <p:grpSp>
        <p:nvGrpSpPr>
          <p:cNvPr id="24" name="Group 23" descr="Photo of various Amazon smart devices">
            <a:extLst>
              <a:ext uri="{FF2B5EF4-FFF2-40B4-BE49-F238E27FC236}">
                <a16:creationId xmlns:a16="http://schemas.microsoft.com/office/drawing/2014/main" id="{629A7DF6-2936-4CE4-A072-0883D49E40E3}"/>
              </a:ext>
            </a:extLst>
          </p:cNvPr>
          <p:cNvGrpSpPr/>
          <p:nvPr/>
        </p:nvGrpSpPr>
        <p:grpSpPr>
          <a:xfrm>
            <a:off x="379283" y="1930400"/>
            <a:ext cx="4547789" cy="3294097"/>
            <a:chOff x="379283" y="1930400"/>
            <a:chExt cx="4547789" cy="3294097"/>
          </a:xfrm>
        </p:grpSpPr>
        <p:pic>
          <p:nvPicPr>
            <p:cNvPr id="18" name="Picture 17">
              <a:extLst>
                <a:ext uri="{FF2B5EF4-FFF2-40B4-BE49-F238E27FC236}">
                  <a16:creationId xmlns:a16="http://schemas.microsoft.com/office/drawing/2014/main" id="{0D4FC69D-455D-4FAC-ADF6-F4E9283A14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83" y="1930400"/>
              <a:ext cx="4547789" cy="3190240"/>
            </a:xfrm>
            <a:prstGeom prst="rect">
              <a:avLst/>
            </a:prstGeom>
          </p:spPr>
        </p:pic>
        <p:sp>
          <p:nvSpPr>
            <p:cNvPr id="21" name="TextBox 20">
              <a:extLst>
                <a:ext uri="{FF2B5EF4-FFF2-40B4-BE49-F238E27FC236}">
                  <a16:creationId xmlns:a16="http://schemas.microsoft.com/office/drawing/2014/main" id="{0F4B6DAF-166D-4396-8203-4085063E0F72}"/>
                </a:ext>
              </a:extLst>
            </p:cNvPr>
            <p:cNvSpPr txBox="1"/>
            <p:nvPr/>
          </p:nvSpPr>
          <p:spPr>
            <a:xfrm>
              <a:off x="871496" y="4762832"/>
              <a:ext cx="3563362" cy="461665"/>
            </a:xfrm>
            <a:prstGeom prst="rect">
              <a:avLst/>
            </a:prstGeom>
            <a:noFill/>
          </p:spPr>
          <p:txBody>
            <a:bodyPr wrap="square" rtlCol="0">
              <a:spAutoFit/>
            </a:bodyPr>
            <a:lstStyle/>
            <a:p>
              <a:r>
                <a:rPr lang="en-US" sz="2400" dirty="0"/>
                <a:t>Amazon Smart Devices</a:t>
              </a:r>
            </a:p>
          </p:txBody>
        </p:sp>
      </p:grpSp>
      <p:grpSp>
        <p:nvGrpSpPr>
          <p:cNvPr id="23" name="Group 22" descr="Photo of various Google Smart Devices">
            <a:extLst>
              <a:ext uri="{FF2B5EF4-FFF2-40B4-BE49-F238E27FC236}">
                <a16:creationId xmlns:a16="http://schemas.microsoft.com/office/drawing/2014/main" id="{631104EE-FA05-4894-AF0F-F7CFFEB4F237}"/>
              </a:ext>
            </a:extLst>
          </p:cNvPr>
          <p:cNvGrpSpPr/>
          <p:nvPr/>
        </p:nvGrpSpPr>
        <p:grpSpPr>
          <a:xfrm>
            <a:off x="4975668" y="1930400"/>
            <a:ext cx="4385310" cy="3294097"/>
            <a:chOff x="4975668" y="1930400"/>
            <a:chExt cx="4385310" cy="3294097"/>
          </a:xfrm>
        </p:grpSpPr>
        <p:pic>
          <p:nvPicPr>
            <p:cNvPr id="20" name="Picture 19">
              <a:extLst>
                <a:ext uri="{FF2B5EF4-FFF2-40B4-BE49-F238E27FC236}">
                  <a16:creationId xmlns:a16="http://schemas.microsoft.com/office/drawing/2014/main" id="{6E549217-53AC-4F3A-9862-676980E1B6D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668" y="1930400"/>
              <a:ext cx="4385310" cy="2455774"/>
            </a:xfrm>
            <a:prstGeom prst="rect">
              <a:avLst/>
            </a:prstGeom>
          </p:spPr>
        </p:pic>
        <p:sp>
          <p:nvSpPr>
            <p:cNvPr id="22" name="TextBox 21">
              <a:extLst>
                <a:ext uri="{FF2B5EF4-FFF2-40B4-BE49-F238E27FC236}">
                  <a16:creationId xmlns:a16="http://schemas.microsoft.com/office/drawing/2014/main" id="{B01710D2-A0C6-474B-8E3B-4E5814DF76AE}"/>
                </a:ext>
              </a:extLst>
            </p:cNvPr>
            <p:cNvSpPr txBox="1"/>
            <p:nvPr/>
          </p:nvSpPr>
          <p:spPr>
            <a:xfrm>
              <a:off x="5621234" y="4762832"/>
              <a:ext cx="3287392" cy="461665"/>
            </a:xfrm>
            <a:prstGeom prst="rect">
              <a:avLst/>
            </a:prstGeom>
            <a:noFill/>
          </p:spPr>
          <p:txBody>
            <a:bodyPr wrap="square" rtlCol="0">
              <a:spAutoFit/>
            </a:bodyPr>
            <a:lstStyle/>
            <a:p>
              <a:r>
                <a:rPr lang="en-US" sz="2400" dirty="0"/>
                <a:t>Google Smart Devices</a:t>
              </a:r>
            </a:p>
          </p:txBody>
        </p:sp>
      </p:grpSp>
      <p:sp>
        <p:nvSpPr>
          <p:cNvPr id="4" name="Slide Number Placeholder 3">
            <a:extLst>
              <a:ext uri="{FF2B5EF4-FFF2-40B4-BE49-F238E27FC236}">
                <a16:creationId xmlns:a16="http://schemas.microsoft.com/office/drawing/2014/main" id="{D5D0A77B-10FF-4E61-91F0-51387BCD129C}"/>
              </a:ext>
            </a:extLst>
          </p:cNvPr>
          <p:cNvSpPr>
            <a:spLocks noGrp="1"/>
          </p:cNvSpPr>
          <p:nvPr>
            <p:ph type="sldNum" sz="quarter" idx="12"/>
          </p:nvPr>
        </p:nvSpPr>
        <p:spPr/>
        <p:txBody>
          <a:bodyPr/>
          <a:lstStyle/>
          <a:p>
            <a:fld id="{29A83090-688E-4598-8F59-161FC0CCCE7C}" type="slidenum">
              <a:rPr lang="en-US" smtClean="0"/>
              <a:t>18</a:t>
            </a:fld>
            <a:endParaRPr lang="en-US"/>
          </a:p>
        </p:txBody>
      </p:sp>
    </p:spTree>
    <p:extLst>
      <p:ext uri="{BB962C8B-B14F-4D97-AF65-F5344CB8AC3E}">
        <p14:creationId xmlns:p14="http://schemas.microsoft.com/office/powerpoint/2010/main" val="41500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036E-A7F4-4D8D-8B91-A140CA0B6679}"/>
              </a:ext>
            </a:extLst>
          </p:cNvPr>
          <p:cNvSpPr>
            <a:spLocks noGrp="1"/>
          </p:cNvSpPr>
          <p:nvPr>
            <p:ph type="title"/>
          </p:nvPr>
        </p:nvSpPr>
        <p:spPr>
          <a:xfrm>
            <a:off x="677334" y="609600"/>
            <a:ext cx="8596668" cy="1320800"/>
          </a:xfrm>
        </p:spPr>
        <p:txBody>
          <a:bodyPr anchor="t">
            <a:normAutofit/>
          </a:bodyPr>
          <a:lstStyle/>
          <a:p>
            <a:r>
              <a:rPr lang="en-US" dirty="0">
                <a:solidFill>
                  <a:schemeClr val="accent2"/>
                </a:solidFill>
              </a:rPr>
              <a:t>Built in Accessibility</a:t>
            </a:r>
            <a:br>
              <a:rPr lang="en-US" dirty="0"/>
            </a:br>
            <a:endParaRPr lang="en-US" dirty="0"/>
          </a:p>
        </p:txBody>
      </p:sp>
      <p:sp>
        <p:nvSpPr>
          <p:cNvPr id="4" name="Content Placeholder 3">
            <a:extLst>
              <a:ext uri="{FF2B5EF4-FFF2-40B4-BE49-F238E27FC236}">
                <a16:creationId xmlns:a16="http://schemas.microsoft.com/office/drawing/2014/main" id="{5F1BA793-13E9-4EF1-8E91-96BACBD9B3AD}"/>
              </a:ext>
            </a:extLst>
          </p:cNvPr>
          <p:cNvSpPr>
            <a:spLocks noGrp="1"/>
          </p:cNvSpPr>
          <p:nvPr>
            <p:ph idx="1"/>
          </p:nvPr>
        </p:nvSpPr>
        <p:spPr>
          <a:xfrm>
            <a:off x="677334" y="2382659"/>
            <a:ext cx="4913569" cy="2767011"/>
          </a:xfrm>
        </p:spPr>
        <p:txBody>
          <a:bodyPr>
            <a:normAutofit/>
          </a:bodyPr>
          <a:lstStyle/>
          <a:p>
            <a:pPr marL="0" indent="0">
              <a:buNone/>
            </a:pPr>
            <a:r>
              <a:rPr lang="en-US" sz="2400" dirty="0"/>
              <a:t>All computer systems offer built in accessibility features. Each may look a little different, but ultimately they are all offering much of the same features. These features can be accessed from the Settings screen. </a:t>
            </a:r>
          </a:p>
          <a:p>
            <a:endParaRPr lang="en-US" dirty="0"/>
          </a:p>
        </p:txBody>
      </p:sp>
      <p:pic>
        <p:nvPicPr>
          <p:cNvPr id="6" name="Picture 5">
            <a:extLst>
              <a:ext uri="{FF2B5EF4-FFF2-40B4-BE49-F238E27FC236}">
                <a16:creationId xmlns:a16="http://schemas.microsoft.com/office/drawing/2014/main" id="{41F9A50E-A432-48E7-9125-E0A36A77BED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417" y="2159000"/>
            <a:ext cx="3145536" cy="3153418"/>
          </a:xfrm>
          <a:prstGeom prst="rect">
            <a:avLst/>
          </a:prstGeom>
        </p:spPr>
      </p:pic>
      <p:sp>
        <p:nvSpPr>
          <p:cNvPr id="3" name="Slide Number Placeholder 2">
            <a:extLst>
              <a:ext uri="{FF2B5EF4-FFF2-40B4-BE49-F238E27FC236}">
                <a16:creationId xmlns:a16="http://schemas.microsoft.com/office/drawing/2014/main" id="{837ABCC1-BB0D-48B3-91F5-CE1FA57811A6}"/>
              </a:ext>
            </a:extLst>
          </p:cNvPr>
          <p:cNvSpPr>
            <a:spLocks noGrp="1"/>
          </p:cNvSpPr>
          <p:nvPr>
            <p:ph type="sldNum" sz="quarter" idx="12"/>
          </p:nvPr>
        </p:nvSpPr>
        <p:spPr>
          <a:xfrm>
            <a:off x="8590663" y="6041362"/>
            <a:ext cx="683339" cy="365125"/>
          </a:xfrm>
        </p:spPr>
        <p:txBody>
          <a:bodyPr>
            <a:normAutofit/>
          </a:bodyPr>
          <a:lstStyle/>
          <a:p>
            <a:pPr>
              <a:spcAft>
                <a:spcPts val="600"/>
              </a:spcAft>
            </a:pPr>
            <a:fld id="{29A83090-688E-4598-8F59-161FC0CCCE7C}" type="slidenum">
              <a:rPr lang="en-US" smtClean="0"/>
              <a:pPr>
                <a:spcAft>
                  <a:spcPts val="600"/>
                </a:spcAft>
              </a:pPr>
              <a:t>19</a:t>
            </a:fld>
            <a:endParaRPr lang="en-US"/>
          </a:p>
        </p:txBody>
      </p:sp>
    </p:spTree>
    <p:extLst>
      <p:ext uri="{BB962C8B-B14F-4D97-AF65-F5344CB8AC3E}">
        <p14:creationId xmlns:p14="http://schemas.microsoft.com/office/powerpoint/2010/main" val="9024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2D7E-5A29-4C60-811F-624483B720EA}"/>
              </a:ext>
            </a:extLst>
          </p:cNvPr>
          <p:cNvSpPr>
            <a:spLocks noGrp="1"/>
          </p:cNvSpPr>
          <p:nvPr>
            <p:ph type="ctrTitle"/>
          </p:nvPr>
        </p:nvSpPr>
        <p:spPr>
          <a:xfrm>
            <a:off x="1507067" y="2404534"/>
            <a:ext cx="7766936" cy="1646302"/>
          </a:xfrm>
        </p:spPr>
        <p:txBody>
          <a:bodyPr/>
          <a:lstStyle/>
          <a:p>
            <a:r>
              <a:rPr lang="en-US" dirty="0">
                <a:solidFill>
                  <a:schemeClr val="accent2"/>
                </a:solidFill>
              </a:rPr>
              <a:t>Adaptive Living Through Technology</a:t>
            </a:r>
          </a:p>
        </p:txBody>
      </p:sp>
      <p:sp>
        <p:nvSpPr>
          <p:cNvPr id="3" name="Subtitle 2">
            <a:extLst>
              <a:ext uri="{FF2B5EF4-FFF2-40B4-BE49-F238E27FC236}">
                <a16:creationId xmlns:a16="http://schemas.microsoft.com/office/drawing/2014/main" id="{39930AC2-45FA-4EF4-9D65-1377A3326499}"/>
              </a:ext>
            </a:extLst>
          </p:cNvPr>
          <p:cNvSpPr>
            <a:spLocks noGrp="1"/>
          </p:cNvSpPr>
          <p:nvPr>
            <p:ph type="subTitle" idx="1"/>
          </p:nvPr>
        </p:nvSpPr>
        <p:spPr/>
        <p:txBody>
          <a:bodyPr/>
          <a:lstStyle/>
          <a:p>
            <a:r>
              <a:rPr lang="en-US" dirty="0"/>
              <a:t>Amy Perron – MN STAR Program</a:t>
            </a:r>
          </a:p>
          <a:p>
            <a:r>
              <a:rPr lang="en-US" dirty="0"/>
              <a:t>September 6</a:t>
            </a:r>
            <a:r>
              <a:rPr lang="en-US" baseline="30000" dirty="0"/>
              <a:t>th</a:t>
            </a:r>
            <a:r>
              <a:rPr lang="en-US" dirty="0"/>
              <a:t>, 2019</a:t>
            </a:r>
          </a:p>
          <a:p>
            <a:endParaRPr lang="en-US" dirty="0"/>
          </a:p>
        </p:txBody>
      </p:sp>
      <p:sp>
        <p:nvSpPr>
          <p:cNvPr id="4" name="Slide Number Placeholder 3">
            <a:extLst>
              <a:ext uri="{FF2B5EF4-FFF2-40B4-BE49-F238E27FC236}">
                <a16:creationId xmlns:a16="http://schemas.microsoft.com/office/drawing/2014/main" id="{270C0495-C726-4262-92D9-380EEB5E9DFA}"/>
              </a:ext>
            </a:extLst>
          </p:cNvPr>
          <p:cNvSpPr>
            <a:spLocks noGrp="1"/>
          </p:cNvSpPr>
          <p:nvPr>
            <p:ph type="sldNum" sz="quarter" idx="12"/>
          </p:nvPr>
        </p:nvSpPr>
        <p:spPr/>
        <p:txBody>
          <a:bodyPr/>
          <a:lstStyle/>
          <a:p>
            <a:fld id="{29A83090-688E-4598-8F59-161FC0CCCE7C}" type="slidenum">
              <a:rPr lang="en-US" smtClean="0"/>
              <a:t>2</a:t>
            </a:fld>
            <a:endParaRPr lang="en-US"/>
          </a:p>
        </p:txBody>
      </p:sp>
    </p:spTree>
    <p:extLst>
      <p:ext uri="{BB962C8B-B14F-4D97-AF65-F5344CB8AC3E}">
        <p14:creationId xmlns:p14="http://schemas.microsoft.com/office/powerpoint/2010/main" val="2665591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AFDD-F89E-42B4-9FBA-6E7ED43487E0}"/>
              </a:ext>
            </a:extLst>
          </p:cNvPr>
          <p:cNvSpPr>
            <a:spLocks noGrp="1"/>
          </p:cNvSpPr>
          <p:nvPr>
            <p:ph type="title"/>
          </p:nvPr>
        </p:nvSpPr>
        <p:spPr/>
        <p:txBody>
          <a:bodyPr/>
          <a:lstStyle/>
          <a:p>
            <a:r>
              <a:rPr lang="en-US" b="1" dirty="0">
                <a:solidFill>
                  <a:schemeClr val="accent2"/>
                </a:solidFill>
              </a:rPr>
              <a:t>Built in Features for Mobility</a:t>
            </a:r>
          </a:p>
        </p:txBody>
      </p:sp>
      <p:sp>
        <p:nvSpPr>
          <p:cNvPr id="3" name="Content Placeholder 2">
            <a:extLst>
              <a:ext uri="{FF2B5EF4-FFF2-40B4-BE49-F238E27FC236}">
                <a16:creationId xmlns:a16="http://schemas.microsoft.com/office/drawing/2014/main" id="{84ECAEE6-65EA-4011-81DC-C510EFAA6E13}"/>
              </a:ext>
            </a:extLst>
          </p:cNvPr>
          <p:cNvSpPr>
            <a:spLocks noGrp="1"/>
          </p:cNvSpPr>
          <p:nvPr>
            <p:ph idx="1"/>
          </p:nvPr>
        </p:nvSpPr>
        <p:spPr>
          <a:xfrm>
            <a:off x="435794" y="2619707"/>
            <a:ext cx="4791813" cy="2307894"/>
          </a:xfrm>
        </p:spPr>
        <p:txBody>
          <a:bodyPr>
            <a:normAutofit/>
          </a:bodyPr>
          <a:lstStyle/>
          <a:p>
            <a:r>
              <a:rPr lang="en-US" sz="2400" dirty="0"/>
              <a:t>On Screen Keyboard</a:t>
            </a:r>
          </a:p>
          <a:p>
            <a:r>
              <a:rPr lang="en-US" sz="2400" dirty="0"/>
              <a:t>Speech Recognition</a:t>
            </a:r>
          </a:p>
          <a:p>
            <a:r>
              <a:rPr lang="en-US" sz="2400" dirty="0"/>
              <a:t>Delegate digitally</a:t>
            </a:r>
          </a:p>
          <a:p>
            <a:r>
              <a:rPr lang="en-US" sz="2400" dirty="0"/>
              <a:t>Sticky Keys/Mouse/Filter Keys</a:t>
            </a:r>
          </a:p>
        </p:txBody>
      </p:sp>
      <p:pic>
        <p:nvPicPr>
          <p:cNvPr id="6" name="Picture 5">
            <a:extLst>
              <a:ext uri="{FF2B5EF4-FFF2-40B4-BE49-F238E27FC236}">
                <a16:creationId xmlns:a16="http://schemas.microsoft.com/office/drawing/2014/main" id="{504CFF83-70C0-4A4A-8F77-29A450F3EC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828" y="1974186"/>
            <a:ext cx="5141049" cy="3377873"/>
          </a:xfrm>
          <a:prstGeom prst="rect">
            <a:avLst/>
          </a:prstGeom>
        </p:spPr>
      </p:pic>
      <p:sp>
        <p:nvSpPr>
          <p:cNvPr id="4" name="Slide Number Placeholder 3">
            <a:extLst>
              <a:ext uri="{FF2B5EF4-FFF2-40B4-BE49-F238E27FC236}">
                <a16:creationId xmlns:a16="http://schemas.microsoft.com/office/drawing/2014/main" id="{125224F3-2C66-4186-80A9-D2798E17F110}"/>
              </a:ext>
            </a:extLst>
          </p:cNvPr>
          <p:cNvSpPr>
            <a:spLocks noGrp="1"/>
          </p:cNvSpPr>
          <p:nvPr>
            <p:ph type="sldNum" sz="quarter" idx="12"/>
          </p:nvPr>
        </p:nvSpPr>
        <p:spPr/>
        <p:txBody>
          <a:bodyPr/>
          <a:lstStyle/>
          <a:p>
            <a:fld id="{29A83090-688E-4598-8F59-161FC0CCCE7C}" type="slidenum">
              <a:rPr lang="en-US" smtClean="0"/>
              <a:t>20</a:t>
            </a:fld>
            <a:endParaRPr lang="en-US"/>
          </a:p>
        </p:txBody>
      </p:sp>
    </p:spTree>
    <p:extLst>
      <p:ext uri="{BB962C8B-B14F-4D97-AF65-F5344CB8AC3E}">
        <p14:creationId xmlns:p14="http://schemas.microsoft.com/office/powerpoint/2010/main" val="93957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Content Placeholder 31" descr="A phoot of the Minnesota state capital">
            <a:extLst>
              <a:ext uri="{FF2B5EF4-FFF2-40B4-BE49-F238E27FC236}">
                <a16:creationId xmlns:a16="http://schemas.microsoft.com/office/drawing/2014/main" id="{E5904C6D-459B-4BCE-8C17-29919A5FDC53}"/>
              </a:ext>
            </a:extLst>
          </p:cNvPr>
          <p:cNvPicPr>
            <a:picLocks noChangeAspect="1"/>
          </p:cNvPicPr>
          <p:nvPr/>
        </p:nvPicPr>
        <p:blipFill rotWithShape="1">
          <a:blip r:embed="rId3">
            <a:extLst>
              <a:ext uri="{28A0092B-C50C-407E-A947-70E740481C1C}">
                <a14:useLocalDpi xmlns:a14="http://schemas.microsoft.com/office/drawing/2010/main" val="0"/>
              </a:ext>
            </a:extLst>
          </a:blip>
          <a:srcRect l="11493" r="30459"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F1026A68-68AC-4659-AA30-2C001CBFEB13}"/>
              </a:ext>
            </a:extLst>
          </p:cNvPr>
          <p:cNvSpPr>
            <a:spLocks noGrp="1"/>
          </p:cNvSpPr>
          <p:nvPr>
            <p:ph type="title"/>
          </p:nvPr>
        </p:nvSpPr>
        <p:spPr>
          <a:xfrm>
            <a:off x="677333" y="609600"/>
            <a:ext cx="3851123" cy="1320800"/>
          </a:xfrm>
        </p:spPr>
        <p:txBody>
          <a:bodyPr>
            <a:normAutofit/>
          </a:bodyPr>
          <a:lstStyle/>
          <a:p>
            <a:r>
              <a:rPr lang="en-US" b="1" dirty="0">
                <a:solidFill>
                  <a:schemeClr val="accent2"/>
                </a:solidFill>
              </a:rPr>
              <a:t>Thank You!</a:t>
            </a:r>
          </a:p>
        </p:txBody>
      </p:sp>
      <p:sp>
        <p:nvSpPr>
          <p:cNvPr id="36" name="Content Placeholder 35">
            <a:extLst>
              <a:ext uri="{FF2B5EF4-FFF2-40B4-BE49-F238E27FC236}">
                <a16:creationId xmlns:a16="http://schemas.microsoft.com/office/drawing/2014/main" id="{D9D3B031-5E93-4028-A9D4-63CAF5725EFD}"/>
              </a:ext>
            </a:extLst>
          </p:cNvPr>
          <p:cNvSpPr>
            <a:spLocks noGrp="1"/>
          </p:cNvSpPr>
          <p:nvPr>
            <p:ph idx="1"/>
          </p:nvPr>
        </p:nvSpPr>
        <p:spPr>
          <a:xfrm>
            <a:off x="183663" y="1938866"/>
            <a:ext cx="5809976" cy="3810001"/>
          </a:xfrm>
        </p:spPr>
        <p:txBody>
          <a:bodyPr>
            <a:normAutofit/>
          </a:bodyPr>
          <a:lstStyle/>
          <a:p>
            <a:pPr marL="0" indent="0">
              <a:buNone/>
            </a:pPr>
            <a:r>
              <a:rPr lang="en-US" sz="2800" dirty="0"/>
              <a:t>You can reach the STAR Program via:</a:t>
            </a:r>
          </a:p>
          <a:p>
            <a:r>
              <a:rPr lang="en-US" sz="2800" dirty="0"/>
              <a:t>Phone 651-201-2640</a:t>
            </a:r>
          </a:p>
          <a:p>
            <a:r>
              <a:rPr lang="en-US" sz="2800" dirty="0"/>
              <a:t>Fax 651-282-6671</a:t>
            </a:r>
          </a:p>
          <a:p>
            <a:r>
              <a:rPr lang="en-US" sz="2800" dirty="0"/>
              <a:t>Email </a:t>
            </a:r>
            <a:r>
              <a:rPr lang="en-US" sz="2800" dirty="0">
                <a:solidFill>
                  <a:schemeClr val="accent2"/>
                </a:solidFill>
                <a:hlinkClick r:id="rId4">
                  <a:extLst>
                    <a:ext uri="{A12FA001-AC4F-418D-AE19-62706E023703}">
                      <ahyp:hlinkClr xmlns:ahyp="http://schemas.microsoft.com/office/drawing/2018/hyperlinkcolor" val="tx"/>
                    </a:ext>
                  </a:extLst>
                </a:hlinkClick>
              </a:rPr>
              <a:t>star.program@state.mn.us</a:t>
            </a:r>
            <a:endParaRPr lang="en-US" sz="2800" dirty="0">
              <a:solidFill>
                <a:schemeClr val="accent2"/>
              </a:solidFill>
            </a:endParaRPr>
          </a:p>
          <a:p>
            <a:r>
              <a:rPr lang="en-US" sz="2800" dirty="0"/>
              <a:t>Website  MN STAR (</a:t>
            </a:r>
            <a:r>
              <a:rPr lang="en-US" sz="2800" dirty="0">
                <a:solidFill>
                  <a:schemeClr val="accent2"/>
                </a:solidFill>
                <a:hlinkClick r:id="rId5">
                  <a:extLst>
                    <a:ext uri="{A12FA001-AC4F-418D-AE19-62706E023703}">
                      <ahyp:hlinkClr xmlns:ahyp="http://schemas.microsoft.com/office/drawing/2018/hyperlinkcolor" val="tx"/>
                    </a:ext>
                  </a:extLst>
                </a:hlinkClick>
              </a:rPr>
              <a:t>www.mn.gov/star/</a:t>
            </a:r>
            <a:r>
              <a:rPr lang="en-US" sz="2800" dirty="0">
                <a:solidFill>
                  <a:schemeClr val="accent2"/>
                </a:solidFill>
              </a:rPr>
              <a:t>) </a:t>
            </a:r>
          </a:p>
        </p:txBody>
      </p:sp>
      <p:cxnSp>
        <p:nvCxnSpPr>
          <p:cNvPr id="39" name="Straight Connector 3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F4C50DC1-B0B6-4EB1-B166-45D8AA0826B7}"/>
              </a:ext>
            </a:extLst>
          </p:cNvPr>
          <p:cNvSpPr>
            <a:spLocks noGrp="1"/>
          </p:cNvSpPr>
          <p:nvPr>
            <p:ph type="sldNum" sz="quarter" idx="12"/>
          </p:nvPr>
        </p:nvSpPr>
        <p:spPr>
          <a:xfrm>
            <a:off x="8590663" y="6041362"/>
            <a:ext cx="683339" cy="365125"/>
          </a:xfrm>
        </p:spPr>
        <p:txBody>
          <a:bodyPr>
            <a:normAutofit/>
          </a:bodyPr>
          <a:lstStyle/>
          <a:p>
            <a:pPr>
              <a:spcAft>
                <a:spcPts val="600"/>
              </a:spcAft>
            </a:pPr>
            <a:fld id="{29A83090-688E-4598-8F59-161FC0CCCE7C}" type="slidenum">
              <a:rPr lang="en-US">
                <a:solidFill>
                  <a:srgbClr val="FFFFFF"/>
                </a:solidFill>
              </a:rPr>
              <a:pPr>
                <a:spcAft>
                  <a:spcPts val="600"/>
                </a:spcAft>
              </a:pPr>
              <a:t>21</a:t>
            </a:fld>
            <a:endParaRPr lang="en-US">
              <a:solidFill>
                <a:srgbClr val="FFFFFF"/>
              </a:solidFill>
            </a:endParaRPr>
          </a:p>
        </p:txBody>
      </p:sp>
      <p:sp>
        <p:nvSpPr>
          <p:cNvPr id="4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539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A1D1-D52A-4041-8CED-2C394FDE7054}"/>
              </a:ext>
            </a:extLst>
          </p:cNvPr>
          <p:cNvSpPr>
            <a:spLocks noGrp="1"/>
          </p:cNvSpPr>
          <p:nvPr>
            <p:ph type="title"/>
          </p:nvPr>
        </p:nvSpPr>
        <p:spPr/>
        <p:txBody>
          <a:bodyPr/>
          <a:lstStyle/>
          <a:p>
            <a:r>
              <a:rPr lang="en-US" dirty="0">
                <a:solidFill>
                  <a:schemeClr val="accent2"/>
                </a:solidFill>
              </a:rPr>
              <a:t>Introduction</a:t>
            </a:r>
          </a:p>
        </p:txBody>
      </p:sp>
      <p:sp>
        <p:nvSpPr>
          <p:cNvPr id="3" name="Content Placeholder 2">
            <a:extLst>
              <a:ext uri="{FF2B5EF4-FFF2-40B4-BE49-F238E27FC236}">
                <a16:creationId xmlns:a16="http://schemas.microsoft.com/office/drawing/2014/main" id="{C4E1219B-768E-420F-8D1A-227D21A1413A}"/>
              </a:ext>
            </a:extLst>
          </p:cNvPr>
          <p:cNvSpPr>
            <a:spLocks noGrp="1"/>
          </p:cNvSpPr>
          <p:nvPr>
            <p:ph idx="1"/>
          </p:nvPr>
        </p:nvSpPr>
        <p:spPr>
          <a:xfrm>
            <a:off x="976383" y="1930400"/>
            <a:ext cx="5119617" cy="3880773"/>
          </a:xfrm>
        </p:spPr>
        <p:txBody>
          <a:bodyPr>
            <a:normAutofit lnSpcReduction="10000"/>
          </a:bodyPr>
          <a:lstStyle/>
          <a:p>
            <a:r>
              <a:rPr lang="en-US" sz="2400" dirty="0"/>
              <a:t>Amy Perron</a:t>
            </a:r>
          </a:p>
          <a:p>
            <a:r>
              <a:rPr lang="en-US" sz="2400" dirty="0"/>
              <a:t>MN STAR Program</a:t>
            </a:r>
          </a:p>
          <a:p>
            <a:pPr lvl="1"/>
            <a:r>
              <a:rPr lang="en-US" sz="2200" dirty="0"/>
              <a:t>Federally Funded Program</a:t>
            </a:r>
          </a:p>
          <a:p>
            <a:r>
              <a:rPr lang="en-US" sz="2400" dirty="0"/>
              <a:t>Assistive Technology Specialist</a:t>
            </a:r>
          </a:p>
          <a:p>
            <a:r>
              <a:rPr lang="en-US" sz="2400" dirty="0"/>
              <a:t>Our program serves all Minnesota Residents</a:t>
            </a:r>
          </a:p>
          <a:p>
            <a:pPr algn="ctr"/>
            <a:endParaRPr lang="en-US" sz="2400" dirty="0"/>
          </a:p>
          <a:p>
            <a:pPr marL="0" indent="0" algn="ctr">
              <a:buNone/>
            </a:pPr>
            <a:r>
              <a:rPr lang="en-US" sz="2400" dirty="0"/>
              <a:t>Let’s talk about Assistive Technology – AT!</a:t>
            </a:r>
          </a:p>
        </p:txBody>
      </p:sp>
      <p:pic>
        <p:nvPicPr>
          <p:cNvPr id="8" name="Picture 7" descr="A photo of Amy Perron wearing IrisVision Glasses">
            <a:extLst>
              <a:ext uri="{FF2B5EF4-FFF2-40B4-BE49-F238E27FC236}">
                <a16:creationId xmlns:a16="http://schemas.microsoft.com/office/drawing/2014/main" id="{1D52802D-5F8C-493D-B386-5DC72535E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302" y="1968501"/>
            <a:ext cx="2552700" cy="2959100"/>
          </a:xfrm>
          <a:prstGeom prst="rect">
            <a:avLst/>
          </a:prstGeom>
        </p:spPr>
      </p:pic>
      <p:sp>
        <p:nvSpPr>
          <p:cNvPr id="4" name="Slide Number Placeholder 3">
            <a:extLst>
              <a:ext uri="{FF2B5EF4-FFF2-40B4-BE49-F238E27FC236}">
                <a16:creationId xmlns:a16="http://schemas.microsoft.com/office/drawing/2014/main" id="{94605430-EE50-4AE0-90F2-D82EE22BB524}"/>
              </a:ext>
            </a:extLst>
          </p:cNvPr>
          <p:cNvSpPr>
            <a:spLocks noGrp="1"/>
          </p:cNvSpPr>
          <p:nvPr>
            <p:ph type="sldNum" sz="quarter" idx="12"/>
          </p:nvPr>
        </p:nvSpPr>
        <p:spPr/>
        <p:txBody>
          <a:bodyPr/>
          <a:lstStyle/>
          <a:p>
            <a:fld id="{29A83090-688E-4598-8F59-161FC0CCCE7C}" type="slidenum">
              <a:rPr lang="en-US" smtClean="0"/>
              <a:t>3</a:t>
            </a:fld>
            <a:endParaRPr lang="en-US"/>
          </a:p>
        </p:txBody>
      </p:sp>
    </p:spTree>
    <p:extLst>
      <p:ext uri="{BB962C8B-B14F-4D97-AF65-F5344CB8AC3E}">
        <p14:creationId xmlns:p14="http://schemas.microsoft.com/office/powerpoint/2010/main" val="258624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287C47-6FA9-4147-A51C-B3A864B36701}"/>
              </a:ext>
            </a:extLst>
          </p:cNvPr>
          <p:cNvSpPr>
            <a:spLocks noGrp="1"/>
          </p:cNvSpPr>
          <p:nvPr>
            <p:ph type="title"/>
          </p:nvPr>
        </p:nvSpPr>
        <p:spPr/>
        <p:txBody>
          <a:bodyPr/>
          <a:lstStyle/>
          <a:p>
            <a:r>
              <a:rPr lang="en-US" dirty="0">
                <a:solidFill>
                  <a:schemeClr val="accent2"/>
                </a:solidFill>
              </a:rPr>
              <a:t>What is Assistive Technology?</a:t>
            </a:r>
          </a:p>
        </p:txBody>
      </p:sp>
      <p:sp>
        <p:nvSpPr>
          <p:cNvPr id="5" name="Slide Number Placeholder 4">
            <a:extLst>
              <a:ext uri="{FF2B5EF4-FFF2-40B4-BE49-F238E27FC236}">
                <a16:creationId xmlns:a16="http://schemas.microsoft.com/office/drawing/2014/main" id="{9464DF3E-CA6F-4270-8FEE-F3221CF35933}"/>
              </a:ext>
            </a:extLst>
          </p:cNvPr>
          <p:cNvSpPr>
            <a:spLocks noGrp="1"/>
          </p:cNvSpPr>
          <p:nvPr>
            <p:ph type="sldNum" sz="quarter" idx="12"/>
          </p:nvPr>
        </p:nvSpPr>
        <p:spPr/>
        <p:txBody>
          <a:bodyPr/>
          <a:lstStyle/>
          <a:p>
            <a:fld id="{29A83090-688E-4598-8F59-161FC0CCCE7C}" type="slidenum">
              <a:rPr lang="en-US" smtClean="0"/>
              <a:t>4</a:t>
            </a:fld>
            <a:endParaRPr lang="en-US"/>
          </a:p>
        </p:txBody>
      </p:sp>
      <p:pic>
        <p:nvPicPr>
          <p:cNvPr id="8" name="Content Placeholder 4" descr="A person using a modified walker to plow   through the snow.&#10;&#10;">
            <a:extLst>
              <a:ext uri="{FF2B5EF4-FFF2-40B4-BE49-F238E27FC236}">
                <a16:creationId xmlns:a16="http://schemas.microsoft.com/office/drawing/2014/main" id="{4CE08081-19FE-419E-A241-DBFA87D267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5483" y="1590262"/>
            <a:ext cx="5922346" cy="4451764"/>
          </a:xfrm>
        </p:spPr>
      </p:pic>
    </p:spTree>
    <p:extLst>
      <p:ext uri="{BB962C8B-B14F-4D97-AF65-F5344CB8AC3E}">
        <p14:creationId xmlns:p14="http://schemas.microsoft.com/office/powerpoint/2010/main" val="17938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4073-4646-4936-8597-685579B60315}"/>
              </a:ext>
            </a:extLst>
          </p:cNvPr>
          <p:cNvSpPr>
            <a:spLocks noGrp="1"/>
          </p:cNvSpPr>
          <p:nvPr>
            <p:ph type="title"/>
          </p:nvPr>
        </p:nvSpPr>
        <p:spPr/>
        <p:txBody>
          <a:bodyPr/>
          <a:lstStyle/>
          <a:p>
            <a:r>
              <a:rPr lang="en-US" dirty="0">
                <a:solidFill>
                  <a:schemeClr val="accent2"/>
                </a:solidFill>
              </a:rPr>
              <a:t>Assistive Technology is…</a:t>
            </a:r>
          </a:p>
        </p:txBody>
      </p:sp>
      <p:sp>
        <p:nvSpPr>
          <p:cNvPr id="3" name="Content Placeholder 2">
            <a:extLst>
              <a:ext uri="{FF2B5EF4-FFF2-40B4-BE49-F238E27FC236}">
                <a16:creationId xmlns:a16="http://schemas.microsoft.com/office/drawing/2014/main" id="{55750FFC-1CC6-44A4-99E7-92445A96BAA0}"/>
              </a:ext>
            </a:extLst>
          </p:cNvPr>
          <p:cNvSpPr>
            <a:spLocks noGrp="1"/>
          </p:cNvSpPr>
          <p:nvPr>
            <p:ph idx="1"/>
          </p:nvPr>
        </p:nvSpPr>
        <p:spPr/>
        <p:txBody>
          <a:bodyPr/>
          <a:lstStyle/>
          <a:p>
            <a:pPr>
              <a:buNone/>
            </a:pPr>
            <a:r>
              <a:rPr lang="en-US" sz="3200" dirty="0"/>
              <a:t>...</a:t>
            </a:r>
            <a:r>
              <a:rPr lang="en-US" sz="3200" dirty="0">
                <a:solidFill>
                  <a:srgbClr val="FF0000"/>
                </a:solidFill>
              </a:rPr>
              <a:t>any</a:t>
            </a:r>
            <a:r>
              <a:rPr lang="en-US" sz="3200" dirty="0"/>
              <a:t> item, piece of equipment, or product system, whether acquired commercially off the shelf, modified, or customized, that is used to increase, maintain, or improve functional capabilities of individuals with disabilities. </a:t>
            </a:r>
          </a:p>
          <a:p>
            <a:pPr algn="just">
              <a:buNone/>
            </a:pPr>
            <a:r>
              <a:rPr lang="en-US" sz="3200" dirty="0"/>
              <a:t>				         </a:t>
            </a:r>
            <a:r>
              <a:rPr lang="en-US" sz="2400" dirty="0"/>
              <a:t>[20 U.S.C. Chapter 33, Section 1401 (25)]</a:t>
            </a:r>
          </a:p>
          <a:p>
            <a:endParaRPr lang="en-US" dirty="0"/>
          </a:p>
        </p:txBody>
      </p:sp>
      <p:sp>
        <p:nvSpPr>
          <p:cNvPr id="4" name="Slide Number Placeholder 3">
            <a:extLst>
              <a:ext uri="{FF2B5EF4-FFF2-40B4-BE49-F238E27FC236}">
                <a16:creationId xmlns:a16="http://schemas.microsoft.com/office/drawing/2014/main" id="{CC2F58CA-8163-4136-B2F1-66C125DAB4F6}"/>
              </a:ext>
            </a:extLst>
          </p:cNvPr>
          <p:cNvSpPr>
            <a:spLocks noGrp="1"/>
          </p:cNvSpPr>
          <p:nvPr>
            <p:ph type="sldNum" sz="quarter" idx="12"/>
          </p:nvPr>
        </p:nvSpPr>
        <p:spPr/>
        <p:txBody>
          <a:bodyPr/>
          <a:lstStyle/>
          <a:p>
            <a:fld id="{29A83090-688E-4598-8F59-161FC0CCCE7C}" type="slidenum">
              <a:rPr lang="en-US" smtClean="0"/>
              <a:t>5</a:t>
            </a:fld>
            <a:endParaRPr lang="en-US"/>
          </a:p>
        </p:txBody>
      </p:sp>
    </p:spTree>
    <p:extLst>
      <p:ext uri="{BB962C8B-B14F-4D97-AF65-F5344CB8AC3E}">
        <p14:creationId xmlns:p14="http://schemas.microsoft.com/office/powerpoint/2010/main" val="13710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45D9-0EBC-4910-8918-C37A28F2D2D1}"/>
              </a:ext>
            </a:extLst>
          </p:cNvPr>
          <p:cNvSpPr>
            <a:spLocks noGrp="1"/>
          </p:cNvSpPr>
          <p:nvPr>
            <p:ph type="title"/>
          </p:nvPr>
        </p:nvSpPr>
        <p:spPr/>
        <p:txBody>
          <a:bodyPr/>
          <a:lstStyle/>
          <a:p>
            <a:r>
              <a:rPr lang="en-US" dirty="0">
                <a:solidFill>
                  <a:schemeClr val="accent2"/>
                </a:solidFill>
              </a:rPr>
              <a:t>Federal Assistive Technology Act</a:t>
            </a:r>
          </a:p>
        </p:txBody>
      </p:sp>
      <p:sp>
        <p:nvSpPr>
          <p:cNvPr id="3" name="Content Placeholder 2">
            <a:extLst>
              <a:ext uri="{FF2B5EF4-FFF2-40B4-BE49-F238E27FC236}">
                <a16:creationId xmlns:a16="http://schemas.microsoft.com/office/drawing/2014/main" id="{B777B14B-3012-4D3A-84E6-19F653911228}"/>
              </a:ext>
            </a:extLst>
          </p:cNvPr>
          <p:cNvSpPr>
            <a:spLocks noGrp="1"/>
          </p:cNvSpPr>
          <p:nvPr>
            <p:ph idx="1"/>
          </p:nvPr>
        </p:nvSpPr>
        <p:spPr>
          <a:xfrm>
            <a:off x="677334" y="1814225"/>
            <a:ext cx="8596668" cy="3880773"/>
          </a:xfrm>
        </p:spPr>
        <p:txBody>
          <a:bodyPr/>
          <a:lstStyle/>
          <a:p>
            <a:r>
              <a:rPr lang="en-US" sz="3200" dirty="0"/>
              <a:t>Legislation was originally passed in 1988  and was  reauthorized in 2004</a:t>
            </a:r>
          </a:p>
          <a:p>
            <a:r>
              <a:rPr lang="en-US" sz="3200" dirty="0"/>
              <a:t>All 50 states, four US territories, the District of Columbia and Puerto Rico receive formula grant funding.</a:t>
            </a:r>
          </a:p>
          <a:p>
            <a:r>
              <a:rPr lang="en-US" sz="3200" dirty="0"/>
              <a:t>State AT Programs serve all individuals of any age and with any type of disability</a:t>
            </a:r>
          </a:p>
          <a:p>
            <a:endParaRPr lang="en-US" dirty="0"/>
          </a:p>
        </p:txBody>
      </p:sp>
      <p:sp>
        <p:nvSpPr>
          <p:cNvPr id="4" name="Slide Number Placeholder 3">
            <a:extLst>
              <a:ext uri="{FF2B5EF4-FFF2-40B4-BE49-F238E27FC236}">
                <a16:creationId xmlns:a16="http://schemas.microsoft.com/office/drawing/2014/main" id="{6F72DDE9-C723-440F-8DC7-B07467B0F522}"/>
              </a:ext>
            </a:extLst>
          </p:cNvPr>
          <p:cNvSpPr>
            <a:spLocks noGrp="1"/>
          </p:cNvSpPr>
          <p:nvPr>
            <p:ph type="sldNum" sz="quarter" idx="12"/>
          </p:nvPr>
        </p:nvSpPr>
        <p:spPr/>
        <p:txBody>
          <a:bodyPr/>
          <a:lstStyle/>
          <a:p>
            <a:fld id="{29A83090-688E-4598-8F59-161FC0CCCE7C}" type="slidenum">
              <a:rPr lang="en-US" smtClean="0"/>
              <a:t>6</a:t>
            </a:fld>
            <a:endParaRPr lang="en-US"/>
          </a:p>
        </p:txBody>
      </p:sp>
    </p:spTree>
    <p:extLst>
      <p:ext uri="{BB962C8B-B14F-4D97-AF65-F5344CB8AC3E}">
        <p14:creationId xmlns:p14="http://schemas.microsoft.com/office/powerpoint/2010/main" val="221932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7E0A-A3A9-453B-A8F4-262682A55EBC}"/>
              </a:ext>
            </a:extLst>
          </p:cNvPr>
          <p:cNvSpPr>
            <a:spLocks noGrp="1"/>
          </p:cNvSpPr>
          <p:nvPr>
            <p:ph type="title"/>
          </p:nvPr>
        </p:nvSpPr>
        <p:spPr/>
        <p:txBody>
          <a:bodyPr/>
          <a:lstStyle/>
          <a:p>
            <a:r>
              <a:rPr lang="en-US" dirty="0">
                <a:solidFill>
                  <a:schemeClr val="accent2"/>
                </a:solidFill>
              </a:rPr>
              <a:t>Federal Assistive Technology Act Services</a:t>
            </a:r>
          </a:p>
        </p:txBody>
      </p:sp>
      <p:sp>
        <p:nvSpPr>
          <p:cNvPr id="3" name="Content Placeholder 2">
            <a:extLst>
              <a:ext uri="{FF2B5EF4-FFF2-40B4-BE49-F238E27FC236}">
                <a16:creationId xmlns:a16="http://schemas.microsoft.com/office/drawing/2014/main" id="{6C0DE31A-B1B0-49CB-94F8-E3F10D13F202}"/>
              </a:ext>
            </a:extLst>
          </p:cNvPr>
          <p:cNvSpPr>
            <a:spLocks noGrp="1"/>
          </p:cNvSpPr>
          <p:nvPr>
            <p:ph idx="1"/>
          </p:nvPr>
        </p:nvSpPr>
        <p:spPr/>
        <p:txBody>
          <a:bodyPr/>
          <a:lstStyle/>
          <a:p>
            <a:r>
              <a:rPr lang="en-US" sz="3200" dirty="0"/>
              <a:t>Information and Assistance</a:t>
            </a:r>
          </a:p>
          <a:p>
            <a:r>
              <a:rPr lang="en-US" sz="3200" dirty="0"/>
              <a:t>Device Demonstration</a:t>
            </a:r>
          </a:p>
          <a:p>
            <a:r>
              <a:rPr lang="en-US" sz="3200" dirty="0"/>
              <a:t>Device Loans</a:t>
            </a:r>
          </a:p>
          <a:p>
            <a:r>
              <a:rPr lang="en-US" sz="3200" dirty="0"/>
              <a:t>AT Reutilization</a:t>
            </a:r>
          </a:p>
          <a:p>
            <a:endParaRPr lang="en-US" dirty="0"/>
          </a:p>
          <a:p>
            <a:pPr marL="0" indent="0">
              <a:buNone/>
            </a:pPr>
            <a:r>
              <a:rPr lang="en-US" sz="2400" dirty="0"/>
              <a:t>Services vary from state to state (these are the core services)</a:t>
            </a:r>
          </a:p>
        </p:txBody>
      </p:sp>
      <p:sp>
        <p:nvSpPr>
          <p:cNvPr id="4" name="Slide Number Placeholder 3">
            <a:extLst>
              <a:ext uri="{FF2B5EF4-FFF2-40B4-BE49-F238E27FC236}">
                <a16:creationId xmlns:a16="http://schemas.microsoft.com/office/drawing/2014/main" id="{B136C5A2-5166-4524-BB05-8AA3AB7632F4}"/>
              </a:ext>
            </a:extLst>
          </p:cNvPr>
          <p:cNvSpPr>
            <a:spLocks noGrp="1"/>
          </p:cNvSpPr>
          <p:nvPr>
            <p:ph type="sldNum" sz="quarter" idx="12"/>
          </p:nvPr>
        </p:nvSpPr>
        <p:spPr/>
        <p:txBody>
          <a:bodyPr/>
          <a:lstStyle/>
          <a:p>
            <a:fld id="{29A83090-688E-4598-8F59-161FC0CCCE7C}" type="slidenum">
              <a:rPr lang="en-US" smtClean="0"/>
              <a:t>7</a:t>
            </a:fld>
            <a:endParaRPr lang="en-US"/>
          </a:p>
        </p:txBody>
      </p:sp>
    </p:spTree>
    <p:extLst>
      <p:ext uri="{BB962C8B-B14F-4D97-AF65-F5344CB8AC3E}">
        <p14:creationId xmlns:p14="http://schemas.microsoft.com/office/powerpoint/2010/main" val="323199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C237-622D-4A16-B3FF-B100694F0217}"/>
              </a:ext>
            </a:extLst>
          </p:cNvPr>
          <p:cNvSpPr>
            <a:spLocks noGrp="1"/>
          </p:cNvSpPr>
          <p:nvPr>
            <p:ph type="title"/>
          </p:nvPr>
        </p:nvSpPr>
        <p:spPr/>
        <p:txBody>
          <a:bodyPr/>
          <a:lstStyle/>
          <a:p>
            <a:r>
              <a:rPr lang="en-US" b="1" dirty="0">
                <a:solidFill>
                  <a:schemeClr val="accent2"/>
                </a:solidFill>
              </a:rPr>
              <a:t>Find Your State Program</a:t>
            </a:r>
            <a:endParaRPr lang="en-US" dirty="0">
              <a:solidFill>
                <a:schemeClr val="accent2"/>
              </a:solidFill>
            </a:endParaRPr>
          </a:p>
        </p:txBody>
      </p:sp>
      <p:pic>
        <p:nvPicPr>
          <p:cNvPr id="8" name="Content Placeholder 7">
            <a:extLst>
              <a:ext uri="{FF2B5EF4-FFF2-40B4-BE49-F238E27FC236}">
                <a16:creationId xmlns:a16="http://schemas.microsoft.com/office/drawing/2014/main" id="{431FC438-0CE8-48E5-9A1C-212B83047DB3}"/>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3421" y="2750819"/>
            <a:ext cx="3057073" cy="1711961"/>
          </a:xfrm>
        </p:spPr>
      </p:pic>
      <p:sp>
        <p:nvSpPr>
          <p:cNvPr id="6" name="Content Placeholder 5">
            <a:extLst>
              <a:ext uri="{FF2B5EF4-FFF2-40B4-BE49-F238E27FC236}">
                <a16:creationId xmlns:a16="http://schemas.microsoft.com/office/drawing/2014/main" id="{1B11156E-121E-48F1-90CF-A53616261019}"/>
              </a:ext>
            </a:extLst>
          </p:cNvPr>
          <p:cNvSpPr>
            <a:spLocks noGrp="1"/>
          </p:cNvSpPr>
          <p:nvPr>
            <p:ph sz="half" idx="2"/>
          </p:nvPr>
        </p:nvSpPr>
        <p:spPr>
          <a:xfrm>
            <a:off x="4503420" y="2365534"/>
            <a:ext cx="5166360" cy="2767012"/>
          </a:xfrm>
        </p:spPr>
        <p:txBody>
          <a:bodyPr/>
          <a:lstStyle/>
          <a:p>
            <a:pPr marL="0" indent="0">
              <a:buNone/>
            </a:pPr>
            <a:r>
              <a:rPr lang="en-US" sz="3200" dirty="0"/>
              <a:t>If you would like to learn more about your state AT Act Program go to:</a:t>
            </a:r>
          </a:p>
          <a:p>
            <a:pPr marL="0" indent="0" algn="ctr">
              <a:buNone/>
            </a:pPr>
            <a:r>
              <a:rPr lang="en-US" sz="2800" dirty="0"/>
              <a:t> </a:t>
            </a:r>
            <a:r>
              <a:rPr lang="en-US" sz="3200" b="1" dirty="0"/>
              <a:t>www.</a:t>
            </a:r>
            <a:r>
              <a:rPr lang="en-US" sz="3600" b="1" dirty="0"/>
              <a:t>at3center</a:t>
            </a:r>
            <a:r>
              <a:rPr lang="en-US" sz="3200" b="1" dirty="0"/>
              <a:t>.net</a:t>
            </a:r>
            <a:endParaRPr lang="en-US" sz="2800" b="1" dirty="0"/>
          </a:p>
          <a:p>
            <a:endParaRPr lang="en-US" dirty="0"/>
          </a:p>
        </p:txBody>
      </p:sp>
      <p:sp>
        <p:nvSpPr>
          <p:cNvPr id="4" name="Slide Number Placeholder 3">
            <a:extLst>
              <a:ext uri="{FF2B5EF4-FFF2-40B4-BE49-F238E27FC236}">
                <a16:creationId xmlns:a16="http://schemas.microsoft.com/office/drawing/2014/main" id="{5E3DB06B-6D20-4AB8-8FC5-4DEE5C631BE8}"/>
              </a:ext>
            </a:extLst>
          </p:cNvPr>
          <p:cNvSpPr>
            <a:spLocks noGrp="1"/>
          </p:cNvSpPr>
          <p:nvPr>
            <p:ph type="sldNum" sz="quarter" idx="12"/>
          </p:nvPr>
        </p:nvSpPr>
        <p:spPr/>
        <p:txBody>
          <a:bodyPr/>
          <a:lstStyle/>
          <a:p>
            <a:fld id="{29A83090-688E-4598-8F59-161FC0CCCE7C}" type="slidenum">
              <a:rPr lang="en-US" smtClean="0"/>
              <a:t>8</a:t>
            </a:fld>
            <a:endParaRPr lang="en-US"/>
          </a:p>
        </p:txBody>
      </p:sp>
    </p:spTree>
    <p:extLst>
      <p:ext uri="{BB962C8B-B14F-4D97-AF65-F5344CB8AC3E}">
        <p14:creationId xmlns:p14="http://schemas.microsoft.com/office/powerpoint/2010/main" val="357056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4E97-5231-4ACB-9568-7DD87CFAB8AD}"/>
              </a:ext>
            </a:extLst>
          </p:cNvPr>
          <p:cNvSpPr>
            <a:spLocks noGrp="1"/>
          </p:cNvSpPr>
          <p:nvPr>
            <p:ph type="title"/>
          </p:nvPr>
        </p:nvSpPr>
        <p:spPr/>
        <p:txBody>
          <a:bodyPr/>
          <a:lstStyle/>
          <a:p>
            <a:r>
              <a:rPr lang="en-US" dirty="0">
                <a:solidFill>
                  <a:schemeClr val="accent2"/>
                </a:solidFill>
              </a:rPr>
              <a:t>Potential Barriers of AT Usage</a:t>
            </a:r>
          </a:p>
        </p:txBody>
      </p:sp>
      <p:sp>
        <p:nvSpPr>
          <p:cNvPr id="3" name="Content Placeholder 2">
            <a:extLst>
              <a:ext uri="{FF2B5EF4-FFF2-40B4-BE49-F238E27FC236}">
                <a16:creationId xmlns:a16="http://schemas.microsoft.com/office/drawing/2014/main" id="{AC44D97C-C1B8-4153-A088-2E4A3C24C723}"/>
              </a:ext>
            </a:extLst>
          </p:cNvPr>
          <p:cNvSpPr>
            <a:spLocks noGrp="1"/>
          </p:cNvSpPr>
          <p:nvPr>
            <p:ph idx="1"/>
          </p:nvPr>
        </p:nvSpPr>
        <p:spPr>
          <a:xfrm>
            <a:off x="677334" y="2160590"/>
            <a:ext cx="5210848" cy="3007156"/>
          </a:xfrm>
        </p:spPr>
        <p:txBody>
          <a:bodyPr/>
          <a:lstStyle/>
          <a:p>
            <a:r>
              <a:rPr lang="en-US" sz="3200" dirty="0"/>
              <a:t>Lack of awareness</a:t>
            </a:r>
          </a:p>
          <a:p>
            <a:r>
              <a:rPr lang="en-US" sz="3200" dirty="0"/>
              <a:t>Lack of training/skill</a:t>
            </a:r>
          </a:p>
          <a:p>
            <a:r>
              <a:rPr lang="en-US" sz="3200" dirty="0"/>
              <a:t>Fear</a:t>
            </a:r>
          </a:p>
          <a:p>
            <a:r>
              <a:rPr lang="en-US" sz="3200" dirty="0"/>
              <a:t>Technical problems</a:t>
            </a:r>
          </a:p>
          <a:p>
            <a:endParaRPr lang="en-US" dirty="0"/>
          </a:p>
        </p:txBody>
      </p:sp>
      <p:sp>
        <p:nvSpPr>
          <p:cNvPr id="4" name="Slide Number Placeholder 3">
            <a:extLst>
              <a:ext uri="{FF2B5EF4-FFF2-40B4-BE49-F238E27FC236}">
                <a16:creationId xmlns:a16="http://schemas.microsoft.com/office/drawing/2014/main" id="{07D74DD3-5FFA-4CB1-B27B-A1071E0E5A1B}"/>
              </a:ext>
            </a:extLst>
          </p:cNvPr>
          <p:cNvSpPr>
            <a:spLocks noGrp="1"/>
          </p:cNvSpPr>
          <p:nvPr>
            <p:ph type="sldNum" sz="quarter" idx="12"/>
          </p:nvPr>
        </p:nvSpPr>
        <p:spPr/>
        <p:txBody>
          <a:bodyPr/>
          <a:lstStyle/>
          <a:p>
            <a:fld id="{29A83090-688E-4598-8F59-161FC0CCCE7C}" type="slidenum">
              <a:rPr lang="en-US" smtClean="0"/>
              <a:t>9</a:t>
            </a:fld>
            <a:endParaRPr lang="en-US"/>
          </a:p>
        </p:txBody>
      </p:sp>
    </p:spTree>
    <p:extLst>
      <p:ext uri="{BB962C8B-B14F-4D97-AF65-F5344CB8AC3E}">
        <p14:creationId xmlns:p14="http://schemas.microsoft.com/office/powerpoint/2010/main" val="9827632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91E539606CF14194B4B0E0C116744C" ma:contentTypeVersion="12" ma:contentTypeDescription="Create a new document." ma:contentTypeScope="" ma:versionID="36b9e46f9b568f2059d64b3e2a42aed9">
  <xsd:schema xmlns:xsd="http://www.w3.org/2001/XMLSchema" xmlns:xs="http://www.w3.org/2001/XMLSchema" xmlns:p="http://schemas.microsoft.com/office/2006/metadata/properties" xmlns:ns2="e7d4bfaf-b893-4a43-a061-5cee8f15146e" xmlns:ns3="f2439734-bbbe-4349-9c3f-57542072b79f" targetNamespace="http://schemas.microsoft.com/office/2006/metadata/properties" ma:root="true" ma:fieldsID="136db6e544f8512accac6ab8cfec9bfe" ns2:_="" ns3:_="">
    <xsd:import namespace="e7d4bfaf-b893-4a43-a061-5cee8f15146e"/>
    <xsd:import namespace="f2439734-bbbe-4349-9c3f-57542072b7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4bfaf-b893-4a43-a061-5cee8f151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439734-bbbe-4349-9c3f-57542072b7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D4EE0-8DE8-4A58-9F3A-90CFA3B8C1E5}">
  <ds:schemaRefs>
    <ds:schemaRef ds:uri="http://purl.org/dc/dcmitype/"/>
    <ds:schemaRef ds:uri="http://www.w3.org/XML/1998/namespace"/>
    <ds:schemaRef ds:uri="http://schemas.microsoft.com/office/infopath/2007/PartnerControls"/>
    <ds:schemaRef ds:uri="http://purl.org/dc/elements/1.1/"/>
    <ds:schemaRef ds:uri="http://schemas.microsoft.com/office/2006/metadata/properties"/>
    <ds:schemaRef ds:uri="e7d4bfaf-b893-4a43-a061-5cee8f15146e"/>
    <ds:schemaRef ds:uri="http://purl.org/dc/terms/"/>
    <ds:schemaRef ds:uri="http://schemas.microsoft.com/office/2006/documentManagement/types"/>
    <ds:schemaRef ds:uri="http://schemas.openxmlformats.org/package/2006/metadata/core-properties"/>
    <ds:schemaRef ds:uri="f2439734-bbbe-4349-9c3f-57542072b79f"/>
  </ds:schemaRefs>
</ds:datastoreItem>
</file>

<file path=customXml/itemProps2.xml><?xml version="1.0" encoding="utf-8"?>
<ds:datastoreItem xmlns:ds="http://schemas.openxmlformats.org/officeDocument/2006/customXml" ds:itemID="{3022341D-2D69-4FB4-BCB1-EFA08403F016}"/>
</file>

<file path=customXml/itemProps3.xml><?xml version="1.0" encoding="utf-8"?>
<ds:datastoreItem xmlns:ds="http://schemas.openxmlformats.org/officeDocument/2006/customXml" ds:itemID="{F9194CB9-664D-476C-8618-D69B357193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TotalTime>
  <Words>1047</Words>
  <Application>Microsoft Office PowerPoint</Application>
  <PresentationFormat>Widescreen</PresentationFormat>
  <Paragraphs>188</Paragraphs>
  <Slides>21</Slides>
  <Notes>21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PowerPoint Presentation</vt:lpstr>
      <vt:lpstr>Adaptive Living Through Technology</vt:lpstr>
      <vt:lpstr>Introduction</vt:lpstr>
      <vt:lpstr>What is Assistive Technology?</vt:lpstr>
      <vt:lpstr>Assistive Technology is…</vt:lpstr>
      <vt:lpstr>Federal Assistive Technology Act</vt:lpstr>
      <vt:lpstr>Federal Assistive Technology Act Services</vt:lpstr>
      <vt:lpstr>Find Your State Program</vt:lpstr>
      <vt:lpstr>Potential Barriers of AT Usage</vt:lpstr>
      <vt:lpstr>Let’s look at some Assistive Technology</vt:lpstr>
      <vt:lpstr>Types of Assistive Technology Available</vt:lpstr>
      <vt:lpstr>Vision Devices</vt:lpstr>
      <vt:lpstr>Hearing Devices</vt:lpstr>
      <vt:lpstr>Speech Communication</vt:lpstr>
      <vt:lpstr>Daily Living Aids</vt:lpstr>
      <vt:lpstr>Computers and Related </vt:lpstr>
      <vt:lpstr>Environmental Controls</vt:lpstr>
      <vt:lpstr>Popular Environmental Controls</vt:lpstr>
      <vt:lpstr>Built in Accessibility </vt:lpstr>
      <vt:lpstr>Built in Features for Mobility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Perron, Amy (ADM)</dc:creator>
  <cp:lastModifiedBy>Perron, Amy (ADM)</cp:lastModifiedBy>
  <cp:revision>11</cp:revision>
  <dcterms:created xsi:type="dcterms:W3CDTF">2019-09-04T18:47:32Z</dcterms:created>
  <dcterms:modified xsi:type="dcterms:W3CDTF">2019-09-05T16:57:07Z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0x0101001591E539606CF14194B4B0E0C116744C</vt:lpwstr>
  </property>
</Properties>
</file>