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4"/>
  </p:sldMasterIdLst>
  <p:notesMasterIdLst>
    <p:notesMasterId r:id="rId18"/>
  </p:notesMasterIdLst>
  <p:sldIdLst>
    <p:sldId id="274" r:id="rId5"/>
    <p:sldId id="283" r:id="rId6"/>
    <p:sldId id="284" r:id="rId7"/>
    <p:sldId id="300" r:id="rId8"/>
    <p:sldId id="301" r:id="rId9"/>
    <p:sldId id="289" r:id="rId10"/>
    <p:sldId id="290" r:id="rId11"/>
    <p:sldId id="291" r:id="rId12"/>
    <p:sldId id="292" r:id="rId13"/>
    <p:sldId id="293" r:id="rId14"/>
    <p:sldId id="295" r:id="rId15"/>
    <p:sldId id="302" r:id="rId16"/>
    <p:sldId id="298"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AEE33C-6E12-4A7F-8080-5B62D7198E80}" v="2" dt="2019-07-26T15:46:38.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73605" autoAdjust="0"/>
  </p:normalViewPr>
  <p:slideViewPr>
    <p:cSldViewPr snapToGrid="0">
      <p:cViewPr varScale="1">
        <p:scale>
          <a:sx n="77" d="100"/>
          <a:sy n="77" d="100"/>
        </p:scale>
        <p:origin x="1218" y="90"/>
      </p:cViewPr>
      <p:guideLst>
        <p:guide orient="horz" pos="2160"/>
        <p:guide pos="3840"/>
      </p:guideLst>
    </p:cSldViewPr>
  </p:slideViewPr>
  <p:notesTextViewPr>
    <p:cViewPr>
      <p:scale>
        <a:sx n="1" d="1"/>
        <a:sy n="1" d="1"/>
      </p:scale>
      <p:origin x="0" y="0"/>
    </p:cViewPr>
  </p:notesTextViewPr>
  <p:notesViewPr>
    <p:cSldViewPr snapToGrid="0">
      <p:cViewPr varScale="1">
        <p:scale>
          <a:sx n="85" d="100"/>
          <a:sy n="85" d="100"/>
        </p:scale>
        <p:origin x="-313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16AD10-1305-4041-80E4-1D0F4187471C}" type="doc">
      <dgm:prSet loTypeId="urn:microsoft.com/office/officeart/2005/8/layout/arrow1" loCatId="process" qsTypeId="urn:microsoft.com/office/officeart/2005/8/quickstyle/3d3" qsCatId="3D" csTypeId="urn:microsoft.com/office/officeart/2005/8/colors/accent0_3" csCatId="mainScheme" phldr="1"/>
      <dgm:spPr/>
      <dgm:t>
        <a:bodyPr/>
        <a:lstStyle/>
        <a:p>
          <a:endParaRPr lang="en-US"/>
        </a:p>
      </dgm:t>
    </dgm:pt>
    <dgm:pt modelId="{F4F30175-5545-48D1-9F4C-753743C4ED7F}">
      <dgm:prSet phldrT="[Text]" custT="1"/>
      <dgm:spPr/>
      <dgm:t>
        <a:bodyPr/>
        <a:lstStyle/>
        <a:p>
          <a:pPr algn="l"/>
          <a:r>
            <a:rPr lang="en-US" sz="1800" b="1" dirty="0"/>
            <a:t>Spouse/Partner</a:t>
          </a:r>
          <a:r>
            <a:rPr lang="en-US" sz="1800" dirty="0"/>
            <a:t> </a:t>
          </a:r>
          <a:r>
            <a:rPr lang="en-US" sz="1800" b="1" dirty="0"/>
            <a:t>or Child</a:t>
          </a:r>
        </a:p>
      </dgm:t>
    </dgm:pt>
    <dgm:pt modelId="{FFE6B39A-F0F3-4BF3-8FF9-9FB93DF64107}" type="parTrans" cxnId="{64C41312-42F1-46DB-B22C-99A7B1124326}">
      <dgm:prSet/>
      <dgm:spPr/>
      <dgm:t>
        <a:bodyPr/>
        <a:lstStyle/>
        <a:p>
          <a:endParaRPr lang="en-US"/>
        </a:p>
      </dgm:t>
    </dgm:pt>
    <dgm:pt modelId="{265DD907-30B2-4D20-AD88-031AF68020DF}" type="sibTrans" cxnId="{64C41312-42F1-46DB-B22C-99A7B1124326}">
      <dgm:prSet/>
      <dgm:spPr/>
      <dgm:t>
        <a:bodyPr/>
        <a:lstStyle/>
        <a:p>
          <a:endParaRPr lang="en-US"/>
        </a:p>
      </dgm:t>
    </dgm:pt>
    <dgm:pt modelId="{613F40BE-5FDA-44A1-B791-A9167553485B}">
      <dgm:prSet phldrT="[Text]" custT="1"/>
      <dgm:spPr/>
      <dgm:t>
        <a:bodyPr/>
        <a:lstStyle/>
        <a:p>
          <a:pPr algn="r"/>
          <a:r>
            <a:rPr lang="en-US" sz="1600" dirty="0"/>
            <a:t>                                            </a:t>
          </a:r>
          <a:r>
            <a:rPr lang="en-US" sz="1800" b="1" dirty="0"/>
            <a:t>Care Partner</a:t>
          </a:r>
          <a:endParaRPr lang="en-US" sz="1600" b="1" dirty="0"/>
        </a:p>
      </dgm:t>
    </dgm:pt>
    <dgm:pt modelId="{F30E82B3-B0DA-46FC-BF1E-BEE41B4AAF22}" type="parTrans" cxnId="{407E136D-A418-4A87-BF13-2A2A31F7FBC7}">
      <dgm:prSet/>
      <dgm:spPr/>
      <dgm:t>
        <a:bodyPr/>
        <a:lstStyle/>
        <a:p>
          <a:endParaRPr lang="en-US"/>
        </a:p>
      </dgm:t>
    </dgm:pt>
    <dgm:pt modelId="{6B345570-3044-411A-ACB6-37A412C8AE41}" type="sibTrans" cxnId="{407E136D-A418-4A87-BF13-2A2A31F7FBC7}">
      <dgm:prSet/>
      <dgm:spPr/>
      <dgm:t>
        <a:bodyPr/>
        <a:lstStyle/>
        <a:p>
          <a:endParaRPr lang="en-US"/>
        </a:p>
      </dgm:t>
    </dgm:pt>
    <dgm:pt modelId="{1A7456B2-1A83-460B-B863-12569F3E4C53}" type="pres">
      <dgm:prSet presAssocID="{3C16AD10-1305-4041-80E4-1D0F4187471C}" presName="cycle" presStyleCnt="0">
        <dgm:presLayoutVars>
          <dgm:dir/>
          <dgm:resizeHandles val="exact"/>
        </dgm:presLayoutVars>
      </dgm:prSet>
      <dgm:spPr/>
    </dgm:pt>
    <dgm:pt modelId="{54418E09-FA40-4C1B-8C13-C9069CAE88DD}" type="pres">
      <dgm:prSet presAssocID="{F4F30175-5545-48D1-9F4C-753743C4ED7F}" presName="arrow" presStyleLbl="node1" presStyleIdx="0" presStyleCnt="2" custScaleX="35784" custScaleY="121022" custRadScaleRad="102853">
        <dgm:presLayoutVars>
          <dgm:bulletEnabled val="1"/>
        </dgm:presLayoutVars>
      </dgm:prSet>
      <dgm:spPr/>
    </dgm:pt>
    <dgm:pt modelId="{6E7CC84E-DAB1-467D-B3EE-749C7F14F1C2}" type="pres">
      <dgm:prSet presAssocID="{613F40BE-5FDA-44A1-B791-A9167553485B}" presName="arrow" presStyleLbl="node1" presStyleIdx="1" presStyleCnt="2" custScaleX="35784" custScaleY="102643">
        <dgm:presLayoutVars>
          <dgm:bulletEnabled val="1"/>
        </dgm:presLayoutVars>
      </dgm:prSet>
      <dgm:spPr/>
    </dgm:pt>
  </dgm:ptLst>
  <dgm:cxnLst>
    <dgm:cxn modelId="{BA071103-8022-4A80-8EDB-DB623CC4BE8D}" type="presOf" srcId="{613F40BE-5FDA-44A1-B791-A9167553485B}" destId="{6E7CC84E-DAB1-467D-B3EE-749C7F14F1C2}" srcOrd="0" destOrd="0" presId="urn:microsoft.com/office/officeart/2005/8/layout/arrow1"/>
    <dgm:cxn modelId="{64C41312-42F1-46DB-B22C-99A7B1124326}" srcId="{3C16AD10-1305-4041-80E4-1D0F4187471C}" destId="{F4F30175-5545-48D1-9F4C-753743C4ED7F}" srcOrd="0" destOrd="0" parTransId="{FFE6B39A-F0F3-4BF3-8FF9-9FB93DF64107}" sibTransId="{265DD907-30B2-4D20-AD88-031AF68020DF}"/>
    <dgm:cxn modelId="{407E136D-A418-4A87-BF13-2A2A31F7FBC7}" srcId="{3C16AD10-1305-4041-80E4-1D0F4187471C}" destId="{613F40BE-5FDA-44A1-B791-A9167553485B}" srcOrd="1" destOrd="0" parTransId="{F30E82B3-B0DA-46FC-BF1E-BEE41B4AAF22}" sibTransId="{6B345570-3044-411A-ACB6-37A412C8AE41}"/>
    <dgm:cxn modelId="{51E98380-D0C1-4D6D-A2D1-5A2ED2326A41}" type="presOf" srcId="{3C16AD10-1305-4041-80E4-1D0F4187471C}" destId="{1A7456B2-1A83-460B-B863-12569F3E4C53}" srcOrd="0" destOrd="0" presId="urn:microsoft.com/office/officeart/2005/8/layout/arrow1"/>
    <dgm:cxn modelId="{AB26EF9A-1C3C-4BD6-9770-533EC3D3A791}" type="presOf" srcId="{F4F30175-5545-48D1-9F4C-753743C4ED7F}" destId="{54418E09-FA40-4C1B-8C13-C9069CAE88DD}" srcOrd="0" destOrd="0" presId="urn:microsoft.com/office/officeart/2005/8/layout/arrow1"/>
    <dgm:cxn modelId="{4147E26C-663A-4D85-BF42-156A4C497D8E}" type="presParOf" srcId="{1A7456B2-1A83-460B-B863-12569F3E4C53}" destId="{54418E09-FA40-4C1B-8C13-C9069CAE88DD}" srcOrd="0" destOrd="0" presId="urn:microsoft.com/office/officeart/2005/8/layout/arrow1"/>
    <dgm:cxn modelId="{125BDBEB-8AC1-47C6-BA85-5DA4063232BF}" type="presParOf" srcId="{1A7456B2-1A83-460B-B863-12569F3E4C53}" destId="{6E7CC84E-DAB1-467D-B3EE-749C7F14F1C2}"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16AD10-1305-4041-80E4-1D0F4187471C}" type="doc">
      <dgm:prSet loTypeId="urn:microsoft.com/office/officeart/2005/8/layout/arrow1" loCatId="process" qsTypeId="urn:microsoft.com/office/officeart/2005/8/quickstyle/3d3" qsCatId="3D" csTypeId="urn:microsoft.com/office/officeart/2005/8/colors/accent0_3" csCatId="mainScheme" phldr="1"/>
      <dgm:spPr/>
      <dgm:t>
        <a:bodyPr/>
        <a:lstStyle/>
        <a:p>
          <a:endParaRPr lang="en-US"/>
        </a:p>
      </dgm:t>
    </dgm:pt>
    <dgm:pt modelId="{F4F30175-5545-48D1-9F4C-753743C4ED7F}">
      <dgm:prSet phldrT="[Text]" custT="1"/>
      <dgm:spPr/>
      <dgm:t>
        <a:bodyPr/>
        <a:lstStyle/>
        <a:p>
          <a:pPr algn="l"/>
          <a:r>
            <a:rPr lang="en-US" sz="1800" b="1" dirty="0"/>
            <a:t>Spouse/Partner</a:t>
          </a:r>
          <a:r>
            <a:rPr lang="en-US" sz="1800" dirty="0"/>
            <a:t> </a:t>
          </a:r>
          <a:r>
            <a:rPr lang="en-US" sz="1800" b="1" dirty="0"/>
            <a:t>or Child</a:t>
          </a:r>
        </a:p>
      </dgm:t>
    </dgm:pt>
    <dgm:pt modelId="{FFE6B39A-F0F3-4BF3-8FF9-9FB93DF64107}" type="parTrans" cxnId="{64C41312-42F1-46DB-B22C-99A7B1124326}">
      <dgm:prSet/>
      <dgm:spPr/>
      <dgm:t>
        <a:bodyPr/>
        <a:lstStyle/>
        <a:p>
          <a:endParaRPr lang="en-US"/>
        </a:p>
      </dgm:t>
    </dgm:pt>
    <dgm:pt modelId="{265DD907-30B2-4D20-AD88-031AF68020DF}" type="sibTrans" cxnId="{64C41312-42F1-46DB-B22C-99A7B1124326}">
      <dgm:prSet/>
      <dgm:spPr/>
      <dgm:t>
        <a:bodyPr/>
        <a:lstStyle/>
        <a:p>
          <a:endParaRPr lang="en-US"/>
        </a:p>
      </dgm:t>
    </dgm:pt>
    <dgm:pt modelId="{613F40BE-5FDA-44A1-B791-A9167553485B}">
      <dgm:prSet phldrT="[Text]" custT="1"/>
      <dgm:spPr/>
      <dgm:t>
        <a:bodyPr/>
        <a:lstStyle/>
        <a:p>
          <a:pPr algn="r"/>
          <a:r>
            <a:rPr lang="en-US" sz="1600" dirty="0"/>
            <a:t>                                            </a:t>
          </a:r>
          <a:r>
            <a:rPr lang="en-US" sz="1800" b="1" dirty="0"/>
            <a:t>Care Partner</a:t>
          </a:r>
          <a:endParaRPr lang="en-US" sz="1600" b="1" dirty="0"/>
        </a:p>
      </dgm:t>
    </dgm:pt>
    <dgm:pt modelId="{F30E82B3-B0DA-46FC-BF1E-BEE41B4AAF22}" type="parTrans" cxnId="{407E136D-A418-4A87-BF13-2A2A31F7FBC7}">
      <dgm:prSet/>
      <dgm:spPr/>
      <dgm:t>
        <a:bodyPr/>
        <a:lstStyle/>
        <a:p>
          <a:endParaRPr lang="en-US"/>
        </a:p>
      </dgm:t>
    </dgm:pt>
    <dgm:pt modelId="{6B345570-3044-411A-ACB6-37A412C8AE41}" type="sibTrans" cxnId="{407E136D-A418-4A87-BF13-2A2A31F7FBC7}">
      <dgm:prSet/>
      <dgm:spPr/>
      <dgm:t>
        <a:bodyPr/>
        <a:lstStyle/>
        <a:p>
          <a:endParaRPr lang="en-US"/>
        </a:p>
      </dgm:t>
    </dgm:pt>
    <dgm:pt modelId="{1A7456B2-1A83-460B-B863-12569F3E4C53}" type="pres">
      <dgm:prSet presAssocID="{3C16AD10-1305-4041-80E4-1D0F4187471C}" presName="cycle" presStyleCnt="0">
        <dgm:presLayoutVars>
          <dgm:dir/>
          <dgm:resizeHandles val="exact"/>
        </dgm:presLayoutVars>
      </dgm:prSet>
      <dgm:spPr/>
    </dgm:pt>
    <dgm:pt modelId="{54418E09-FA40-4C1B-8C13-C9069CAE88DD}" type="pres">
      <dgm:prSet presAssocID="{F4F30175-5545-48D1-9F4C-753743C4ED7F}" presName="arrow" presStyleLbl="node1" presStyleIdx="0" presStyleCnt="2" custScaleX="35784" custScaleY="121022" custRadScaleRad="102853">
        <dgm:presLayoutVars>
          <dgm:bulletEnabled val="1"/>
        </dgm:presLayoutVars>
      </dgm:prSet>
      <dgm:spPr/>
    </dgm:pt>
    <dgm:pt modelId="{6E7CC84E-DAB1-467D-B3EE-749C7F14F1C2}" type="pres">
      <dgm:prSet presAssocID="{613F40BE-5FDA-44A1-B791-A9167553485B}" presName="arrow" presStyleLbl="node1" presStyleIdx="1" presStyleCnt="2" custScaleX="35784" custScaleY="102643">
        <dgm:presLayoutVars>
          <dgm:bulletEnabled val="1"/>
        </dgm:presLayoutVars>
      </dgm:prSet>
      <dgm:spPr/>
    </dgm:pt>
  </dgm:ptLst>
  <dgm:cxnLst>
    <dgm:cxn modelId="{BA071103-8022-4A80-8EDB-DB623CC4BE8D}" type="presOf" srcId="{613F40BE-5FDA-44A1-B791-A9167553485B}" destId="{6E7CC84E-DAB1-467D-B3EE-749C7F14F1C2}" srcOrd="0" destOrd="0" presId="urn:microsoft.com/office/officeart/2005/8/layout/arrow1"/>
    <dgm:cxn modelId="{64C41312-42F1-46DB-B22C-99A7B1124326}" srcId="{3C16AD10-1305-4041-80E4-1D0F4187471C}" destId="{F4F30175-5545-48D1-9F4C-753743C4ED7F}" srcOrd="0" destOrd="0" parTransId="{FFE6B39A-F0F3-4BF3-8FF9-9FB93DF64107}" sibTransId="{265DD907-30B2-4D20-AD88-031AF68020DF}"/>
    <dgm:cxn modelId="{407E136D-A418-4A87-BF13-2A2A31F7FBC7}" srcId="{3C16AD10-1305-4041-80E4-1D0F4187471C}" destId="{613F40BE-5FDA-44A1-B791-A9167553485B}" srcOrd="1" destOrd="0" parTransId="{F30E82B3-B0DA-46FC-BF1E-BEE41B4AAF22}" sibTransId="{6B345570-3044-411A-ACB6-37A412C8AE41}"/>
    <dgm:cxn modelId="{51E98380-D0C1-4D6D-A2D1-5A2ED2326A41}" type="presOf" srcId="{3C16AD10-1305-4041-80E4-1D0F4187471C}" destId="{1A7456B2-1A83-460B-B863-12569F3E4C53}" srcOrd="0" destOrd="0" presId="urn:microsoft.com/office/officeart/2005/8/layout/arrow1"/>
    <dgm:cxn modelId="{AB26EF9A-1C3C-4BD6-9770-533EC3D3A791}" type="presOf" srcId="{F4F30175-5545-48D1-9F4C-753743C4ED7F}" destId="{54418E09-FA40-4C1B-8C13-C9069CAE88DD}" srcOrd="0" destOrd="0" presId="urn:microsoft.com/office/officeart/2005/8/layout/arrow1"/>
    <dgm:cxn modelId="{4147E26C-663A-4D85-BF42-156A4C497D8E}" type="presParOf" srcId="{1A7456B2-1A83-460B-B863-12569F3E4C53}" destId="{54418E09-FA40-4C1B-8C13-C9069CAE88DD}" srcOrd="0" destOrd="0" presId="urn:microsoft.com/office/officeart/2005/8/layout/arrow1"/>
    <dgm:cxn modelId="{125BDBEB-8AC1-47C6-BA85-5DA4063232BF}" type="presParOf" srcId="{1A7456B2-1A83-460B-B863-12569F3E4C53}" destId="{6E7CC84E-DAB1-467D-B3EE-749C7F14F1C2}"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16AD10-1305-4041-80E4-1D0F4187471C}" type="doc">
      <dgm:prSet loTypeId="urn:microsoft.com/office/officeart/2005/8/layout/arrow1" loCatId="process" qsTypeId="urn:microsoft.com/office/officeart/2005/8/quickstyle/3d3" qsCatId="3D" csTypeId="urn:microsoft.com/office/officeart/2005/8/colors/accent0_3" csCatId="mainScheme" phldr="1"/>
      <dgm:spPr/>
      <dgm:t>
        <a:bodyPr/>
        <a:lstStyle/>
        <a:p>
          <a:endParaRPr lang="en-US"/>
        </a:p>
      </dgm:t>
    </dgm:pt>
    <dgm:pt modelId="{F4F30175-5545-48D1-9F4C-753743C4ED7F}">
      <dgm:prSet phldrT="[Text]" custT="1"/>
      <dgm:spPr/>
      <dgm:t>
        <a:bodyPr/>
        <a:lstStyle/>
        <a:p>
          <a:pPr algn="l"/>
          <a:r>
            <a:rPr lang="en-US" sz="1800" b="1" dirty="0"/>
            <a:t>Spouse/Partner</a:t>
          </a:r>
          <a:r>
            <a:rPr lang="en-US" sz="1800" dirty="0"/>
            <a:t> </a:t>
          </a:r>
          <a:r>
            <a:rPr lang="en-US" sz="1800" b="1" dirty="0"/>
            <a:t>or Child</a:t>
          </a:r>
        </a:p>
      </dgm:t>
    </dgm:pt>
    <dgm:pt modelId="{FFE6B39A-F0F3-4BF3-8FF9-9FB93DF64107}" type="parTrans" cxnId="{64C41312-42F1-46DB-B22C-99A7B1124326}">
      <dgm:prSet/>
      <dgm:spPr/>
      <dgm:t>
        <a:bodyPr/>
        <a:lstStyle/>
        <a:p>
          <a:endParaRPr lang="en-US"/>
        </a:p>
      </dgm:t>
    </dgm:pt>
    <dgm:pt modelId="{265DD907-30B2-4D20-AD88-031AF68020DF}" type="sibTrans" cxnId="{64C41312-42F1-46DB-B22C-99A7B1124326}">
      <dgm:prSet/>
      <dgm:spPr/>
      <dgm:t>
        <a:bodyPr/>
        <a:lstStyle/>
        <a:p>
          <a:endParaRPr lang="en-US"/>
        </a:p>
      </dgm:t>
    </dgm:pt>
    <dgm:pt modelId="{613F40BE-5FDA-44A1-B791-A9167553485B}">
      <dgm:prSet phldrT="[Text]" custT="1"/>
      <dgm:spPr/>
      <dgm:t>
        <a:bodyPr/>
        <a:lstStyle/>
        <a:p>
          <a:pPr algn="r"/>
          <a:r>
            <a:rPr lang="en-US" sz="1600" dirty="0"/>
            <a:t>                                            </a:t>
          </a:r>
          <a:r>
            <a:rPr lang="en-US" sz="1800" b="1" dirty="0"/>
            <a:t>Care Partner</a:t>
          </a:r>
          <a:endParaRPr lang="en-US" sz="1600" b="1" dirty="0"/>
        </a:p>
      </dgm:t>
    </dgm:pt>
    <dgm:pt modelId="{F30E82B3-B0DA-46FC-BF1E-BEE41B4AAF22}" type="parTrans" cxnId="{407E136D-A418-4A87-BF13-2A2A31F7FBC7}">
      <dgm:prSet/>
      <dgm:spPr/>
      <dgm:t>
        <a:bodyPr/>
        <a:lstStyle/>
        <a:p>
          <a:endParaRPr lang="en-US"/>
        </a:p>
      </dgm:t>
    </dgm:pt>
    <dgm:pt modelId="{6B345570-3044-411A-ACB6-37A412C8AE41}" type="sibTrans" cxnId="{407E136D-A418-4A87-BF13-2A2A31F7FBC7}">
      <dgm:prSet/>
      <dgm:spPr/>
      <dgm:t>
        <a:bodyPr/>
        <a:lstStyle/>
        <a:p>
          <a:endParaRPr lang="en-US"/>
        </a:p>
      </dgm:t>
    </dgm:pt>
    <dgm:pt modelId="{1A7456B2-1A83-460B-B863-12569F3E4C53}" type="pres">
      <dgm:prSet presAssocID="{3C16AD10-1305-4041-80E4-1D0F4187471C}" presName="cycle" presStyleCnt="0">
        <dgm:presLayoutVars>
          <dgm:dir/>
          <dgm:resizeHandles val="exact"/>
        </dgm:presLayoutVars>
      </dgm:prSet>
      <dgm:spPr/>
    </dgm:pt>
    <dgm:pt modelId="{54418E09-FA40-4C1B-8C13-C9069CAE88DD}" type="pres">
      <dgm:prSet presAssocID="{F4F30175-5545-48D1-9F4C-753743C4ED7F}" presName="arrow" presStyleLbl="node1" presStyleIdx="0" presStyleCnt="2" custScaleX="35784" custScaleY="121022" custRadScaleRad="102853">
        <dgm:presLayoutVars>
          <dgm:bulletEnabled val="1"/>
        </dgm:presLayoutVars>
      </dgm:prSet>
      <dgm:spPr/>
    </dgm:pt>
    <dgm:pt modelId="{6E7CC84E-DAB1-467D-B3EE-749C7F14F1C2}" type="pres">
      <dgm:prSet presAssocID="{613F40BE-5FDA-44A1-B791-A9167553485B}" presName="arrow" presStyleLbl="node1" presStyleIdx="1" presStyleCnt="2" custScaleX="35784" custScaleY="102643">
        <dgm:presLayoutVars>
          <dgm:bulletEnabled val="1"/>
        </dgm:presLayoutVars>
      </dgm:prSet>
      <dgm:spPr/>
    </dgm:pt>
  </dgm:ptLst>
  <dgm:cxnLst>
    <dgm:cxn modelId="{BA071103-8022-4A80-8EDB-DB623CC4BE8D}" type="presOf" srcId="{613F40BE-5FDA-44A1-B791-A9167553485B}" destId="{6E7CC84E-DAB1-467D-B3EE-749C7F14F1C2}" srcOrd="0" destOrd="0" presId="urn:microsoft.com/office/officeart/2005/8/layout/arrow1"/>
    <dgm:cxn modelId="{64C41312-42F1-46DB-B22C-99A7B1124326}" srcId="{3C16AD10-1305-4041-80E4-1D0F4187471C}" destId="{F4F30175-5545-48D1-9F4C-753743C4ED7F}" srcOrd="0" destOrd="0" parTransId="{FFE6B39A-F0F3-4BF3-8FF9-9FB93DF64107}" sibTransId="{265DD907-30B2-4D20-AD88-031AF68020DF}"/>
    <dgm:cxn modelId="{407E136D-A418-4A87-BF13-2A2A31F7FBC7}" srcId="{3C16AD10-1305-4041-80E4-1D0F4187471C}" destId="{613F40BE-5FDA-44A1-B791-A9167553485B}" srcOrd="1" destOrd="0" parTransId="{F30E82B3-B0DA-46FC-BF1E-BEE41B4AAF22}" sibTransId="{6B345570-3044-411A-ACB6-37A412C8AE41}"/>
    <dgm:cxn modelId="{51E98380-D0C1-4D6D-A2D1-5A2ED2326A41}" type="presOf" srcId="{3C16AD10-1305-4041-80E4-1D0F4187471C}" destId="{1A7456B2-1A83-460B-B863-12569F3E4C53}" srcOrd="0" destOrd="0" presId="urn:microsoft.com/office/officeart/2005/8/layout/arrow1"/>
    <dgm:cxn modelId="{AB26EF9A-1C3C-4BD6-9770-533EC3D3A791}" type="presOf" srcId="{F4F30175-5545-48D1-9F4C-753743C4ED7F}" destId="{54418E09-FA40-4C1B-8C13-C9069CAE88DD}" srcOrd="0" destOrd="0" presId="urn:microsoft.com/office/officeart/2005/8/layout/arrow1"/>
    <dgm:cxn modelId="{4147E26C-663A-4D85-BF42-156A4C497D8E}" type="presParOf" srcId="{1A7456B2-1A83-460B-B863-12569F3E4C53}" destId="{54418E09-FA40-4C1B-8C13-C9069CAE88DD}" srcOrd="0" destOrd="0" presId="urn:microsoft.com/office/officeart/2005/8/layout/arrow1"/>
    <dgm:cxn modelId="{125BDBEB-8AC1-47C6-BA85-5DA4063232BF}" type="presParOf" srcId="{1A7456B2-1A83-460B-B863-12569F3E4C53}" destId="{6E7CC84E-DAB1-467D-B3EE-749C7F14F1C2}"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3B9785-3457-4580-9C0C-3EA21DB80D4E}" type="doc">
      <dgm:prSet loTypeId="urn:microsoft.com/office/officeart/2005/8/layout/radial1" loCatId="relationship" qsTypeId="urn:microsoft.com/office/officeart/2005/8/quickstyle/simple1" qsCatId="simple" csTypeId="urn:microsoft.com/office/officeart/2005/8/colors/accent1_2" csCatId="accent1" phldr="1"/>
      <dgm:spPr/>
    </dgm:pt>
    <dgm:pt modelId="{32A84854-4C97-4E3F-B7A7-71718DFE1C0C}">
      <dgm:prSet/>
      <dgm:spPr>
        <a:solidFill>
          <a:srgbClr val="FFFF00"/>
        </a:solidFill>
        <a:ln>
          <a:solidFill>
            <a:srgbClr val="92D050"/>
          </a:solidFill>
        </a:ln>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a:ln>
                <a:noFill/>
              </a:ln>
              <a:solidFill>
                <a:schemeClr val="tx1"/>
              </a:solidFill>
              <a:effectLst/>
              <a:latin typeface="+mn-lt"/>
              <a:cs typeface="Arial" charset="0"/>
            </a:rPr>
            <a:t>YOU</a:t>
          </a:r>
        </a:p>
      </dgm:t>
    </dgm:pt>
    <dgm:pt modelId="{0EB03A5F-7547-4696-A717-DC6EB74357C4}" type="parTrans" cxnId="{A6056759-570E-4F2F-AAF0-8CB43DD2A456}">
      <dgm:prSet/>
      <dgm:spPr/>
      <dgm:t>
        <a:bodyPr/>
        <a:lstStyle/>
        <a:p>
          <a:pPr algn="ctr"/>
          <a:endParaRPr lang="en-US"/>
        </a:p>
      </dgm:t>
    </dgm:pt>
    <dgm:pt modelId="{A20205C4-D1E1-4281-92D5-F83C02889B55}" type="sibTrans" cxnId="{A6056759-570E-4F2F-AAF0-8CB43DD2A456}">
      <dgm:prSet/>
      <dgm:spPr/>
      <dgm:t>
        <a:bodyPr/>
        <a:lstStyle/>
        <a:p>
          <a:pPr algn="ctr"/>
          <a:endParaRPr lang="en-US"/>
        </a:p>
      </dgm:t>
    </dgm:pt>
    <dgm:pt modelId="{D8BDB5F4-65AE-4CC9-A900-18EDC87B593A}">
      <dgm:prSet custT="1"/>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600" b="1" dirty="0">
              <a:solidFill>
                <a:schemeClr val="tx1"/>
              </a:solidFill>
            </a:rPr>
            <a:t>Long Distance Support</a:t>
          </a:r>
          <a:endParaRPr kumimoji="0" lang="en-US" sz="1600" b="1" i="0" u="none" strike="noStrike" cap="none" normalizeH="0" baseline="0" dirty="0">
            <a:ln>
              <a:noFill/>
            </a:ln>
            <a:solidFill>
              <a:schemeClr val="tx1"/>
            </a:solidFill>
            <a:effectLst/>
            <a:latin typeface="Arial" charset="0"/>
            <a:cs typeface="Arial" charset="0"/>
          </a:endParaRPr>
        </a:p>
      </dgm:t>
    </dgm:pt>
    <dgm:pt modelId="{499F3F8B-E969-4710-A4CB-403612247712}" type="parTrans" cxnId="{36E069A5-E4A6-482D-9464-F386A7E71F76}">
      <dgm:prSet/>
      <dgm:spPr/>
      <dgm:t>
        <a:bodyPr/>
        <a:lstStyle/>
        <a:p>
          <a:pPr algn="ctr"/>
          <a:endParaRPr lang="en-US"/>
        </a:p>
      </dgm:t>
    </dgm:pt>
    <dgm:pt modelId="{278950D1-C4A9-47B1-92C2-9EDB7151CCE8}" type="sibTrans" cxnId="{36E069A5-E4A6-482D-9464-F386A7E71F76}">
      <dgm:prSet/>
      <dgm:spPr/>
      <dgm:t>
        <a:bodyPr/>
        <a:lstStyle/>
        <a:p>
          <a:pPr algn="ctr"/>
          <a:endParaRPr lang="en-US"/>
        </a:p>
      </dgm:t>
    </dgm:pt>
    <dgm:pt modelId="{7D9FBD59-DA32-4BAB-8F23-EDF90C5F2CE4}">
      <dgm:prSet custT="1"/>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Services that can support me</a:t>
          </a:r>
        </a:p>
      </dgm:t>
    </dgm:pt>
    <dgm:pt modelId="{C57D4DA4-C8BC-48C5-B758-FE3AB73E8DBF}" type="parTrans" cxnId="{95E13F08-08D7-4DFC-97D1-EC23A1CA148D}">
      <dgm:prSet/>
      <dgm:spPr/>
      <dgm:t>
        <a:bodyPr/>
        <a:lstStyle/>
        <a:p>
          <a:pPr algn="ctr"/>
          <a:endParaRPr lang="en-US"/>
        </a:p>
      </dgm:t>
    </dgm:pt>
    <dgm:pt modelId="{0739BC56-4F1D-4F65-B23D-C9A77BF9548E}" type="sibTrans" cxnId="{95E13F08-08D7-4DFC-97D1-EC23A1CA148D}">
      <dgm:prSet/>
      <dgm:spPr/>
      <dgm:t>
        <a:bodyPr/>
        <a:lstStyle/>
        <a:p>
          <a:pPr algn="ctr"/>
          <a:endParaRPr lang="en-US"/>
        </a:p>
      </dgm:t>
    </dgm:pt>
    <dgm:pt modelId="{56880A5D-8A61-404B-BDAF-31F98B1493E5}">
      <dgm:prSet custT="1"/>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Seasonal Support</a:t>
          </a:r>
        </a:p>
      </dgm:t>
    </dgm:pt>
    <dgm:pt modelId="{1A0E2C2A-E272-4EBB-9B58-5FE81C2DC1B2}" type="parTrans" cxnId="{A72C0F07-8AC0-4F11-B4EC-67BC23E5F762}">
      <dgm:prSet/>
      <dgm:spPr/>
      <dgm:t>
        <a:bodyPr/>
        <a:lstStyle/>
        <a:p>
          <a:pPr algn="ctr"/>
          <a:endParaRPr lang="en-US"/>
        </a:p>
      </dgm:t>
    </dgm:pt>
    <dgm:pt modelId="{CEB2ECE6-E7DF-45CE-AF9B-F23E867F7AC5}" type="sibTrans" cxnId="{A72C0F07-8AC0-4F11-B4EC-67BC23E5F762}">
      <dgm:prSet/>
      <dgm:spPr/>
      <dgm:t>
        <a:bodyPr/>
        <a:lstStyle/>
        <a:p>
          <a:pPr algn="ctr"/>
          <a:endParaRPr lang="en-US"/>
        </a:p>
      </dgm:t>
    </dgm:pt>
    <dgm:pt modelId="{94641286-EB54-4263-BCFA-88AAC9156C10}">
      <dgm:prSet custT="1"/>
      <dgm:spPr>
        <a:solidFill>
          <a:srgbClr val="92D050"/>
        </a:solidFill>
        <a:ln>
          <a:noFill/>
        </a:ln>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Venting Support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charset="0"/>
            <a:cs typeface="Arial" charset="0"/>
          </a:endParaRPr>
        </a:p>
      </dgm:t>
    </dgm:pt>
    <dgm:pt modelId="{75E05DC9-1087-4F5A-B237-70069B955633}" type="parTrans" cxnId="{18D94D46-7782-4C8B-80C6-BF94E16D726B}">
      <dgm:prSet/>
      <dgm:spPr/>
      <dgm:t>
        <a:bodyPr/>
        <a:lstStyle/>
        <a:p>
          <a:pPr algn="ctr"/>
          <a:endParaRPr lang="en-US"/>
        </a:p>
      </dgm:t>
    </dgm:pt>
    <dgm:pt modelId="{7AB32284-7784-48FD-89FA-F4C0D4BE3109}" type="sibTrans" cxnId="{18D94D46-7782-4C8B-80C6-BF94E16D726B}">
      <dgm:prSet/>
      <dgm:spPr/>
      <dgm:t>
        <a:bodyPr/>
        <a:lstStyle/>
        <a:p>
          <a:pPr algn="ctr"/>
          <a:endParaRPr lang="en-US"/>
        </a:p>
      </dgm:t>
    </dgm:pt>
    <dgm:pt modelId="{7DF9579D-B31C-48C3-991F-2C5A1E1A7603}">
      <dgm:prSet custT="1"/>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ER Support</a:t>
          </a:r>
        </a:p>
      </dgm:t>
    </dgm:pt>
    <dgm:pt modelId="{343297F0-E2D0-4327-9BCE-DCF3873B9F5C}" type="parTrans" cxnId="{7191196C-62BC-44A9-BDB7-AC9207895D95}">
      <dgm:prSet/>
      <dgm:spPr/>
      <dgm:t>
        <a:bodyPr/>
        <a:lstStyle/>
        <a:p>
          <a:pPr algn="ctr"/>
          <a:endParaRPr lang="en-US"/>
        </a:p>
      </dgm:t>
    </dgm:pt>
    <dgm:pt modelId="{04D7D5E4-9B2B-45FB-BE0A-C0567A3468EB}" type="sibTrans" cxnId="{7191196C-62BC-44A9-BDB7-AC9207895D95}">
      <dgm:prSet/>
      <dgm:spPr/>
      <dgm:t>
        <a:bodyPr/>
        <a:lstStyle/>
        <a:p>
          <a:pPr algn="ctr"/>
          <a:endParaRPr lang="en-US"/>
        </a:p>
      </dgm:t>
    </dgm:pt>
    <dgm:pt modelId="{4D5A2711-959B-4000-B188-EB2D848D980A}">
      <dgm:prSet custT="1"/>
      <dgm:spPr>
        <a:solidFill>
          <a:srgbClr val="92D050"/>
        </a:solidFill>
      </dgm:spPr>
      <dgm:t>
        <a:bodyPr/>
        <a:lstStyle/>
        <a:p>
          <a:pPr algn="ctr"/>
          <a:r>
            <a:rPr lang="en-US" sz="1600" b="1" dirty="0">
              <a:solidFill>
                <a:sysClr val="windowText" lastClr="000000"/>
              </a:solidFill>
            </a:rPr>
            <a:t>Consistent Support</a:t>
          </a:r>
        </a:p>
      </dgm:t>
    </dgm:pt>
    <dgm:pt modelId="{D39676BF-5C07-422E-A497-EAA0332E51AD}" type="parTrans" cxnId="{8EB9B05D-FE0A-455E-8DBF-4518DAD51F56}">
      <dgm:prSet/>
      <dgm:spPr/>
      <dgm:t>
        <a:bodyPr/>
        <a:lstStyle/>
        <a:p>
          <a:pPr algn="ctr"/>
          <a:endParaRPr lang="en-US"/>
        </a:p>
      </dgm:t>
    </dgm:pt>
    <dgm:pt modelId="{9A9CB4BD-5712-4753-8C58-3FE7D06E0519}" type="sibTrans" cxnId="{8EB9B05D-FE0A-455E-8DBF-4518DAD51F56}">
      <dgm:prSet/>
      <dgm:spPr/>
      <dgm:t>
        <a:bodyPr/>
        <a:lstStyle/>
        <a:p>
          <a:pPr algn="ctr"/>
          <a:endParaRPr lang="en-US"/>
        </a:p>
      </dgm:t>
    </dgm:pt>
    <dgm:pt modelId="{7730447A-5F26-4925-B309-9C554DA0BDDA}" type="pres">
      <dgm:prSet presAssocID="{1F3B9785-3457-4580-9C0C-3EA21DB80D4E}" presName="cycle" presStyleCnt="0">
        <dgm:presLayoutVars>
          <dgm:chMax val="1"/>
          <dgm:dir/>
          <dgm:animLvl val="ctr"/>
          <dgm:resizeHandles val="exact"/>
        </dgm:presLayoutVars>
      </dgm:prSet>
      <dgm:spPr/>
    </dgm:pt>
    <dgm:pt modelId="{C3C13C29-CBE3-4AF8-AF20-B9C9E97FEF4A}" type="pres">
      <dgm:prSet presAssocID="{32A84854-4C97-4E3F-B7A7-71718DFE1C0C}" presName="centerShape" presStyleLbl="node0" presStyleIdx="0" presStyleCnt="1"/>
      <dgm:spPr/>
    </dgm:pt>
    <dgm:pt modelId="{E60E995E-AB8C-4573-9675-0C6BE80F6886}" type="pres">
      <dgm:prSet presAssocID="{499F3F8B-E969-4710-A4CB-403612247712}" presName="Name9" presStyleLbl="parChTrans1D2" presStyleIdx="0" presStyleCnt="6"/>
      <dgm:spPr/>
    </dgm:pt>
    <dgm:pt modelId="{177D3023-7F9D-4EC6-BE26-C2F676FE2F1C}" type="pres">
      <dgm:prSet presAssocID="{499F3F8B-E969-4710-A4CB-403612247712}" presName="connTx" presStyleLbl="parChTrans1D2" presStyleIdx="0" presStyleCnt="6"/>
      <dgm:spPr/>
    </dgm:pt>
    <dgm:pt modelId="{C2F49015-BDE8-4F3B-9759-B731CD0A6739}" type="pres">
      <dgm:prSet presAssocID="{D8BDB5F4-65AE-4CC9-A900-18EDC87B593A}" presName="node" presStyleLbl="node1" presStyleIdx="0" presStyleCnt="6" custScaleX="92845" custScaleY="89174">
        <dgm:presLayoutVars>
          <dgm:bulletEnabled val="1"/>
        </dgm:presLayoutVars>
      </dgm:prSet>
      <dgm:spPr/>
    </dgm:pt>
    <dgm:pt modelId="{ED193E02-8EA1-4924-82E7-CAA801EFA34B}" type="pres">
      <dgm:prSet presAssocID="{C57D4DA4-C8BC-48C5-B758-FE3AB73E8DBF}" presName="Name9" presStyleLbl="parChTrans1D2" presStyleIdx="1" presStyleCnt="6"/>
      <dgm:spPr/>
    </dgm:pt>
    <dgm:pt modelId="{A18FED7F-AC18-4FC6-BB7A-ABA08EFB14E7}" type="pres">
      <dgm:prSet presAssocID="{C57D4DA4-C8BC-48C5-B758-FE3AB73E8DBF}" presName="connTx" presStyleLbl="parChTrans1D2" presStyleIdx="1" presStyleCnt="6"/>
      <dgm:spPr/>
    </dgm:pt>
    <dgm:pt modelId="{2407E026-9B24-4FA5-8151-3F260DA7F4DF}" type="pres">
      <dgm:prSet presAssocID="{7D9FBD59-DA32-4BAB-8F23-EDF90C5F2CE4}" presName="node" presStyleLbl="node1" presStyleIdx="1" presStyleCnt="6" custScaleX="108102" custScaleY="86602">
        <dgm:presLayoutVars>
          <dgm:bulletEnabled val="1"/>
        </dgm:presLayoutVars>
      </dgm:prSet>
      <dgm:spPr/>
    </dgm:pt>
    <dgm:pt modelId="{6D7A8974-F058-4FD9-9F47-7E4F5506A6A6}" type="pres">
      <dgm:prSet presAssocID="{1A0E2C2A-E272-4EBB-9B58-5FE81C2DC1B2}" presName="Name9" presStyleLbl="parChTrans1D2" presStyleIdx="2" presStyleCnt="6"/>
      <dgm:spPr/>
    </dgm:pt>
    <dgm:pt modelId="{02BDB51B-4859-47F0-9AF4-F80F5B31FB04}" type="pres">
      <dgm:prSet presAssocID="{1A0E2C2A-E272-4EBB-9B58-5FE81C2DC1B2}" presName="connTx" presStyleLbl="parChTrans1D2" presStyleIdx="2" presStyleCnt="6"/>
      <dgm:spPr/>
    </dgm:pt>
    <dgm:pt modelId="{FA1EE463-95AB-4E3F-AA99-183227E010F9}" type="pres">
      <dgm:prSet presAssocID="{56880A5D-8A61-404B-BDAF-31F98B1493E5}" presName="node" presStyleLbl="node1" presStyleIdx="2" presStyleCnt="6">
        <dgm:presLayoutVars>
          <dgm:bulletEnabled val="1"/>
        </dgm:presLayoutVars>
      </dgm:prSet>
      <dgm:spPr/>
    </dgm:pt>
    <dgm:pt modelId="{34E060B2-BFC7-44A8-AAE2-7BDBDCE48F91}" type="pres">
      <dgm:prSet presAssocID="{75E05DC9-1087-4F5A-B237-70069B955633}" presName="Name9" presStyleLbl="parChTrans1D2" presStyleIdx="3" presStyleCnt="6"/>
      <dgm:spPr/>
    </dgm:pt>
    <dgm:pt modelId="{96A55EAC-3D4D-43BF-A37A-54CEA094F9E2}" type="pres">
      <dgm:prSet presAssocID="{75E05DC9-1087-4F5A-B237-70069B955633}" presName="connTx" presStyleLbl="parChTrans1D2" presStyleIdx="3" presStyleCnt="6"/>
      <dgm:spPr/>
    </dgm:pt>
    <dgm:pt modelId="{2095E2A5-1589-4720-83E2-B539F38E95B9}" type="pres">
      <dgm:prSet presAssocID="{94641286-EB54-4263-BCFA-88AAC9156C10}" presName="node" presStyleLbl="node1" presStyleIdx="3" presStyleCnt="6" custScaleX="89956" custScaleY="96748" custRadScaleRad="94968" custRadScaleInc="-1758">
        <dgm:presLayoutVars>
          <dgm:bulletEnabled val="1"/>
        </dgm:presLayoutVars>
      </dgm:prSet>
      <dgm:spPr/>
    </dgm:pt>
    <dgm:pt modelId="{3B60C9A5-154A-46FF-A6A9-C7BEEDDA6935}" type="pres">
      <dgm:prSet presAssocID="{343297F0-E2D0-4327-9BCE-DCF3873B9F5C}" presName="Name9" presStyleLbl="parChTrans1D2" presStyleIdx="4" presStyleCnt="6"/>
      <dgm:spPr/>
    </dgm:pt>
    <dgm:pt modelId="{0CCB21E5-A5FE-4977-900A-55F9B5787910}" type="pres">
      <dgm:prSet presAssocID="{343297F0-E2D0-4327-9BCE-DCF3873B9F5C}" presName="connTx" presStyleLbl="parChTrans1D2" presStyleIdx="4" presStyleCnt="6"/>
      <dgm:spPr/>
    </dgm:pt>
    <dgm:pt modelId="{F29D1A5C-4602-4F9F-ADA1-B313BDA98579}" type="pres">
      <dgm:prSet presAssocID="{7DF9579D-B31C-48C3-991F-2C5A1E1A7603}" presName="node" presStyleLbl="node1" presStyleIdx="4" presStyleCnt="6" custScaleX="97881" custScaleY="89840">
        <dgm:presLayoutVars>
          <dgm:bulletEnabled val="1"/>
        </dgm:presLayoutVars>
      </dgm:prSet>
      <dgm:spPr/>
    </dgm:pt>
    <dgm:pt modelId="{6FEED1C7-1513-4ABE-B761-13ED4F1E8C04}" type="pres">
      <dgm:prSet presAssocID="{D39676BF-5C07-422E-A497-EAA0332E51AD}" presName="Name9" presStyleLbl="parChTrans1D2" presStyleIdx="5" presStyleCnt="6"/>
      <dgm:spPr/>
    </dgm:pt>
    <dgm:pt modelId="{9292D5BB-53A2-4EBA-9494-96922E7EC155}" type="pres">
      <dgm:prSet presAssocID="{D39676BF-5C07-422E-A497-EAA0332E51AD}" presName="connTx" presStyleLbl="parChTrans1D2" presStyleIdx="5" presStyleCnt="6"/>
      <dgm:spPr/>
    </dgm:pt>
    <dgm:pt modelId="{CFB55825-108D-467F-A3E3-21C1C53DEA27}" type="pres">
      <dgm:prSet presAssocID="{4D5A2711-959B-4000-B188-EB2D848D980A}" presName="node" presStyleLbl="node1" presStyleIdx="5" presStyleCnt="6" custScaleX="107102" custScaleY="84216" custRadScaleRad="99622" custRadScaleInc="191">
        <dgm:presLayoutVars>
          <dgm:bulletEnabled val="1"/>
        </dgm:presLayoutVars>
      </dgm:prSet>
      <dgm:spPr/>
    </dgm:pt>
  </dgm:ptLst>
  <dgm:cxnLst>
    <dgm:cxn modelId="{A72C0F07-8AC0-4F11-B4EC-67BC23E5F762}" srcId="{32A84854-4C97-4E3F-B7A7-71718DFE1C0C}" destId="{56880A5D-8A61-404B-BDAF-31F98B1493E5}" srcOrd="2" destOrd="0" parTransId="{1A0E2C2A-E272-4EBB-9B58-5FE81C2DC1B2}" sibTransId="{CEB2ECE6-E7DF-45CE-AF9B-F23E867F7AC5}"/>
    <dgm:cxn modelId="{95E13F08-08D7-4DFC-97D1-EC23A1CA148D}" srcId="{32A84854-4C97-4E3F-B7A7-71718DFE1C0C}" destId="{7D9FBD59-DA32-4BAB-8F23-EDF90C5F2CE4}" srcOrd="1" destOrd="0" parTransId="{C57D4DA4-C8BC-48C5-B758-FE3AB73E8DBF}" sibTransId="{0739BC56-4F1D-4F65-B23D-C9A77BF9548E}"/>
    <dgm:cxn modelId="{0E3BF20A-3EB5-4EC5-83CC-79C6B10F0A7D}" type="presOf" srcId="{343297F0-E2D0-4327-9BCE-DCF3873B9F5C}" destId="{0CCB21E5-A5FE-4977-900A-55F9B5787910}" srcOrd="1" destOrd="0" presId="urn:microsoft.com/office/officeart/2005/8/layout/radial1"/>
    <dgm:cxn modelId="{D46A2135-BCC6-4CE0-9C7C-D4443B9688F1}" type="presOf" srcId="{C57D4DA4-C8BC-48C5-B758-FE3AB73E8DBF}" destId="{ED193E02-8EA1-4924-82E7-CAA801EFA34B}" srcOrd="0" destOrd="0" presId="urn:microsoft.com/office/officeart/2005/8/layout/radial1"/>
    <dgm:cxn modelId="{8EB9B05D-FE0A-455E-8DBF-4518DAD51F56}" srcId="{32A84854-4C97-4E3F-B7A7-71718DFE1C0C}" destId="{4D5A2711-959B-4000-B188-EB2D848D980A}" srcOrd="5" destOrd="0" parTransId="{D39676BF-5C07-422E-A497-EAA0332E51AD}" sibTransId="{9A9CB4BD-5712-4753-8C58-3FE7D06E0519}"/>
    <dgm:cxn modelId="{33E48160-03AE-4E5A-A92A-38B67FDAEDCF}" type="presOf" srcId="{D39676BF-5C07-422E-A497-EAA0332E51AD}" destId="{6FEED1C7-1513-4ABE-B761-13ED4F1E8C04}" srcOrd="0" destOrd="0" presId="urn:microsoft.com/office/officeart/2005/8/layout/radial1"/>
    <dgm:cxn modelId="{CDDF5C45-3DF6-4A9D-9C19-8EFFACA0C673}" type="presOf" srcId="{C57D4DA4-C8BC-48C5-B758-FE3AB73E8DBF}" destId="{A18FED7F-AC18-4FC6-BB7A-ABA08EFB14E7}" srcOrd="1" destOrd="0" presId="urn:microsoft.com/office/officeart/2005/8/layout/radial1"/>
    <dgm:cxn modelId="{18D94D46-7782-4C8B-80C6-BF94E16D726B}" srcId="{32A84854-4C97-4E3F-B7A7-71718DFE1C0C}" destId="{94641286-EB54-4263-BCFA-88AAC9156C10}" srcOrd="3" destOrd="0" parTransId="{75E05DC9-1087-4F5A-B237-70069B955633}" sibTransId="{7AB32284-7784-48FD-89FA-F4C0D4BE3109}"/>
    <dgm:cxn modelId="{98ACDF48-7AA3-47C5-BFEC-A1F77E4EDD9B}" type="presOf" srcId="{1F3B9785-3457-4580-9C0C-3EA21DB80D4E}" destId="{7730447A-5F26-4925-B309-9C554DA0BDDA}" srcOrd="0" destOrd="0" presId="urn:microsoft.com/office/officeart/2005/8/layout/radial1"/>
    <dgm:cxn modelId="{7191196C-62BC-44A9-BDB7-AC9207895D95}" srcId="{32A84854-4C97-4E3F-B7A7-71718DFE1C0C}" destId="{7DF9579D-B31C-48C3-991F-2C5A1E1A7603}" srcOrd="4" destOrd="0" parTransId="{343297F0-E2D0-4327-9BCE-DCF3873B9F5C}" sibTransId="{04D7D5E4-9B2B-45FB-BE0A-C0567A3468EB}"/>
    <dgm:cxn modelId="{13177877-3D01-4490-8AEF-6839C69CE6CE}" type="presOf" srcId="{94641286-EB54-4263-BCFA-88AAC9156C10}" destId="{2095E2A5-1589-4720-83E2-B539F38E95B9}" srcOrd="0" destOrd="0" presId="urn:microsoft.com/office/officeart/2005/8/layout/radial1"/>
    <dgm:cxn modelId="{85FD4158-673F-4623-880B-7A7AF2D1DF12}" type="presOf" srcId="{75E05DC9-1087-4F5A-B237-70069B955633}" destId="{34E060B2-BFC7-44A8-AAE2-7BDBDCE48F91}" srcOrd="0" destOrd="0" presId="urn:microsoft.com/office/officeart/2005/8/layout/radial1"/>
    <dgm:cxn modelId="{A6056759-570E-4F2F-AAF0-8CB43DD2A456}" srcId="{1F3B9785-3457-4580-9C0C-3EA21DB80D4E}" destId="{32A84854-4C97-4E3F-B7A7-71718DFE1C0C}" srcOrd="0" destOrd="0" parTransId="{0EB03A5F-7547-4696-A717-DC6EB74357C4}" sibTransId="{A20205C4-D1E1-4281-92D5-F83C02889B55}"/>
    <dgm:cxn modelId="{78841E89-AA62-464F-91B0-EBE02B569B76}" type="presOf" srcId="{1A0E2C2A-E272-4EBB-9B58-5FE81C2DC1B2}" destId="{02BDB51B-4859-47F0-9AF4-F80F5B31FB04}" srcOrd="1" destOrd="0" presId="urn:microsoft.com/office/officeart/2005/8/layout/radial1"/>
    <dgm:cxn modelId="{308B00A1-9155-4901-9FCB-52258C9A46D9}" type="presOf" srcId="{4D5A2711-959B-4000-B188-EB2D848D980A}" destId="{CFB55825-108D-467F-A3E3-21C1C53DEA27}" srcOrd="0" destOrd="0" presId="urn:microsoft.com/office/officeart/2005/8/layout/radial1"/>
    <dgm:cxn modelId="{8BD3C0A1-CB5E-4AEC-B144-CA6C16F58576}" type="presOf" srcId="{7DF9579D-B31C-48C3-991F-2C5A1E1A7603}" destId="{F29D1A5C-4602-4F9F-ADA1-B313BDA98579}" srcOrd="0" destOrd="0" presId="urn:microsoft.com/office/officeart/2005/8/layout/radial1"/>
    <dgm:cxn modelId="{EC9BE5A4-C591-4302-BD98-3639BCFE3653}" type="presOf" srcId="{D8BDB5F4-65AE-4CC9-A900-18EDC87B593A}" destId="{C2F49015-BDE8-4F3B-9759-B731CD0A6739}" srcOrd="0" destOrd="0" presId="urn:microsoft.com/office/officeart/2005/8/layout/radial1"/>
    <dgm:cxn modelId="{36E069A5-E4A6-482D-9464-F386A7E71F76}" srcId="{32A84854-4C97-4E3F-B7A7-71718DFE1C0C}" destId="{D8BDB5F4-65AE-4CC9-A900-18EDC87B593A}" srcOrd="0" destOrd="0" parTransId="{499F3F8B-E969-4710-A4CB-403612247712}" sibTransId="{278950D1-C4A9-47B1-92C2-9EDB7151CCE8}"/>
    <dgm:cxn modelId="{90A3D9A7-99D3-4814-B45A-C282823FA3BA}" type="presOf" srcId="{499F3F8B-E969-4710-A4CB-403612247712}" destId="{177D3023-7F9D-4EC6-BE26-C2F676FE2F1C}" srcOrd="1" destOrd="0" presId="urn:microsoft.com/office/officeart/2005/8/layout/radial1"/>
    <dgm:cxn modelId="{D212F5B5-BEDC-4161-A801-F118EAC37115}" type="presOf" srcId="{1A0E2C2A-E272-4EBB-9B58-5FE81C2DC1B2}" destId="{6D7A8974-F058-4FD9-9F47-7E4F5506A6A6}" srcOrd="0" destOrd="0" presId="urn:microsoft.com/office/officeart/2005/8/layout/radial1"/>
    <dgm:cxn modelId="{C8E768BA-5336-4965-B1B2-28A0D8D3CC92}" type="presOf" srcId="{499F3F8B-E969-4710-A4CB-403612247712}" destId="{E60E995E-AB8C-4573-9675-0C6BE80F6886}" srcOrd="0" destOrd="0" presId="urn:microsoft.com/office/officeart/2005/8/layout/radial1"/>
    <dgm:cxn modelId="{E67C25BC-9B6F-431D-9B63-B6E61D7CEDBE}" type="presOf" srcId="{32A84854-4C97-4E3F-B7A7-71718DFE1C0C}" destId="{C3C13C29-CBE3-4AF8-AF20-B9C9E97FEF4A}" srcOrd="0" destOrd="0" presId="urn:microsoft.com/office/officeart/2005/8/layout/radial1"/>
    <dgm:cxn modelId="{710236BD-0A28-4BF4-9D41-E025D8F7A709}" type="presOf" srcId="{D39676BF-5C07-422E-A497-EAA0332E51AD}" destId="{9292D5BB-53A2-4EBA-9494-96922E7EC155}" srcOrd="1" destOrd="0" presId="urn:microsoft.com/office/officeart/2005/8/layout/radial1"/>
    <dgm:cxn modelId="{856D82D6-0BEA-42E1-8551-2D17FA15A461}" type="presOf" srcId="{56880A5D-8A61-404B-BDAF-31F98B1493E5}" destId="{FA1EE463-95AB-4E3F-AA99-183227E010F9}" srcOrd="0" destOrd="0" presId="urn:microsoft.com/office/officeart/2005/8/layout/radial1"/>
    <dgm:cxn modelId="{0D0D19DD-246D-4F6A-8F41-83F1C0FCF8C6}" type="presOf" srcId="{7D9FBD59-DA32-4BAB-8F23-EDF90C5F2CE4}" destId="{2407E026-9B24-4FA5-8151-3F260DA7F4DF}" srcOrd="0" destOrd="0" presId="urn:microsoft.com/office/officeart/2005/8/layout/radial1"/>
    <dgm:cxn modelId="{E2D3C6E5-B935-4A2A-A104-11FA614FB40D}" type="presOf" srcId="{75E05DC9-1087-4F5A-B237-70069B955633}" destId="{96A55EAC-3D4D-43BF-A37A-54CEA094F9E2}" srcOrd="1" destOrd="0" presId="urn:microsoft.com/office/officeart/2005/8/layout/radial1"/>
    <dgm:cxn modelId="{FC1D15F7-DC82-4EE4-BEC9-A056E6E2910E}" type="presOf" srcId="{343297F0-E2D0-4327-9BCE-DCF3873B9F5C}" destId="{3B60C9A5-154A-46FF-A6A9-C7BEEDDA6935}" srcOrd="0" destOrd="0" presId="urn:microsoft.com/office/officeart/2005/8/layout/radial1"/>
    <dgm:cxn modelId="{7C13636E-700F-450C-9CE0-82E0AC7D2875}" type="presParOf" srcId="{7730447A-5F26-4925-B309-9C554DA0BDDA}" destId="{C3C13C29-CBE3-4AF8-AF20-B9C9E97FEF4A}" srcOrd="0" destOrd="0" presId="urn:microsoft.com/office/officeart/2005/8/layout/radial1"/>
    <dgm:cxn modelId="{095714BA-03B8-4B39-A947-F8BED7F01AE4}" type="presParOf" srcId="{7730447A-5F26-4925-B309-9C554DA0BDDA}" destId="{E60E995E-AB8C-4573-9675-0C6BE80F6886}" srcOrd="1" destOrd="0" presId="urn:microsoft.com/office/officeart/2005/8/layout/radial1"/>
    <dgm:cxn modelId="{8BCBFEBB-8038-49FA-AC84-0702C6D0A847}" type="presParOf" srcId="{E60E995E-AB8C-4573-9675-0C6BE80F6886}" destId="{177D3023-7F9D-4EC6-BE26-C2F676FE2F1C}" srcOrd="0" destOrd="0" presId="urn:microsoft.com/office/officeart/2005/8/layout/radial1"/>
    <dgm:cxn modelId="{07AE30D0-3CD2-42E5-BFA6-D88744DBE9EF}" type="presParOf" srcId="{7730447A-5F26-4925-B309-9C554DA0BDDA}" destId="{C2F49015-BDE8-4F3B-9759-B731CD0A6739}" srcOrd="2" destOrd="0" presId="urn:microsoft.com/office/officeart/2005/8/layout/radial1"/>
    <dgm:cxn modelId="{E0A9C1AE-1CFE-412F-B139-C0E25E2B9831}" type="presParOf" srcId="{7730447A-5F26-4925-B309-9C554DA0BDDA}" destId="{ED193E02-8EA1-4924-82E7-CAA801EFA34B}" srcOrd="3" destOrd="0" presId="urn:microsoft.com/office/officeart/2005/8/layout/radial1"/>
    <dgm:cxn modelId="{17689F28-8C81-475F-A285-5346644D3C26}" type="presParOf" srcId="{ED193E02-8EA1-4924-82E7-CAA801EFA34B}" destId="{A18FED7F-AC18-4FC6-BB7A-ABA08EFB14E7}" srcOrd="0" destOrd="0" presId="urn:microsoft.com/office/officeart/2005/8/layout/radial1"/>
    <dgm:cxn modelId="{9226E645-A510-4123-85B8-057497C53105}" type="presParOf" srcId="{7730447A-5F26-4925-B309-9C554DA0BDDA}" destId="{2407E026-9B24-4FA5-8151-3F260DA7F4DF}" srcOrd="4" destOrd="0" presId="urn:microsoft.com/office/officeart/2005/8/layout/radial1"/>
    <dgm:cxn modelId="{527949DA-02C5-4624-982A-EDE64770043D}" type="presParOf" srcId="{7730447A-5F26-4925-B309-9C554DA0BDDA}" destId="{6D7A8974-F058-4FD9-9F47-7E4F5506A6A6}" srcOrd="5" destOrd="0" presId="urn:microsoft.com/office/officeart/2005/8/layout/radial1"/>
    <dgm:cxn modelId="{1D05743A-A9D0-4BF4-8E6B-92F94A2A32DA}" type="presParOf" srcId="{6D7A8974-F058-4FD9-9F47-7E4F5506A6A6}" destId="{02BDB51B-4859-47F0-9AF4-F80F5B31FB04}" srcOrd="0" destOrd="0" presId="urn:microsoft.com/office/officeart/2005/8/layout/radial1"/>
    <dgm:cxn modelId="{5D89E283-9054-4E4E-B0F0-BD9082A91075}" type="presParOf" srcId="{7730447A-5F26-4925-B309-9C554DA0BDDA}" destId="{FA1EE463-95AB-4E3F-AA99-183227E010F9}" srcOrd="6" destOrd="0" presId="urn:microsoft.com/office/officeart/2005/8/layout/radial1"/>
    <dgm:cxn modelId="{CA58792B-7382-40B1-B5BE-071A7818C707}" type="presParOf" srcId="{7730447A-5F26-4925-B309-9C554DA0BDDA}" destId="{34E060B2-BFC7-44A8-AAE2-7BDBDCE48F91}" srcOrd="7" destOrd="0" presId="urn:microsoft.com/office/officeart/2005/8/layout/radial1"/>
    <dgm:cxn modelId="{D4AB9C9D-55F0-4FC8-8E7E-119D63C1531E}" type="presParOf" srcId="{34E060B2-BFC7-44A8-AAE2-7BDBDCE48F91}" destId="{96A55EAC-3D4D-43BF-A37A-54CEA094F9E2}" srcOrd="0" destOrd="0" presId="urn:microsoft.com/office/officeart/2005/8/layout/radial1"/>
    <dgm:cxn modelId="{56FF9AA2-2D1F-47C7-87E8-E25D5F0D2B8D}" type="presParOf" srcId="{7730447A-5F26-4925-B309-9C554DA0BDDA}" destId="{2095E2A5-1589-4720-83E2-B539F38E95B9}" srcOrd="8" destOrd="0" presId="urn:microsoft.com/office/officeart/2005/8/layout/radial1"/>
    <dgm:cxn modelId="{F68D7DCF-B499-4DAC-9785-750669D5EA1B}" type="presParOf" srcId="{7730447A-5F26-4925-B309-9C554DA0BDDA}" destId="{3B60C9A5-154A-46FF-A6A9-C7BEEDDA6935}" srcOrd="9" destOrd="0" presId="urn:microsoft.com/office/officeart/2005/8/layout/radial1"/>
    <dgm:cxn modelId="{53AF53E5-C528-4B03-907C-9AD17B8D89B5}" type="presParOf" srcId="{3B60C9A5-154A-46FF-A6A9-C7BEEDDA6935}" destId="{0CCB21E5-A5FE-4977-900A-55F9B5787910}" srcOrd="0" destOrd="0" presId="urn:microsoft.com/office/officeart/2005/8/layout/radial1"/>
    <dgm:cxn modelId="{E2D5C175-506B-4A55-AC3F-1CE92BF71B27}" type="presParOf" srcId="{7730447A-5F26-4925-B309-9C554DA0BDDA}" destId="{F29D1A5C-4602-4F9F-ADA1-B313BDA98579}" srcOrd="10" destOrd="0" presId="urn:microsoft.com/office/officeart/2005/8/layout/radial1"/>
    <dgm:cxn modelId="{7988821A-1A4E-4737-8A1A-295AB40EBE1C}" type="presParOf" srcId="{7730447A-5F26-4925-B309-9C554DA0BDDA}" destId="{6FEED1C7-1513-4ABE-B761-13ED4F1E8C04}" srcOrd="11" destOrd="0" presId="urn:microsoft.com/office/officeart/2005/8/layout/radial1"/>
    <dgm:cxn modelId="{7146006A-CA39-4330-8748-85E86DE6BBDA}" type="presParOf" srcId="{6FEED1C7-1513-4ABE-B761-13ED4F1E8C04}" destId="{9292D5BB-53A2-4EBA-9494-96922E7EC155}" srcOrd="0" destOrd="0" presId="urn:microsoft.com/office/officeart/2005/8/layout/radial1"/>
    <dgm:cxn modelId="{38B5CB16-C385-4204-A433-3075EBECA67F}" type="presParOf" srcId="{7730447A-5F26-4925-B309-9C554DA0BDDA}" destId="{CFB55825-108D-467F-A3E3-21C1C53DEA27}" srcOrd="1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18E09-FA40-4C1B-8C13-C9069CAE88DD}">
      <dsp:nvSpPr>
        <dsp:cNvPr id="0" name=""/>
        <dsp:cNvSpPr/>
      </dsp:nvSpPr>
      <dsp:spPr>
        <a:xfrm rot="16200000">
          <a:off x="1280189" y="1594"/>
          <a:ext cx="1426479" cy="4824374"/>
        </a:xfrm>
        <a:prstGeom prst="upArrow">
          <a:avLst>
            <a:gd name="adj1" fmla="val 50000"/>
            <a:gd name="adj2" fmla="val 35000"/>
          </a:avLst>
        </a:prstGeom>
        <a:solidFill>
          <a:schemeClr val="dk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dirty="0"/>
            <a:t>Spouse/Partner</a:t>
          </a:r>
          <a:r>
            <a:rPr lang="en-US" sz="1800" kern="1200" dirty="0"/>
            <a:t> </a:t>
          </a:r>
          <a:r>
            <a:rPr lang="en-US" sz="1800" b="1" kern="1200" dirty="0"/>
            <a:t>or Child</a:t>
          </a:r>
        </a:p>
      </dsp:txBody>
      <dsp:txXfrm rot="5400000">
        <a:off x="-169124" y="2057161"/>
        <a:ext cx="4574740" cy="713239"/>
      </dsp:txXfrm>
    </dsp:sp>
    <dsp:sp modelId="{6E7CC84E-DAB1-467D-B3EE-749C7F14F1C2}">
      <dsp:nvSpPr>
        <dsp:cNvPr id="0" name=""/>
        <dsp:cNvSpPr/>
      </dsp:nvSpPr>
      <dsp:spPr>
        <a:xfrm rot="5400000">
          <a:off x="5675330" y="367921"/>
          <a:ext cx="1426479" cy="4091720"/>
        </a:xfrm>
        <a:prstGeom prst="upArrow">
          <a:avLst>
            <a:gd name="adj1" fmla="val 50000"/>
            <a:gd name="adj2" fmla="val 35000"/>
          </a:avLst>
        </a:prstGeom>
        <a:solidFill>
          <a:schemeClr val="dk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r" defTabSz="711200">
            <a:lnSpc>
              <a:spcPct val="90000"/>
            </a:lnSpc>
            <a:spcBef>
              <a:spcPct val="0"/>
            </a:spcBef>
            <a:spcAft>
              <a:spcPct val="35000"/>
            </a:spcAft>
            <a:buNone/>
          </a:pPr>
          <a:r>
            <a:rPr lang="en-US" sz="1600" kern="1200" dirty="0"/>
            <a:t>                                            </a:t>
          </a:r>
          <a:r>
            <a:rPr lang="en-US" sz="1800" b="1" kern="1200" dirty="0"/>
            <a:t>Care Partner</a:t>
          </a:r>
          <a:endParaRPr lang="en-US" sz="1600" b="1" kern="1200" dirty="0"/>
        </a:p>
      </dsp:txBody>
      <dsp:txXfrm rot="-5400000">
        <a:off x="4342710" y="2057161"/>
        <a:ext cx="3842086" cy="7132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18E09-FA40-4C1B-8C13-C9069CAE88DD}">
      <dsp:nvSpPr>
        <dsp:cNvPr id="0" name=""/>
        <dsp:cNvSpPr/>
      </dsp:nvSpPr>
      <dsp:spPr>
        <a:xfrm rot="16200000">
          <a:off x="1280189" y="1594"/>
          <a:ext cx="1426479" cy="4824374"/>
        </a:xfrm>
        <a:prstGeom prst="upArrow">
          <a:avLst>
            <a:gd name="adj1" fmla="val 50000"/>
            <a:gd name="adj2" fmla="val 35000"/>
          </a:avLst>
        </a:prstGeom>
        <a:solidFill>
          <a:schemeClr val="dk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dirty="0"/>
            <a:t>Spouse/Partner</a:t>
          </a:r>
          <a:r>
            <a:rPr lang="en-US" sz="1800" kern="1200" dirty="0"/>
            <a:t> </a:t>
          </a:r>
          <a:r>
            <a:rPr lang="en-US" sz="1800" b="1" kern="1200" dirty="0"/>
            <a:t>or Child</a:t>
          </a:r>
        </a:p>
      </dsp:txBody>
      <dsp:txXfrm rot="5400000">
        <a:off x="-169124" y="2057161"/>
        <a:ext cx="4574740" cy="713239"/>
      </dsp:txXfrm>
    </dsp:sp>
    <dsp:sp modelId="{6E7CC84E-DAB1-467D-B3EE-749C7F14F1C2}">
      <dsp:nvSpPr>
        <dsp:cNvPr id="0" name=""/>
        <dsp:cNvSpPr/>
      </dsp:nvSpPr>
      <dsp:spPr>
        <a:xfrm rot="5400000">
          <a:off x="5675330" y="367921"/>
          <a:ext cx="1426479" cy="4091720"/>
        </a:xfrm>
        <a:prstGeom prst="upArrow">
          <a:avLst>
            <a:gd name="adj1" fmla="val 50000"/>
            <a:gd name="adj2" fmla="val 35000"/>
          </a:avLst>
        </a:prstGeom>
        <a:solidFill>
          <a:schemeClr val="dk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r" defTabSz="711200">
            <a:lnSpc>
              <a:spcPct val="90000"/>
            </a:lnSpc>
            <a:spcBef>
              <a:spcPct val="0"/>
            </a:spcBef>
            <a:spcAft>
              <a:spcPct val="35000"/>
            </a:spcAft>
            <a:buNone/>
          </a:pPr>
          <a:r>
            <a:rPr lang="en-US" sz="1600" kern="1200" dirty="0"/>
            <a:t>                                            </a:t>
          </a:r>
          <a:r>
            <a:rPr lang="en-US" sz="1800" b="1" kern="1200" dirty="0"/>
            <a:t>Care Partner</a:t>
          </a:r>
          <a:endParaRPr lang="en-US" sz="1600" b="1" kern="1200" dirty="0"/>
        </a:p>
      </dsp:txBody>
      <dsp:txXfrm rot="-5400000">
        <a:off x="4342710" y="2057161"/>
        <a:ext cx="3842086" cy="7132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18E09-FA40-4C1B-8C13-C9069CAE88DD}">
      <dsp:nvSpPr>
        <dsp:cNvPr id="0" name=""/>
        <dsp:cNvSpPr/>
      </dsp:nvSpPr>
      <dsp:spPr>
        <a:xfrm rot="16200000">
          <a:off x="1280189" y="1594"/>
          <a:ext cx="1426479" cy="4824374"/>
        </a:xfrm>
        <a:prstGeom prst="upArrow">
          <a:avLst>
            <a:gd name="adj1" fmla="val 50000"/>
            <a:gd name="adj2" fmla="val 35000"/>
          </a:avLst>
        </a:prstGeom>
        <a:solidFill>
          <a:schemeClr val="dk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dirty="0"/>
            <a:t>Spouse/Partner</a:t>
          </a:r>
          <a:r>
            <a:rPr lang="en-US" sz="1800" kern="1200" dirty="0"/>
            <a:t> </a:t>
          </a:r>
          <a:r>
            <a:rPr lang="en-US" sz="1800" b="1" kern="1200" dirty="0"/>
            <a:t>or Child</a:t>
          </a:r>
        </a:p>
      </dsp:txBody>
      <dsp:txXfrm rot="5400000">
        <a:off x="-169124" y="2057161"/>
        <a:ext cx="4574740" cy="713239"/>
      </dsp:txXfrm>
    </dsp:sp>
    <dsp:sp modelId="{6E7CC84E-DAB1-467D-B3EE-749C7F14F1C2}">
      <dsp:nvSpPr>
        <dsp:cNvPr id="0" name=""/>
        <dsp:cNvSpPr/>
      </dsp:nvSpPr>
      <dsp:spPr>
        <a:xfrm rot="5400000">
          <a:off x="5675330" y="367921"/>
          <a:ext cx="1426479" cy="4091720"/>
        </a:xfrm>
        <a:prstGeom prst="upArrow">
          <a:avLst>
            <a:gd name="adj1" fmla="val 50000"/>
            <a:gd name="adj2" fmla="val 35000"/>
          </a:avLst>
        </a:prstGeom>
        <a:solidFill>
          <a:schemeClr val="dk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r" defTabSz="711200">
            <a:lnSpc>
              <a:spcPct val="90000"/>
            </a:lnSpc>
            <a:spcBef>
              <a:spcPct val="0"/>
            </a:spcBef>
            <a:spcAft>
              <a:spcPct val="35000"/>
            </a:spcAft>
            <a:buNone/>
          </a:pPr>
          <a:r>
            <a:rPr lang="en-US" sz="1600" kern="1200" dirty="0"/>
            <a:t>                                            </a:t>
          </a:r>
          <a:r>
            <a:rPr lang="en-US" sz="1800" b="1" kern="1200" dirty="0"/>
            <a:t>Care Partner</a:t>
          </a:r>
          <a:endParaRPr lang="en-US" sz="1600" b="1" kern="1200" dirty="0"/>
        </a:p>
      </dsp:txBody>
      <dsp:txXfrm rot="-5400000">
        <a:off x="4342710" y="2057161"/>
        <a:ext cx="3842086" cy="7132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13C29-CBE3-4AF8-AF20-B9C9E97FEF4A}">
      <dsp:nvSpPr>
        <dsp:cNvPr id="0" name=""/>
        <dsp:cNvSpPr/>
      </dsp:nvSpPr>
      <dsp:spPr>
        <a:xfrm>
          <a:off x="3075557" y="1872403"/>
          <a:ext cx="1457786" cy="1457786"/>
        </a:xfrm>
        <a:prstGeom prst="ellipse">
          <a:avLst/>
        </a:prstGeom>
        <a:solidFill>
          <a:srgbClr val="FFFF00"/>
        </a:solidFill>
        <a:ln w="19050" cap="rnd"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700" b="1" i="1" u="none" strike="noStrike" kern="1200" cap="none" normalizeH="0" baseline="0" dirty="0">
              <a:ln>
                <a:noFill/>
              </a:ln>
              <a:solidFill>
                <a:schemeClr val="tx1"/>
              </a:solidFill>
              <a:effectLst/>
              <a:latin typeface="+mn-lt"/>
              <a:cs typeface="Arial" charset="0"/>
            </a:rPr>
            <a:t>YOU</a:t>
          </a:r>
        </a:p>
      </dsp:txBody>
      <dsp:txXfrm>
        <a:off x="3289045" y="2085891"/>
        <a:ext cx="1030810" cy="1030810"/>
      </dsp:txXfrm>
    </dsp:sp>
    <dsp:sp modelId="{E60E995E-AB8C-4573-9675-0C6BE80F6886}">
      <dsp:nvSpPr>
        <dsp:cNvPr id="0" name=""/>
        <dsp:cNvSpPr/>
      </dsp:nvSpPr>
      <dsp:spPr>
        <a:xfrm rot="16200000">
          <a:off x="3545304" y="1596030"/>
          <a:ext cx="518292" cy="34453"/>
        </a:xfrm>
        <a:custGeom>
          <a:avLst/>
          <a:gdLst/>
          <a:ahLst/>
          <a:cxnLst/>
          <a:rect l="0" t="0" r="0" b="0"/>
          <a:pathLst>
            <a:path>
              <a:moveTo>
                <a:pt x="0" y="17226"/>
              </a:moveTo>
              <a:lnTo>
                <a:pt x="518292" y="1722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91493" y="1600300"/>
        <a:ext cx="25914" cy="25914"/>
      </dsp:txXfrm>
    </dsp:sp>
    <dsp:sp modelId="{C2F49015-BDE8-4F3B-9759-B731CD0A6739}">
      <dsp:nvSpPr>
        <dsp:cNvPr id="0" name=""/>
        <dsp:cNvSpPr/>
      </dsp:nvSpPr>
      <dsp:spPr>
        <a:xfrm>
          <a:off x="3127709" y="54144"/>
          <a:ext cx="1353481" cy="1299966"/>
        </a:xfrm>
        <a:prstGeom prst="ellipse">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600" b="1" kern="1200" dirty="0">
              <a:solidFill>
                <a:schemeClr val="tx1"/>
              </a:solidFill>
            </a:rPr>
            <a:t>Long Distance Support</a:t>
          </a:r>
          <a:endParaRPr kumimoji="0" lang="en-US" sz="1600" b="1" i="0" u="none" strike="noStrike" kern="1200" cap="none" normalizeH="0" baseline="0" dirty="0">
            <a:ln>
              <a:noFill/>
            </a:ln>
            <a:solidFill>
              <a:schemeClr val="tx1"/>
            </a:solidFill>
            <a:effectLst/>
            <a:latin typeface="Arial" charset="0"/>
            <a:cs typeface="Arial" charset="0"/>
          </a:endParaRPr>
        </a:p>
      </dsp:txBody>
      <dsp:txXfrm>
        <a:off x="3325922" y="244520"/>
        <a:ext cx="957055" cy="919214"/>
      </dsp:txXfrm>
    </dsp:sp>
    <dsp:sp modelId="{ED193E02-8EA1-4924-82E7-CAA801EFA34B}">
      <dsp:nvSpPr>
        <dsp:cNvPr id="0" name=""/>
        <dsp:cNvSpPr/>
      </dsp:nvSpPr>
      <dsp:spPr>
        <a:xfrm rot="19800000">
          <a:off x="4406876" y="2112087"/>
          <a:ext cx="430145" cy="34453"/>
        </a:xfrm>
        <a:custGeom>
          <a:avLst/>
          <a:gdLst/>
          <a:ahLst/>
          <a:cxnLst/>
          <a:rect l="0" t="0" r="0" b="0"/>
          <a:pathLst>
            <a:path>
              <a:moveTo>
                <a:pt x="0" y="17226"/>
              </a:moveTo>
              <a:lnTo>
                <a:pt x="430145" y="1722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11195" y="2118560"/>
        <a:ext cx="21507" cy="21507"/>
      </dsp:txXfrm>
    </dsp:sp>
    <dsp:sp modelId="{2407E026-9B24-4FA5-8151-3F260DA7F4DF}">
      <dsp:nvSpPr>
        <dsp:cNvPr id="0" name=""/>
        <dsp:cNvSpPr/>
      </dsp:nvSpPr>
      <dsp:spPr>
        <a:xfrm>
          <a:off x="4659498" y="1021476"/>
          <a:ext cx="1575896" cy="1262472"/>
        </a:xfrm>
        <a:prstGeom prst="ellipse">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mn-lt"/>
              <a:cs typeface="Arial" charset="0"/>
            </a:rPr>
            <a:t>Services that can support me</a:t>
          </a:r>
        </a:p>
      </dsp:txBody>
      <dsp:txXfrm>
        <a:off x="4890283" y="1206361"/>
        <a:ext cx="1114326" cy="892702"/>
      </dsp:txXfrm>
    </dsp:sp>
    <dsp:sp modelId="{6D7A8974-F058-4FD9-9F47-7E4F5506A6A6}">
      <dsp:nvSpPr>
        <dsp:cNvPr id="0" name=""/>
        <dsp:cNvSpPr/>
      </dsp:nvSpPr>
      <dsp:spPr>
        <a:xfrm rot="1800000">
          <a:off x="4406257" y="3058362"/>
          <a:ext cx="439382" cy="34453"/>
        </a:xfrm>
        <a:custGeom>
          <a:avLst/>
          <a:gdLst/>
          <a:ahLst/>
          <a:cxnLst/>
          <a:rect l="0" t="0" r="0" b="0"/>
          <a:pathLst>
            <a:path>
              <a:moveTo>
                <a:pt x="0" y="17226"/>
              </a:moveTo>
              <a:lnTo>
                <a:pt x="439382" y="1722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14964" y="3064604"/>
        <a:ext cx="21969" cy="21969"/>
      </dsp:txXfrm>
    </dsp:sp>
    <dsp:sp modelId="{FA1EE463-95AB-4E3F-AA99-183227E010F9}">
      <dsp:nvSpPr>
        <dsp:cNvPr id="0" name=""/>
        <dsp:cNvSpPr/>
      </dsp:nvSpPr>
      <dsp:spPr>
        <a:xfrm>
          <a:off x="4718553" y="2820988"/>
          <a:ext cx="1457786" cy="1457786"/>
        </a:xfrm>
        <a:prstGeom prst="ellipse">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mn-lt"/>
              <a:cs typeface="Arial" charset="0"/>
            </a:rPr>
            <a:t>Seasonal Support</a:t>
          </a:r>
        </a:p>
      </dsp:txBody>
      <dsp:txXfrm>
        <a:off x="4932041" y="3034476"/>
        <a:ext cx="1030810" cy="1030810"/>
      </dsp:txXfrm>
    </dsp:sp>
    <dsp:sp modelId="{34E060B2-BFC7-44A8-AAE2-7BDBDCE48F91}">
      <dsp:nvSpPr>
        <dsp:cNvPr id="0" name=""/>
        <dsp:cNvSpPr/>
      </dsp:nvSpPr>
      <dsp:spPr>
        <a:xfrm rot="5368356">
          <a:off x="3629039" y="3496737"/>
          <a:ext cx="367625" cy="34453"/>
        </a:xfrm>
        <a:custGeom>
          <a:avLst/>
          <a:gdLst/>
          <a:ahLst/>
          <a:cxnLst/>
          <a:rect l="0" t="0" r="0" b="0"/>
          <a:pathLst>
            <a:path>
              <a:moveTo>
                <a:pt x="0" y="17226"/>
              </a:moveTo>
              <a:lnTo>
                <a:pt x="367625" y="1722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3661" y="3504773"/>
        <a:ext cx="18381" cy="18381"/>
      </dsp:txXfrm>
    </dsp:sp>
    <dsp:sp modelId="{2095E2A5-1589-4720-83E2-B539F38E95B9}">
      <dsp:nvSpPr>
        <dsp:cNvPr id="0" name=""/>
        <dsp:cNvSpPr/>
      </dsp:nvSpPr>
      <dsp:spPr>
        <a:xfrm>
          <a:off x="3165351" y="3697734"/>
          <a:ext cx="1311366" cy="1410379"/>
        </a:xfrm>
        <a:prstGeom prst="ellipse">
          <a:avLst/>
        </a:prstGeom>
        <a:solidFill>
          <a:srgbClr val="92D050"/>
        </a:solid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mn-lt"/>
              <a:cs typeface="Arial" charset="0"/>
            </a:rPr>
            <a:t>Venting Support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Arial" charset="0"/>
            <a:cs typeface="Arial" charset="0"/>
          </a:endParaRPr>
        </a:p>
      </dsp:txBody>
      <dsp:txXfrm>
        <a:off x="3357396" y="3904279"/>
        <a:ext cx="927276" cy="997289"/>
      </dsp:txXfrm>
    </dsp:sp>
    <dsp:sp modelId="{3B60C9A5-154A-46FF-A6A9-C7BEEDDA6935}">
      <dsp:nvSpPr>
        <dsp:cNvPr id="0" name=""/>
        <dsp:cNvSpPr/>
      </dsp:nvSpPr>
      <dsp:spPr>
        <a:xfrm rot="9000000">
          <a:off x="2733814" y="3066252"/>
          <a:ext cx="470943" cy="34453"/>
        </a:xfrm>
        <a:custGeom>
          <a:avLst/>
          <a:gdLst/>
          <a:ahLst/>
          <a:cxnLst/>
          <a:rect l="0" t="0" r="0" b="0"/>
          <a:pathLst>
            <a:path>
              <a:moveTo>
                <a:pt x="0" y="17226"/>
              </a:moveTo>
              <a:lnTo>
                <a:pt x="470943" y="1722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957512" y="3071705"/>
        <a:ext cx="23547" cy="23547"/>
      </dsp:txXfrm>
    </dsp:sp>
    <dsp:sp modelId="{F29D1A5C-4602-4F9F-ADA1-B313BDA98579}">
      <dsp:nvSpPr>
        <dsp:cNvPr id="0" name=""/>
        <dsp:cNvSpPr/>
      </dsp:nvSpPr>
      <dsp:spPr>
        <a:xfrm>
          <a:off x="1448006" y="2895043"/>
          <a:ext cx="1426895" cy="1309675"/>
        </a:xfrm>
        <a:prstGeom prst="ellipse">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kern="1200" cap="none" normalizeH="0" baseline="0" dirty="0">
              <a:ln>
                <a:noFill/>
              </a:ln>
              <a:solidFill>
                <a:schemeClr val="tx1"/>
              </a:solidFill>
              <a:effectLst/>
              <a:latin typeface="+mn-lt"/>
              <a:cs typeface="Arial" charset="0"/>
            </a:rPr>
            <a:t>ER Support</a:t>
          </a:r>
        </a:p>
      </dsp:txBody>
      <dsp:txXfrm>
        <a:off x="1656970" y="3086840"/>
        <a:ext cx="1008967" cy="926081"/>
      </dsp:txXfrm>
    </dsp:sp>
    <dsp:sp modelId="{6FEED1C7-1513-4ABE-B761-13ED4F1E8C04}">
      <dsp:nvSpPr>
        <dsp:cNvPr id="0" name=""/>
        <dsp:cNvSpPr/>
      </dsp:nvSpPr>
      <dsp:spPr>
        <a:xfrm rot="12603438">
          <a:off x="2768127" y="2110135"/>
          <a:ext cx="434673" cy="34453"/>
        </a:xfrm>
        <a:custGeom>
          <a:avLst/>
          <a:gdLst/>
          <a:ahLst/>
          <a:cxnLst/>
          <a:rect l="0" t="0" r="0" b="0"/>
          <a:pathLst>
            <a:path>
              <a:moveTo>
                <a:pt x="0" y="17226"/>
              </a:moveTo>
              <a:lnTo>
                <a:pt x="434673" y="1722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974597" y="2116495"/>
        <a:ext cx="21733" cy="21733"/>
      </dsp:txXfrm>
    </dsp:sp>
    <dsp:sp modelId="{CFB55825-108D-467F-A3E3-21C1C53DEA27}">
      <dsp:nvSpPr>
        <dsp:cNvPr id="0" name=""/>
        <dsp:cNvSpPr/>
      </dsp:nvSpPr>
      <dsp:spPr>
        <a:xfrm>
          <a:off x="1387951" y="1040816"/>
          <a:ext cx="1561318" cy="1227689"/>
        </a:xfrm>
        <a:prstGeom prst="ellipse">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ysClr val="windowText" lastClr="000000"/>
              </a:solidFill>
            </a:rPr>
            <a:t>Consistent Support</a:t>
          </a:r>
        </a:p>
      </dsp:txBody>
      <dsp:txXfrm>
        <a:off x="1616601" y="1220607"/>
        <a:ext cx="1104018" cy="868107"/>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DA5FDFF-6EA8-443E-9260-110C1CCA917D}" type="datetimeFigureOut">
              <a:rPr lang="en-US" smtClean="0"/>
              <a:t>8/30/2019</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ECDA0-0A25-4517-ABC8-30C737734B1E}" type="slidenum">
              <a:rPr lang="en-US" smtClean="0"/>
              <a:t>‹#›</a:t>
            </a:fld>
            <a:endParaRPr lang="en-US"/>
          </a:p>
        </p:txBody>
      </p:sp>
    </p:spTree>
    <p:extLst>
      <p:ext uri="{BB962C8B-B14F-4D97-AF65-F5344CB8AC3E}">
        <p14:creationId xmlns:p14="http://schemas.microsoft.com/office/powerpoint/2010/main" val="1810263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5ECDA0-0A25-4517-ABC8-30C737734B1E}" type="slidenum">
              <a:rPr lang="en-US" smtClean="0"/>
              <a:t>1</a:t>
            </a:fld>
            <a:endParaRPr lang="en-US"/>
          </a:p>
        </p:txBody>
      </p:sp>
    </p:spTree>
    <p:extLst>
      <p:ext uri="{BB962C8B-B14F-4D97-AF65-F5344CB8AC3E}">
        <p14:creationId xmlns:p14="http://schemas.microsoft.com/office/powerpoint/2010/main" val="680695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D740AB-0B38-4B42-8A72-776CEBBDCA70}" type="slidenum">
              <a:rPr lang="en-US" smtClean="0"/>
              <a:t>10</a:t>
            </a:fld>
            <a:endParaRPr lang="en-US"/>
          </a:p>
        </p:txBody>
      </p:sp>
    </p:spTree>
    <p:extLst>
      <p:ext uri="{BB962C8B-B14F-4D97-AF65-F5344CB8AC3E}">
        <p14:creationId xmlns:p14="http://schemas.microsoft.com/office/powerpoint/2010/main" val="2368335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ECDA0-0A25-4517-ABC8-30C737734B1E}" type="slidenum">
              <a:rPr lang="en-US" smtClean="0"/>
              <a:t>11</a:t>
            </a:fld>
            <a:endParaRPr lang="en-US"/>
          </a:p>
        </p:txBody>
      </p:sp>
    </p:spTree>
    <p:extLst>
      <p:ext uri="{BB962C8B-B14F-4D97-AF65-F5344CB8AC3E}">
        <p14:creationId xmlns:p14="http://schemas.microsoft.com/office/powerpoint/2010/main" val="2604055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The Myositis Association</a:t>
            </a:r>
            <a:br>
              <a:rPr lang="en-US" dirty="0"/>
            </a:br>
            <a:r>
              <a:rPr lang="en-US" dirty="0"/>
              <a:t>https://www.myositis.org/patient-support/care-partners/</a:t>
            </a:r>
          </a:p>
          <a:p>
            <a:endParaRPr lang="en-US" dirty="0"/>
          </a:p>
        </p:txBody>
      </p:sp>
      <p:sp>
        <p:nvSpPr>
          <p:cNvPr id="4" name="Slide Number Placeholder 3"/>
          <p:cNvSpPr>
            <a:spLocks noGrp="1"/>
          </p:cNvSpPr>
          <p:nvPr>
            <p:ph type="sldNum" sz="quarter" idx="10"/>
          </p:nvPr>
        </p:nvSpPr>
        <p:spPr/>
        <p:txBody>
          <a:bodyPr/>
          <a:lstStyle/>
          <a:p>
            <a:fld id="{145ECDA0-0A25-4517-ABC8-30C737734B1E}" type="slidenum">
              <a:rPr lang="en-US" smtClean="0"/>
              <a:t>12</a:t>
            </a:fld>
            <a:endParaRPr lang="en-US"/>
          </a:p>
        </p:txBody>
      </p:sp>
    </p:spTree>
    <p:extLst>
      <p:ext uri="{BB962C8B-B14F-4D97-AF65-F5344CB8AC3E}">
        <p14:creationId xmlns:p14="http://schemas.microsoft.com/office/powerpoint/2010/main" val="3878039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8DDBB58-83E7-4F48-8BFE-A0CF760B873B}" type="slidenum">
              <a:rPr lang="en-US" smtClean="0"/>
              <a:pPr>
                <a:defRPr/>
              </a:pPr>
              <a:t>13</a:t>
            </a:fld>
            <a:endParaRPr lang="en-US" dirty="0"/>
          </a:p>
        </p:txBody>
      </p:sp>
    </p:spTree>
    <p:extLst>
      <p:ext uri="{BB962C8B-B14F-4D97-AF65-F5344CB8AC3E}">
        <p14:creationId xmlns:p14="http://schemas.microsoft.com/office/powerpoint/2010/main" val="27507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ECDA0-0A25-4517-ABC8-30C737734B1E}" type="slidenum">
              <a:rPr lang="en-US" smtClean="0"/>
              <a:t>2</a:t>
            </a:fld>
            <a:endParaRPr lang="en-US"/>
          </a:p>
        </p:txBody>
      </p:sp>
    </p:spTree>
    <p:extLst>
      <p:ext uri="{BB962C8B-B14F-4D97-AF65-F5344CB8AC3E}">
        <p14:creationId xmlns:p14="http://schemas.microsoft.com/office/powerpoint/2010/main" val="2483623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69803" indent="-295064" eaLnBrk="0" hangingPunct="0">
              <a:spcBef>
                <a:spcPct val="30000"/>
              </a:spcBef>
              <a:defRPr sz="1200">
                <a:solidFill>
                  <a:schemeClr val="tx1"/>
                </a:solidFill>
                <a:latin typeface="Arial" pitchFamily="34" charset="0"/>
              </a:defRPr>
            </a:lvl2pPr>
            <a:lvl3pPr marL="1185199" indent="-235721" eaLnBrk="0" hangingPunct="0">
              <a:spcBef>
                <a:spcPct val="30000"/>
              </a:spcBef>
              <a:defRPr sz="1200">
                <a:solidFill>
                  <a:schemeClr val="tx1"/>
                </a:solidFill>
                <a:latin typeface="Arial" pitchFamily="34" charset="0"/>
              </a:defRPr>
            </a:lvl3pPr>
            <a:lvl4pPr marL="1659938" indent="-235721" eaLnBrk="0" hangingPunct="0">
              <a:spcBef>
                <a:spcPct val="30000"/>
              </a:spcBef>
              <a:defRPr sz="1200">
                <a:solidFill>
                  <a:schemeClr val="tx1"/>
                </a:solidFill>
                <a:latin typeface="Arial" pitchFamily="34" charset="0"/>
              </a:defRPr>
            </a:lvl4pPr>
            <a:lvl5pPr marL="2134676" indent="-235721" eaLnBrk="0" hangingPunct="0">
              <a:spcBef>
                <a:spcPct val="30000"/>
              </a:spcBef>
              <a:defRPr sz="1200">
                <a:solidFill>
                  <a:schemeClr val="tx1"/>
                </a:solidFill>
                <a:latin typeface="Arial" pitchFamily="34" charset="0"/>
              </a:defRPr>
            </a:lvl5pPr>
            <a:lvl6pPr marL="2609414" indent="-235721" eaLnBrk="0" fontAlgn="base" hangingPunct="0">
              <a:spcBef>
                <a:spcPct val="30000"/>
              </a:spcBef>
              <a:spcAft>
                <a:spcPct val="0"/>
              </a:spcAft>
              <a:defRPr sz="1200">
                <a:solidFill>
                  <a:schemeClr val="tx1"/>
                </a:solidFill>
                <a:latin typeface="Arial" pitchFamily="34" charset="0"/>
              </a:defRPr>
            </a:lvl6pPr>
            <a:lvl7pPr marL="3084153" indent="-235721" eaLnBrk="0" fontAlgn="base" hangingPunct="0">
              <a:spcBef>
                <a:spcPct val="30000"/>
              </a:spcBef>
              <a:spcAft>
                <a:spcPct val="0"/>
              </a:spcAft>
              <a:defRPr sz="1200">
                <a:solidFill>
                  <a:schemeClr val="tx1"/>
                </a:solidFill>
                <a:latin typeface="Arial" pitchFamily="34" charset="0"/>
              </a:defRPr>
            </a:lvl7pPr>
            <a:lvl8pPr marL="3558892" indent="-235721" eaLnBrk="0" fontAlgn="base" hangingPunct="0">
              <a:spcBef>
                <a:spcPct val="30000"/>
              </a:spcBef>
              <a:spcAft>
                <a:spcPct val="0"/>
              </a:spcAft>
              <a:defRPr sz="1200">
                <a:solidFill>
                  <a:schemeClr val="tx1"/>
                </a:solidFill>
                <a:latin typeface="Arial" pitchFamily="34" charset="0"/>
              </a:defRPr>
            </a:lvl8pPr>
            <a:lvl9pPr marL="4033631" indent="-235721"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ACB1B07-FE92-4B52-BA46-4D16CE30CF01}" type="slidenum">
              <a:rPr lang="en-US" altLang="en-US" smtClean="0"/>
              <a:pPr eaLnBrk="1" hangingPunct="1">
                <a:spcBef>
                  <a:spcPct val="0"/>
                </a:spcBef>
              </a:pPr>
              <a:t>3</a:t>
            </a:fld>
            <a:endParaRPr lang="en-US" altLang="en-US"/>
          </a:p>
        </p:txBody>
      </p:sp>
    </p:spTree>
    <p:extLst>
      <p:ext uri="{BB962C8B-B14F-4D97-AF65-F5344CB8AC3E}">
        <p14:creationId xmlns:p14="http://schemas.microsoft.com/office/powerpoint/2010/main" val="144012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69803" indent="-295064" eaLnBrk="0" hangingPunct="0">
              <a:spcBef>
                <a:spcPct val="30000"/>
              </a:spcBef>
              <a:defRPr sz="1200">
                <a:solidFill>
                  <a:schemeClr val="tx1"/>
                </a:solidFill>
                <a:latin typeface="Arial" pitchFamily="34" charset="0"/>
              </a:defRPr>
            </a:lvl2pPr>
            <a:lvl3pPr marL="1185199" indent="-235721" eaLnBrk="0" hangingPunct="0">
              <a:spcBef>
                <a:spcPct val="30000"/>
              </a:spcBef>
              <a:defRPr sz="1200">
                <a:solidFill>
                  <a:schemeClr val="tx1"/>
                </a:solidFill>
                <a:latin typeface="Arial" pitchFamily="34" charset="0"/>
              </a:defRPr>
            </a:lvl3pPr>
            <a:lvl4pPr marL="1659938" indent="-235721" eaLnBrk="0" hangingPunct="0">
              <a:spcBef>
                <a:spcPct val="30000"/>
              </a:spcBef>
              <a:defRPr sz="1200">
                <a:solidFill>
                  <a:schemeClr val="tx1"/>
                </a:solidFill>
                <a:latin typeface="Arial" pitchFamily="34" charset="0"/>
              </a:defRPr>
            </a:lvl4pPr>
            <a:lvl5pPr marL="2134676" indent="-235721" eaLnBrk="0" hangingPunct="0">
              <a:spcBef>
                <a:spcPct val="30000"/>
              </a:spcBef>
              <a:defRPr sz="1200">
                <a:solidFill>
                  <a:schemeClr val="tx1"/>
                </a:solidFill>
                <a:latin typeface="Arial" pitchFamily="34" charset="0"/>
              </a:defRPr>
            </a:lvl5pPr>
            <a:lvl6pPr marL="2609414" indent="-235721" eaLnBrk="0" fontAlgn="base" hangingPunct="0">
              <a:spcBef>
                <a:spcPct val="30000"/>
              </a:spcBef>
              <a:spcAft>
                <a:spcPct val="0"/>
              </a:spcAft>
              <a:defRPr sz="1200">
                <a:solidFill>
                  <a:schemeClr val="tx1"/>
                </a:solidFill>
                <a:latin typeface="Arial" pitchFamily="34" charset="0"/>
              </a:defRPr>
            </a:lvl6pPr>
            <a:lvl7pPr marL="3084153" indent="-235721" eaLnBrk="0" fontAlgn="base" hangingPunct="0">
              <a:spcBef>
                <a:spcPct val="30000"/>
              </a:spcBef>
              <a:spcAft>
                <a:spcPct val="0"/>
              </a:spcAft>
              <a:defRPr sz="1200">
                <a:solidFill>
                  <a:schemeClr val="tx1"/>
                </a:solidFill>
                <a:latin typeface="Arial" pitchFamily="34" charset="0"/>
              </a:defRPr>
            </a:lvl7pPr>
            <a:lvl8pPr marL="3558892" indent="-235721" eaLnBrk="0" fontAlgn="base" hangingPunct="0">
              <a:spcBef>
                <a:spcPct val="30000"/>
              </a:spcBef>
              <a:spcAft>
                <a:spcPct val="0"/>
              </a:spcAft>
              <a:defRPr sz="1200">
                <a:solidFill>
                  <a:schemeClr val="tx1"/>
                </a:solidFill>
                <a:latin typeface="Arial" pitchFamily="34" charset="0"/>
              </a:defRPr>
            </a:lvl8pPr>
            <a:lvl9pPr marL="4033631" indent="-235721"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ACB1B07-FE92-4B52-BA46-4D16CE30CF01}" type="slidenum">
              <a:rPr lang="en-US" altLang="en-US" smtClean="0"/>
              <a:pPr eaLnBrk="1" hangingPunct="1">
                <a:spcBef>
                  <a:spcPct val="0"/>
                </a:spcBef>
              </a:pPr>
              <a:t>4</a:t>
            </a:fld>
            <a:endParaRPr lang="en-US" altLang="en-US"/>
          </a:p>
        </p:txBody>
      </p:sp>
    </p:spTree>
    <p:extLst>
      <p:ext uri="{BB962C8B-B14F-4D97-AF65-F5344CB8AC3E}">
        <p14:creationId xmlns:p14="http://schemas.microsoft.com/office/powerpoint/2010/main" val="2941674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None/>
            </a:pPr>
            <a:r>
              <a:rPr lang="en-US" b="0" dirty="0"/>
              <a:t>Benefits of asking for help</a:t>
            </a:r>
          </a:p>
          <a:p>
            <a:pPr>
              <a:buNone/>
            </a:pPr>
            <a:endParaRPr lang="en-US" b="0" dirty="0"/>
          </a:p>
          <a:p>
            <a:pPr>
              <a:buNone/>
            </a:pPr>
            <a:r>
              <a:rPr lang="en-US" b="0" dirty="0"/>
              <a:t>Care partners: 	Brings feelings of relief, energy, peace, confidence, and can prevent burnout</a:t>
            </a:r>
          </a:p>
          <a:p>
            <a:pPr>
              <a:buNone/>
            </a:pPr>
            <a:endParaRPr lang="en-US" b="0" dirty="0"/>
          </a:p>
          <a:p>
            <a:pPr>
              <a:buNone/>
            </a:pPr>
            <a:r>
              <a:rPr lang="en-US" b="0" dirty="0"/>
              <a:t>Individuals living a with Myositis diagnosis: Can prevent a crisis, decrease safety risks, provide needed care, dignity, ability to maintain certain level of independence and autonomy</a:t>
            </a:r>
          </a:p>
          <a:p>
            <a:pPr>
              <a:buNone/>
            </a:pPr>
            <a:r>
              <a:rPr lang="en-US" altLang="en-US" sz="2900" i="1" dirty="0"/>
              <a:t>						</a:t>
            </a:r>
          </a:p>
          <a:p>
            <a:pPr>
              <a:buNone/>
            </a:pPr>
            <a:r>
              <a:rPr lang="en-US" altLang="en-US" sz="2900" i="1" dirty="0"/>
              <a:t>……..is a sign of strength and self-care  to ask for help and accept resources</a:t>
            </a:r>
          </a:p>
          <a:p>
            <a:r>
              <a:rPr lang="en-US" altLang="en-US" b="0" dirty="0">
                <a:latin typeface="Arial" pitchFamily="34" charset="0"/>
              </a:rPr>
              <a:t>	</a:t>
            </a: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69803" indent="-295064" eaLnBrk="0" hangingPunct="0">
              <a:spcBef>
                <a:spcPct val="30000"/>
              </a:spcBef>
              <a:defRPr sz="1200">
                <a:solidFill>
                  <a:schemeClr val="tx1"/>
                </a:solidFill>
                <a:latin typeface="Arial" pitchFamily="34" charset="0"/>
              </a:defRPr>
            </a:lvl2pPr>
            <a:lvl3pPr marL="1185199" indent="-235721" eaLnBrk="0" hangingPunct="0">
              <a:spcBef>
                <a:spcPct val="30000"/>
              </a:spcBef>
              <a:defRPr sz="1200">
                <a:solidFill>
                  <a:schemeClr val="tx1"/>
                </a:solidFill>
                <a:latin typeface="Arial" pitchFamily="34" charset="0"/>
              </a:defRPr>
            </a:lvl3pPr>
            <a:lvl4pPr marL="1659938" indent="-235721" eaLnBrk="0" hangingPunct="0">
              <a:spcBef>
                <a:spcPct val="30000"/>
              </a:spcBef>
              <a:defRPr sz="1200">
                <a:solidFill>
                  <a:schemeClr val="tx1"/>
                </a:solidFill>
                <a:latin typeface="Arial" pitchFamily="34" charset="0"/>
              </a:defRPr>
            </a:lvl4pPr>
            <a:lvl5pPr marL="2134676" indent="-235721" eaLnBrk="0" hangingPunct="0">
              <a:spcBef>
                <a:spcPct val="30000"/>
              </a:spcBef>
              <a:defRPr sz="1200">
                <a:solidFill>
                  <a:schemeClr val="tx1"/>
                </a:solidFill>
                <a:latin typeface="Arial" pitchFamily="34" charset="0"/>
              </a:defRPr>
            </a:lvl5pPr>
            <a:lvl6pPr marL="2609414" indent="-235721" eaLnBrk="0" fontAlgn="base" hangingPunct="0">
              <a:spcBef>
                <a:spcPct val="30000"/>
              </a:spcBef>
              <a:spcAft>
                <a:spcPct val="0"/>
              </a:spcAft>
              <a:defRPr sz="1200">
                <a:solidFill>
                  <a:schemeClr val="tx1"/>
                </a:solidFill>
                <a:latin typeface="Arial" pitchFamily="34" charset="0"/>
              </a:defRPr>
            </a:lvl6pPr>
            <a:lvl7pPr marL="3084153" indent="-235721" eaLnBrk="0" fontAlgn="base" hangingPunct="0">
              <a:spcBef>
                <a:spcPct val="30000"/>
              </a:spcBef>
              <a:spcAft>
                <a:spcPct val="0"/>
              </a:spcAft>
              <a:defRPr sz="1200">
                <a:solidFill>
                  <a:schemeClr val="tx1"/>
                </a:solidFill>
                <a:latin typeface="Arial" pitchFamily="34" charset="0"/>
              </a:defRPr>
            </a:lvl7pPr>
            <a:lvl8pPr marL="3558892" indent="-235721" eaLnBrk="0" fontAlgn="base" hangingPunct="0">
              <a:spcBef>
                <a:spcPct val="30000"/>
              </a:spcBef>
              <a:spcAft>
                <a:spcPct val="0"/>
              </a:spcAft>
              <a:defRPr sz="1200">
                <a:solidFill>
                  <a:schemeClr val="tx1"/>
                </a:solidFill>
                <a:latin typeface="Arial" pitchFamily="34" charset="0"/>
              </a:defRPr>
            </a:lvl8pPr>
            <a:lvl9pPr marL="4033631" indent="-235721"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ACB1B07-FE92-4B52-BA46-4D16CE30CF01}" type="slidenum">
              <a:rPr lang="en-US" altLang="en-US" smtClean="0"/>
              <a:pPr eaLnBrk="1" hangingPunct="1">
                <a:spcBef>
                  <a:spcPct val="0"/>
                </a:spcBef>
              </a:pPr>
              <a:t>5</a:t>
            </a:fld>
            <a:endParaRPr lang="en-US" altLang="en-US"/>
          </a:p>
        </p:txBody>
      </p:sp>
    </p:spTree>
    <p:extLst>
      <p:ext uri="{BB962C8B-B14F-4D97-AF65-F5344CB8AC3E}">
        <p14:creationId xmlns:p14="http://schemas.microsoft.com/office/powerpoint/2010/main" val="3325685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it I need help with?</a:t>
            </a:r>
          </a:p>
          <a:p>
            <a:endParaRPr lang="en-US" dirty="0"/>
          </a:p>
          <a:p>
            <a:r>
              <a:rPr lang="en-US" dirty="0"/>
              <a:t>Who can I ask for help?</a:t>
            </a:r>
          </a:p>
          <a:p>
            <a:endParaRPr lang="en-US" dirty="0"/>
          </a:p>
          <a:p>
            <a:r>
              <a:rPr lang="en-US" dirty="0"/>
              <a:t>When could I use this help?</a:t>
            </a:r>
          </a:p>
          <a:p>
            <a:endParaRPr lang="en-US" dirty="0"/>
          </a:p>
          <a:p>
            <a:r>
              <a:rPr lang="en-US" dirty="0"/>
              <a:t>When will I ask?  </a:t>
            </a:r>
            <a:r>
              <a:rPr lang="en-US" i="1" dirty="0"/>
              <a:t>(right now!)</a:t>
            </a:r>
          </a:p>
          <a:p>
            <a:r>
              <a:rPr lang="en-US" dirty="0"/>
              <a:t> </a:t>
            </a:r>
          </a:p>
          <a:p>
            <a:endParaRPr lang="en-US" dirty="0"/>
          </a:p>
        </p:txBody>
      </p:sp>
      <p:sp>
        <p:nvSpPr>
          <p:cNvPr id="4" name="Slide Number Placeholder 3"/>
          <p:cNvSpPr>
            <a:spLocks noGrp="1"/>
          </p:cNvSpPr>
          <p:nvPr>
            <p:ph type="sldNum" sz="quarter" idx="10"/>
          </p:nvPr>
        </p:nvSpPr>
        <p:spPr/>
        <p:txBody>
          <a:bodyPr/>
          <a:lstStyle/>
          <a:p>
            <a:fld id="{A8B3B972-8A38-4B52-B8F4-6A8EDCD9AF10}" type="slidenum">
              <a:rPr lang="en-US" smtClean="0"/>
              <a:t>6</a:t>
            </a:fld>
            <a:endParaRPr lang="en-US"/>
          </a:p>
        </p:txBody>
      </p:sp>
    </p:spTree>
    <p:extLst>
      <p:ext uri="{BB962C8B-B14F-4D97-AF65-F5344CB8AC3E}">
        <p14:creationId xmlns:p14="http://schemas.microsoft.com/office/powerpoint/2010/main" val="3694631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Adult Day Services </a:t>
            </a:r>
            <a:endParaRPr lang="en-US" dirty="0"/>
          </a:p>
          <a:p>
            <a:r>
              <a:rPr lang="en-US" dirty="0"/>
              <a:t>are community-based programs which meet the health, social, recreational and therapeutic needs of elderly and disabled adults. </a:t>
            </a:r>
            <a:r>
              <a:rPr lang="en-US" b="1" dirty="0"/>
              <a:t> </a:t>
            </a:r>
            <a:endParaRPr lang="en-US" dirty="0"/>
          </a:p>
          <a:p>
            <a:r>
              <a:rPr lang="en-US" b="1" dirty="0"/>
              <a:t>Caregiver Coaching</a:t>
            </a:r>
            <a:endParaRPr lang="en-US" dirty="0"/>
          </a:p>
          <a:p>
            <a:r>
              <a:rPr lang="en-US" dirty="0"/>
              <a:t>provide answers to your questions, help you create a plan, and provide emotional support. Expert coaches begin by learning about your unique caregiving situation and then help you make decisions and identify solutions.  </a:t>
            </a:r>
          </a:p>
          <a:p>
            <a:r>
              <a:rPr lang="en-US" b="1" dirty="0"/>
              <a:t> Caregiver Support Groups</a:t>
            </a:r>
            <a:endParaRPr lang="en-US" dirty="0"/>
          </a:p>
          <a:p>
            <a:r>
              <a:rPr lang="en-US" dirty="0"/>
              <a:t>provide opportunities to share experiences and provide emotional support for one another. Groups are typically led by a trained facilitator, and can be organized by the type of caregiving relationship (e.g., adult child) or by your loved one’s condition (e.g. Alzheimer’s disease).</a:t>
            </a:r>
          </a:p>
          <a:p>
            <a:r>
              <a:rPr lang="en-US" b="1" dirty="0"/>
              <a:t> Chore Services</a:t>
            </a:r>
            <a:endParaRPr lang="en-US" dirty="0"/>
          </a:p>
          <a:p>
            <a:r>
              <a:rPr lang="en-US" dirty="0"/>
              <a:t>provide older adults assistance with household chores and minor home repairs. </a:t>
            </a:r>
          </a:p>
          <a:p>
            <a:r>
              <a:rPr lang="en-US" b="1" dirty="0"/>
              <a:t> Elder Law Attorney</a:t>
            </a:r>
            <a:endParaRPr lang="en-US" dirty="0"/>
          </a:p>
          <a:p>
            <a:r>
              <a:rPr lang="en-US" dirty="0"/>
              <a:t>Elder law is an area of law that focuses on the legal needs of older adults. Attorneys who specialize in elder law have expertise in matters related to: Medicare, Social Security, Veterans benefits; powers of attorney; medical care directives, long-term care plans, end of life decisions; wills and trusts.</a:t>
            </a:r>
          </a:p>
          <a:p>
            <a:r>
              <a:rPr lang="en-US" b="1" dirty="0"/>
              <a:t> Family Meeting Facilitation</a:t>
            </a:r>
            <a:endParaRPr lang="en-US" dirty="0"/>
          </a:p>
          <a:p>
            <a:r>
              <a:rPr lang="en-US" dirty="0"/>
              <a:t>Caregivers Coaches can offer facilitated Family Meetings. Your coach can help you strategize about inviting family members to the meeting, where to hold it, and what realistic goals for your time together.</a:t>
            </a:r>
          </a:p>
          <a:p>
            <a:r>
              <a:rPr lang="en-US" b="1" dirty="0"/>
              <a:t> </a:t>
            </a:r>
            <a:endParaRPr lang="en-US" dirty="0"/>
          </a:p>
          <a:p>
            <a:r>
              <a:rPr lang="en-US" b="1" dirty="0"/>
              <a:t>Home-Delivered Meals </a:t>
            </a:r>
            <a:endParaRPr lang="en-US" dirty="0"/>
          </a:p>
          <a:p>
            <a:r>
              <a:rPr lang="en-US" dirty="0"/>
              <a:t>Programs such as Meals on Wheels provide affordable hot meals delivered direct to your loved one’s door. Most programs deliver every weekday, and many can provide frozen meals for the weekends and holidays.</a:t>
            </a:r>
          </a:p>
          <a:p>
            <a:r>
              <a:rPr lang="en-US" b="1" dirty="0"/>
              <a:t> </a:t>
            </a:r>
            <a:endParaRPr lang="en-US" dirty="0"/>
          </a:p>
          <a:p>
            <a:r>
              <a:rPr lang="en-US" b="1" dirty="0"/>
              <a:t>Home Health Care</a:t>
            </a:r>
            <a:endParaRPr lang="en-US" dirty="0"/>
          </a:p>
          <a:p>
            <a:r>
              <a:rPr lang="en-US" dirty="0"/>
              <a:t>Home health care is a personal care and health service that helps older adults remain living in their homes. </a:t>
            </a:r>
          </a:p>
          <a:p>
            <a:r>
              <a:rPr lang="en-US" b="1" dirty="0"/>
              <a:t> </a:t>
            </a:r>
            <a:endParaRPr lang="en-US" dirty="0"/>
          </a:p>
          <a:p>
            <a:r>
              <a:rPr lang="en-US" b="1" dirty="0"/>
              <a:t>Respite</a:t>
            </a:r>
            <a:endParaRPr lang="en-US" dirty="0"/>
          </a:p>
          <a:p>
            <a:r>
              <a:rPr lang="en-US" dirty="0"/>
              <a:t>The word "respite" means to take a break: to have a respite from the daily challenges of caregiving. Respite can take place in your loved one’s home or in another setting, such as an adult day health center. It can be planned for a few hours or for as long as a weekend.</a:t>
            </a:r>
          </a:p>
          <a:p>
            <a:endParaRPr lang="en-US" dirty="0"/>
          </a:p>
          <a:p>
            <a:endParaRPr lang="en-US" dirty="0"/>
          </a:p>
        </p:txBody>
      </p:sp>
      <p:sp>
        <p:nvSpPr>
          <p:cNvPr id="4" name="Slide Number Placeholder 3"/>
          <p:cNvSpPr>
            <a:spLocks noGrp="1"/>
          </p:cNvSpPr>
          <p:nvPr>
            <p:ph type="sldNum" sz="quarter" idx="10"/>
          </p:nvPr>
        </p:nvSpPr>
        <p:spPr/>
        <p:txBody>
          <a:bodyPr/>
          <a:lstStyle/>
          <a:p>
            <a:fld id="{A8B3B972-8A38-4B52-B8F4-6A8EDCD9AF10}" type="slidenum">
              <a:rPr lang="en-US" smtClean="0"/>
              <a:t>7</a:t>
            </a:fld>
            <a:endParaRPr lang="en-US"/>
          </a:p>
        </p:txBody>
      </p:sp>
    </p:spTree>
    <p:extLst>
      <p:ext uri="{BB962C8B-B14F-4D97-AF65-F5344CB8AC3E}">
        <p14:creationId xmlns:p14="http://schemas.microsoft.com/office/powerpoint/2010/main" val="1541795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Companionship and Visiting</a:t>
            </a:r>
            <a:endParaRPr lang="en-US" dirty="0"/>
          </a:p>
          <a:p>
            <a:r>
              <a:rPr lang="en-US" dirty="0"/>
              <a:t>Friends, family, neighbors, members of your faith community – these could be people the caregiver knows or people the care receiver knows – stop in to visit, or take the care recipient out for activities, such as to attend church services, go shopping, etc. </a:t>
            </a:r>
          </a:p>
          <a:p>
            <a:r>
              <a:rPr lang="en-US" b="1" dirty="0"/>
              <a:t> </a:t>
            </a:r>
            <a:endParaRPr lang="en-US" dirty="0"/>
          </a:p>
          <a:p>
            <a:r>
              <a:rPr lang="en-US" b="1" dirty="0"/>
              <a:t>Chores or Housecleaning</a:t>
            </a:r>
            <a:endParaRPr lang="en-US" dirty="0"/>
          </a:p>
          <a:p>
            <a:r>
              <a:rPr lang="en-US" dirty="0"/>
              <a:t>Heavy chores like shoveling snow or raking leaves, as well as housecleaning of all types.  This could be at the home of the care receiver or the caregiver.</a:t>
            </a:r>
          </a:p>
          <a:p>
            <a:endParaRPr lang="en-US" dirty="0"/>
          </a:p>
          <a:p>
            <a:r>
              <a:rPr lang="en-US" b="1" dirty="0"/>
              <a:t>Shopping or Errands</a:t>
            </a:r>
            <a:endParaRPr lang="en-US" dirty="0"/>
          </a:p>
          <a:p>
            <a:r>
              <a:rPr lang="en-US" dirty="0"/>
              <a:t>Picking up prescriptions, medical equipment or groceries, or taking someone shopping for clothing – all of these can help make sure the supplies needed to care for someone are on hand.</a:t>
            </a:r>
          </a:p>
          <a:p>
            <a:endParaRPr lang="en-US" dirty="0"/>
          </a:p>
          <a:p>
            <a:r>
              <a:rPr lang="en-US" b="1" dirty="0"/>
              <a:t>Transportation </a:t>
            </a:r>
            <a:endParaRPr lang="en-US" dirty="0"/>
          </a:p>
          <a:p>
            <a:r>
              <a:rPr lang="en-US" dirty="0"/>
              <a:t>Providing rides to doctor’s appointments, community activities, or to visit family or friends. </a:t>
            </a:r>
          </a:p>
          <a:p>
            <a:r>
              <a:rPr lang="en-US" b="1" dirty="0"/>
              <a:t> </a:t>
            </a:r>
            <a:endParaRPr lang="en-US" dirty="0"/>
          </a:p>
          <a:p>
            <a:r>
              <a:rPr lang="en-US" b="1" dirty="0"/>
              <a:t>Respite</a:t>
            </a:r>
            <a:endParaRPr lang="en-US" dirty="0"/>
          </a:p>
          <a:p>
            <a:r>
              <a:rPr lang="en-US" dirty="0"/>
              <a:t>Spending time with the care recipient so that a caregiver can get away to rest, renew or attend to other aspects of their life.</a:t>
            </a:r>
          </a:p>
          <a:p>
            <a:r>
              <a:rPr lang="en-US" b="1" dirty="0"/>
              <a:t> </a:t>
            </a:r>
            <a:endParaRPr lang="en-US" dirty="0"/>
          </a:p>
          <a:p>
            <a:r>
              <a:rPr lang="en-US" b="1" dirty="0"/>
              <a:t>Emotional Support</a:t>
            </a:r>
            <a:endParaRPr lang="en-US" dirty="0"/>
          </a:p>
          <a:p>
            <a:r>
              <a:rPr lang="en-US" dirty="0"/>
              <a:t>Providing the love, support, humor and encouragement that friends, family, neighbors and coworkers are often best suited to offer.</a:t>
            </a:r>
          </a:p>
          <a:p>
            <a:r>
              <a:rPr lang="en-US" b="1" dirty="0"/>
              <a:t> </a:t>
            </a:r>
            <a:endParaRPr lang="en-US" dirty="0"/>
          </a:p>
          <a:p>
            <a:r>
              <a:rPr lang="en-US" b="1" dirty="0"/>
              <a:t>Preparing Meals</a:t>
            </a:r>
            <a:endParaRPr lang="en-US" dirty="0"/>
          </a:p>
          <a:p>
            <a:r>
              <a:rPr lang="en-US" dirty="0"/>
              <a:t>Preparing home-cooked meals for either the care recipient or caregiver. </a:t>
            </a:r>
          </a:p>
          <a:p>
            <a:r>
              <a:rPr lang="en-US" b="1" dirty="0"/>
              <a:t> </a:t>
            </a:r>
            <a:endParaRPr lang="en-US" dirty="0"/>
          </a:p>
          <a:p>
            <a:r>
              <a:rPr lang="en-US" b="1" dirty="0"/>
              <a:t>Managing Finances</a:t>
            </a:r>
            <a:endParaRPr lang="en-US" dirty="0"/>
          </a:p>
          <a:p>
            <a:r>
              <a:rPr lang="en-US" dirty="0"/>
              <a:t>Helping to understand, coordinate or carry-out the financial management involved in caregiving.</a:t>
            </a:r>
          </a:p>
          <a:p>
            <a:endParaRPr lang="en-US" dirty="0"/>
          </a:p>
        </p:txBody>
      </p:sp>
      <p:sp>
        <p:nvSpPr>
          <p:cNvPr id="4" name="Slide Number Placeholder 3"/>
          <p:cNvSpPr>
            <a:spLocks noGrp="1"/>
          </p:cNvSpPr>
          <p:nvPr>
            <p:ph type="sldNum" sz="quarter" idx="10"/>
          </p:nvPr>
        </p:nvSpPr>
        <p:spPr/>
        <p:txBody>
          <a:bodyPr/>
          <a:lstStyle/>
          <a:p>
            <a:fld id="{A8B3B972-8A38-4B52-B8F4-6A8EDCD9AF10}" type="slidenum">
              <a:rPr lang="en-US" smtClean="0"/>
              <a:t>8</a:t>
            </a:fld>
            <a:endParaRPr lang="en-US"/>
          </a:p>
        </p:txBody>
      </p:sp>
    </p:spTree>
    <p:extLst>
      <p:ext uri="{BB962C8B-B14F-4D97-AF65-F5344CB8AC3E}">
        <p14:creationId xmlns:p14="http://schemas.microsoft.com/office/powerpoint/2010/main" val="3372811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itchFamily="34" charset="0"/>
              </a:rPr>
              <a:t>  </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71450" indent="-296711" eaLnBrk="0" hangingPunct="0">
              <a:spcBef>
                <a:spcPct val="30000"/>
              </a:spcBef>
              <a:defRPr sz="1200">
                <a:solidFill>
                  <a:schemeClr val="tx1"/>
                </a:solidFill>
                <a:latin typeface="Arial" pitchFamily="34" charset="0"/>
              </a:defRPr>
            </a:lvl2pPr>
            <a:lvl3pPr marL="1186847" indent="-237369" eaLnBrk="0" hangingPunct="0">
              <a:spcBef>
                <a:spcPct val="30000"/>
              </a:spcBef>
              <a:defRPr sz="1200">
                <a:solidFill>
                  <a:schemeClr val="tx1"/>
                </a:solidFill>
                <a:latin typeface="Arial" pitchFamily="34" charset="0"/>
              </a:defRPr>
            </a:lvl3pPr>
            <a:lvl4pPr marL="1661585" indent="-237369" eaLnBrk="0" hangingPunct="0">
              <a:spcBef>
                <a:spcPct val="30000"/>
              </a:spcBef>
              <a:defRPr sz="1200">
                <a:solidFill>
                  <a:schemeClr val="tx1"/>
                </a:solidFill>
                <a:latin typeface="Arial" pitchFamily="34" charset="0"/>
              </a:defRPr>
            </a:lvl4pPr>
            <a:lvl5pPr marL="2136324" indent="-237369" eaLnBrk="0" hangingPunct="0">
              <a:spcBef>
                <a:spcPct val="30000"/>
              </a:spcBef>
              <a:defRPr sz="1200">
                <a:solidFill>
                  <a:schemeClr val="tx1"/>
                </a:solidFill>
                <a:latin typeface="Arial" pitchFamily="34" charset="0"/>
              </a:defRPr>
            </a:lvl5pPr>
            <a:lvl6pPr marL="2611062" indent="-237369" eaLnBrk="0" fontAlgn="base" hangingPunct="0">
              <a:spcBef>
                <a:spcPct val="30000"/>
              </a:spcBef>
              <a:spcAft>
                <a:spcPct val="0"/>
              </a:spcAft>
              <a:defRPr sz="1200">
                <a:solidFill>
                  <a:schemeClr val="tx1"/>
                </a:solidFill>
                <a:latin typeface="Arial" pitchFamily="34" charset="0"/>
              </a:defRPr>
            </a:lvl6pPr>
            <a:lvl7pPr marL="3085801" indent="-237369" eaLnBrk="0" fontAlgn="base" hangingPunct="0">
              <a:spcBef>
                <a:spcPct val="30000"/>
              </a:spcBef>
              <a:spcAft>
                <a:spcPct val="0"/>
              </a:spcAft>
              <a:defRPr sz="1200">
                <a:solidFill>
                  <a:schemeClr val="tx1"/>
                </a:solidFill>
                <a:latin typeface="Arial" pitchFamily="34" charset="0"/>
              </a:defRPr>
            </a:lvl7pPr>
            <a:lvl8pPr marL="3560540" indent="-237369" eaLnBrk="0" fontAlgn="base" hangingPunct="0">
              <a:spcBef>
                <a:spcPct val="30000"/>
              </a:spcBef>
              <a:spcAft>
                <a:spcPct val="0"/>
              </a:spcAft>
              <a:defRPr sz="1200">
                <a:solidFill>
                  <a:schemeClr val="tx1"/>
                </a:solidFill>
                <a:latin typeface="Arial" pitchFamily="34" charset="0"/>
              </a:defRPr>
            </a:lvl8pPr>
            <a:lvl9pPr marL="4035279" indent="-237369"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B280380-D61B-4ECD-946B-F15FF51793A3}" type="slidenum">
              <a:rPr lang="en-US" altLang="en-US" smtClean="0"/>
              <a:pPr eaLnBrk="1" hangingPunct="1">
                <a:spcBef>
                  <a:spcPct val="0"/>
                </a:spcBef>
              </a:pPr>
              <a:t>9</a:t>
            </a:fld>
            <a:endParaRPr lang="en-US" altLang="en-US"/>
          </a:p>
        </p:txBody>
      </p:sp>
    </p:spTree>
    <p:extLst>
      <p:ext uri="{BB962C8B-B14F-4D97-AF65-F5344CB8AC3E}">
        <p14:creationId xmlns:p14="http://schemas.microsoft.com/office/powerpoint/2010/main" val="377961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021AC2-7AC4-4479-BFA7-5A3384D9A386}"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1716085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9E59D9-98E6-49FD-9D48-5E319C20DC32}"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1722531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9C0D1CE-47A6-49FA-BC20-201E15A42858}"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7707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4BA78C-CE71-4FF1-99DA-11392421528C}"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708283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3DD511-2C1B-4842-92DF-EE5FF14D0A5D}"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793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CFB37F-47CC-4991-99B3-876EA3518A08}"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3286877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288E7F-EAC2-4ACD-A9F0-8ADBBBD131F4}"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1739893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BA445B-E9F7-4468-BFFE-F7DDCACC5BA4}"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1509265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CB4491-6B0B-4630-90A2-77D96ABE1103}"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3651871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99CB1A0-851A-4AF0-8087-9C9712299DE2}" type="datetime1">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1038229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63975F-F6B4-4B98-AC33-7F1615ED2E39}" type="datetime1">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140355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AEF24E-6B62-46C7-9671-E9F4CF1B6644}" type="datetime1">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421902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D90162-7ACC-4F8B-BAE0-EB4149A092E3}" type="datetime1">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3364185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A43B4-0129-4223-BD4D-D54EDC277EE4}" type="datetime1">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23784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FFFC68-CE93-4B19-87B5-B9456D7262B0}" type="datetime1">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83090-688E-4598-8F59-161FC0CCCE7C}" type="slidenum">
              <a:rPr lang="en-US" smtClean="0"/>
              <a:t>‹#›</a:t>
            </a:fld>
            <a:endParaRPr lang="en-US"/>
          </a:p>
        </p:txBody>
      </p:sp>
    </p:spTree>
    <p:extLst>
      <p:ext uri="{BB962C8B-B14F-4D97-AF65-F5344CB8AC3E}">
        <p14:creationId xmlns:p14="http://schemas.microsoft.com/office/powerpoint/2010/main" val="16700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83090-688E-4598-8F59-161FC0CCCE7C}" type="slidenum">
              <a:rPr lang="en-US" smtClean="0"/>
              <a:t>‹#›</a:t>
            </a:fld>
            <a:endParaRPr lang="en-US"/>
          </a:p>
        </p:txBody>
      </p:sp>
      <p:sp>
        <p:nvSpPr>
          <p:cNvPr id="5" name="Date Placeholder 4"/>
          <p:cNvSpPr>
            <a:spLocks noGrp="1"/>
          </p:cNvSpPr>
          <p:nvPr>
            <p:ph type="dt" sz="half" idx="10"/>
          </p:nvPr>
        </p:nvSpPr>
        <p:spPr/>
        <p:txBody>
          <a:bodyPr/>
          <a:lstStyle/>
          <a:p>
            <a:fld id="{120DC829-77E3-47E1-A8A0-520A59994B2B}" type="datetime1">
              <a:rPr lang="en-US" smtClean="0"/>
              <a:t>8/30/2019</a:t>
            </a:fld>
            <a:endParaRPr lang="en-US"/>
          </a:p>
        </p:txBody>
      </p:sp>
    </p:spTree>
    <p:extLst>
      <p:ext uri="{BB962C8B-B14F-4D97-AF65-F5344CB8AC3E}">
        <p14:creationId xmlns:p14="http://schemas.microsoft.com/office/powerpoint/2010/main" val="1534276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346306-2869-4D84-B7A8-4E14823D36AA}" type="datetime1">
              <a:rPr lang="en-US" smtClean="0"/>
              <a:t>8/30/2019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A83090-688E-4598-8F59-161FC0CCCE7C}" type="slidenum">
              <a:rPr lang="en-US" smtClean="0"/>
              <a:t>‹#›</a:t>
            </a:fld>
            <a:endParaRPr lang="en-US"/>
          </a:p>
        </p:txBody>
      </p:sp>
      <p:pic>
        <p:nvPicPr>
          <p:cNvPr id="29" name="Picture 3" descr="C:\Users\Tricha Shivas\AppData\Local\Microsoft\Windows\Temporary Internet Files\Content.Outlook\U5H813D3\Myositis logo.pn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0431266" y="5788240"/>
            <a:ext cx="1635831" cy="867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54434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wellspous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yositis.org/patient-support/support-group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9548" y="305025"/>
            <a:ext cx="5237826" cy="2778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a:extLst>
              <a:ext uri="{FF2B5EF4-FFF2-40B4-BE49-F238E27FC236}">
                <a16:creationId xmlns:a16="http://schemas.microsoft.com/office/drawing/2014/main" id="{588248EB-9085-4A50-A9C2-4BD2902B1694}"/>
              </a:ext>
            </a:extLst>
          </p:cNvPr>
          <p:cNvSpPr txBox="1">
            <a:spLocks/>
          </p:cNvSpPr>
          <p:nvPr/>
        </p:nvSpPr>
        <p:spPr>
          <a:xfrm>
            <a:off x="1315233" y="2918563"/>
            <a:ext cx="8154444" cy="255531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endParaRPr lang="en-US" dirty="0"/>
          </a:p>
          <a:p>
            <a:pPr algn="ctr"/>
            <a:endParaRPr lang="en-US" dirty="0"/>
          </a:p>
          <a:p>
            <a:pPr algn="ctr"/>
            <a:r>
              <a:rPr lang="en-US" sz="2400" dirty="0">
                <a:solidFill>
                  <a:schemeClr val="tx1"/>
                </a:solidFill>
              </a:rPr>
              <a:t>Jenny West  </a:t>
            </a:r>
          </a:p>
          <a:p>
            <a:pPr algn="ctr"/>
            <a:r>
              <a:rPr lang="en-US" sz="2400" dirty="0">
                <a:solidFill>
                  <a:schemeClr val="tx1"/>
                </a:solidFill>
              </a:rPr>
              <a:t>Community Educator </a:t>
            </a:r>
          </a:p>
          <a:p>
            <a:pPr algn="ctr"/>
            <a:r>
              <a:rPr lang="en-US" sz="2400" dirty="0" err="1">
                <a:solidFill>
                  <a:schemeClr val="tx1"/>
                </a:solidFill>
              </a:rPr>
              <a:t>FamilyMeans</a:t>
            </a:r>
            <a:r>
              <a:rPr lang="en-US" sz="2400" dirty="0">
                <a:solidFill>
                  <a:schemeClr val="tx1"/>
                </a:solidFill>
              </a:rPr>
              <a:t> Caregiving &amp; Aging Services </a:t>
            </a:r>
          </a:p>
          <a:p>
            <a:endParaRPr lang="en-US" sz="2400" dirty="0"/>
          </a:p>
        </p:txBody>
      </p:sp>
    </p:spTree>
    <p:extLst>
      <p:ext uri="{BB962C8B-B14F-4D97-AF65-F5344CB8AC3E}">
        <p14:creationId xmlns:p14="http://schemas.microsoft.com/office/powerpoint/2010/main" val="3039458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976" y="457200"/>
            <a:ext cx="8426824" cy="1143000"/>
          </a:xfrm>
        </p:spPr>
        <p:txBody>
          <a:bodyPr>
            <a:noAutofit/>
          </a:bodyPr>
          <a:lstStyle/>
          <a:p>
            <a:r>
              <a:rPr lang="en-US" sz="3600" b="1" dirty="0">
                <a:solidFill>
                  <a:schemeClr val="accent2">
                    <a:lumMod val="75000"/>
                  </a:schemeClr>
                </a:solidFill>
                <a:latin typeface="+mn-lt"/>
              </a:rPr>
              <a:t>Taking Action</a:t>
            </a:r>
            <a:br>
              <a:rPr lang="en-US" b="1" dirty="0">
                <a:latin typeface="+mn-lt"/>
              </a:rPr>
            </a:br>
            <a:endParaRPr lang="en-US" dirty="0">
              <a:latin typeface="+mn-lt"/>
            </a:endParaRPr>
          </a:p>
        </p:txBody>
      </p:sp>
      <p:sp>
        <p:nvSpPr>
          <p:cNvPr id="3" name="Content Placeholder 2"/>
          <p:cNvSpPr>
            <a:spLocks noGrp="1"/>
          </p:cNvSpPr>
          <p:nvPr>
            <p:ph sz="quarter" idx="1"/>
          </p:nvPr>
        </p:nvSpPr>
        <p:spPr>
          <a:xfrm>
            <a:off x="1302339" y="1464733"/>
            <a:ext cx="9354372" cy="4360333"/>
          </a:xfrm>
        </p:spPr>
        <p:txBody>
          <a:bodyPr>
            <a:noAutofit/>
          </a:bodyPr>
          <a:lstStyle/>
          <a:p>
            <a:pPr>
              <a:buFont typeface="Arial" panose="020B0604020202020204" pitchFamily="34" charset="0"/>
              <a:buChar char="•"/>
            </a:pPr>
            <a:r>
              <a:rPr lang="en-US" sz="2400" dirty="0"/>
              <a:t> Share your concerns </a:t>
            </a:r>
          </a:p>
          <a:p>
            <a:pPr>
              <a:buFont typeface="Arial" panose="020B0604020202020204" pitchFamily="34" charset="0"/>
              <a:buChar char="•"/>
            </a:pPr>
            <a:endParaRPr lang="en-US" sz="2400" dirty="0"/>
          </a:p>
          <a:p>
            <a:pPr>
              <a:buFont typeface="Arial" panose="020B0604020202020204" pitchFamily="34" charset="0"/>
              <a:buChar char="•"/>
            </a:pPr>
            <a:r>
              <a:rPr lang="en-US" sz="2400" dirty="0"/>
              <a:t> Do not be afraid to ask for what you need and accept help </a:t>
            </a:r>
          </a:p>
          <a:p>
            <a:pPr>
              <a:buFont typeface="Arial" panose="020B0604020202020204" pitchFamily="34" charset="0"/>
              <a:buChar char="•"/>
            </a:pPr>
            <a:endParaRPr lang="en-US" sz="2400" dirty="0"/>
          </a:p>
          <a:p>
            <a:pPr>
              <a:buFont typeface="Arial" panose="020B0604020202020204" pitchFamily="34" charset="0"/>
              <a:buChar char="•"/>
            </a:pPr>
            <a:r>
              <a:rPr lang="en-US" sz="2400" dirty="0"/>
              <a:t> Build your relationship with MD/Specialists</a:t>
            </a:r>
          </a:p>
          <a:p>
            <a:pPr>
              <a:buFont typeface="Arial" panose="020B0604020202020204" pitchFamily="34" charset="0"/>
              <a:buChar char="•"/>
            </a:pPr>
            <a:endParaRPr lang="en-US" sz="2400" dirty="0"/>
          </a:p>
          <a:p>
            <a:pPr>
              <a:buFont typeface="Arial" panose="020B0604020202020204" pitchFamily="34" charset="0"/>
              <a:buChar char="•"/>
            </a:pPr>
            <a:r>
              <a:rPr lang="en-US" sz="2400" dirty="0"/>
              <a:t> Address safety issues</a:t>
            </a:r>
          </a:p>
          <a:p>
            <a:pPr marL="0" indent="0">
              <a:buNone/>
            </a:pPr>
            <a:r>
              <a:rPr lang="en-US" sz="2400" dirty="0"/>
              <a:t> </a:t>
            </a:r>
          </a:p>
          <a:p>
            <a:pPr>
              <a:buFont typeface="Arial" panose="020B0604020202020204" pitchFamily="34" charset="0"/>
              <a:buChar char="•"/>
            </a:pPr>
            <a:r>
              <a:rPr lang="en-US" sz="2400" dirty="0"/>
              <a:t> Consider services to maximize independence</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752973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accent2">
                    <a:lumMod val="75000"/>
                  </a:schemeClr>
                </a:solidFill>
                <a:latin typeface="+mn-lt"/>
              </a:rPr>
              <a:t>Resources</a:t>
            </a:r>
          </a:p>
        </p:txBody>
      </p:sp>
      <p:sp>
        <p:nvSpPr>
          <p:cNvPr id="5" name="TextBox 4"/>
          <p:cNvSpPr txBox="1"/>
          <p:nvPr/>
        </p:nvSpPr>
        <p:spPr>
          <a:xfrm>
            <a:off x="1230489" y="1611490"/>
            <a:ext cx="8878711" cy="4893647"/>
          </a:xfrm>
          <a:prstGeom prst="rect">
            <a:avLst/>
          </a:prstGeom>
          <a:noFill/>
          <a:ln>
            <a:solidFill>
              <a:schemeClr val="accent2">
                <a:lumMod val="40000"/>
                <a:lumOff val="60000"/>
              </a:schemeClr>
            </a:solidFill>
          </a:ln>
        </p:spPr>
        <p:txBody>
          <a:bodyPr wrap="square" numCol="2" rtlCol="0">
            <a:spAutoFit/>
          </a:bodyPr>
          <a:lstStyle/>
          <a:p>
            <a:r>
              <a:rPr lang="en-US" sz="2400" dirty="0">
                <a:solidFill>
                  <a:schemeClr val="accent2">
                    <a:lumMod val="75000"/>
                  </a:schemeClr>
                </a:solidFill>
              </a:rPr>
              <a:t>Eldercare Locator</a:t>
            </a:r>
          </a:p>
          <a:p>
            <a:r>
              <a:rPr lang="en-US" sz="2400" dirty="0"/>
              <a:t>www.eldercare.gov</a:t>
            </a:r>
          </a:p>
          <a:p>
            <a:r>
              <a:rPr lang="en-US" sz="2400" dirty="0"/>
              <a:t>(800) 677-1116</a:t>
            </a:r>
          </a:p>
          <a:p>
            <a:endParaRPr lang="en-US" sz="2400" dirty="0"/>
          </a:p>
          <a:p>
            <a:r>
              <a:rPr lang="en-US" sz="2400" dirty="0">
                <a:solidFill>
                  <a:schemeClr val="accent2">
                    <a:lumMod val="75000"/>
                  </a:schemeClr>
                </a:solidFill>
              </a:rPr>
              <a:t>National Council on Aging</a:t>
            </a:r>
          </a:p>
          <a:p>
            <a:r>
              <a:rPr lang="en-US" sz="2400" dirty="0">
                <a:solidFill>
                  <a:schemeClr val="accent2">
                    <a:lumMod val="75000"/>
                  </a:schemeClr>
                </a:solidFill>
              </a:rPr>
              <a:t>BenefitsCheckUp</a:t>
            </a:r>
          </a:p>
          <a:p>
            <a:r>
              <a:rPr lang="en-US" sz="2400" dirty="0"/>
              <a:t>www.ncoa.org</a:t>
            </a:r>
          </a:p>
          <a:p>
            <a:endParaRPr lang="en-US" sz="2400" dirty="0"/>
          </a:p>
          <a:p>
            <a:r>
              <a:rPr lang="en-US" sz="2400" dirty="0">
                <a:solidFill>
                  <a:schemeClr val="accent2">
                    <a:lumMod val="75000"/>
                  </a:schemeClr>
                </a:solidFill>
              </a:rPr>
              <a:t>Medicare</a:t>
            </a:r>
          </a:p>
          <a:p>
            <a:r>
              <a:rPr lang="en-US" sz="2400" dirty="0"/>
              <a:t>www.medicare.gov</a:t>
            </a:r>
          </a:p>
          <a:p>
            <a:r>
              <a:rPr lang="en-US" sz="2400" dirty="0"/>
              <a:t>(800) MEDICARE</a:t>
            </a:r>
          </a:p>
          <a:p>
            <a:endParaRPr lang="en-US" sz="2400" dirty="0"/>
          </a:p>
          <a:p>
            <a:endParaRPr lang="en-US" sz="2400" dirty="0"/>
          </a:p>
          <a:p>
            <a:r>
              <a:rPr lang="en-US" sz="2400" dirty="0">
                <a:solidFill>
                  <a:schemeClr val="accent2">
                    <a:lumMod val="75000"/>
                  </a:schemeClr>
                </a:solidFill>
              </a:rPr>
              <a:t>Family Caregiver Alliance</a:t>
            </a:r>
          </a:p>
          <a:p>
            <a:r>
              <a:rPr lang="en-US" sz="2400" dirty="0"/>
              <a:t>www.caregiver.org</a:t>
            </a:r>
          </a:p>
          <a:p>
            <a:r>
              <a:rPr lang="en-US" sz="2400" dirty="0"/>
              <a:t>(800) 445-8106</a:t>
            </a:r>
          </a:p>
          <a:p>
            <a:endParaRPr lang="en-US" sz="2400" dirty="0"/>
          </a:p>
          <a:p>
            <a:r>
              <a:rPr lang="en-US" sz="2400" dirty="0">
                <a:solidFill>
                  <a:schemeClr val="accent2">
                    <a:lumMod val="75000"/>
                  </a:schemeClr>
                </a:solidFill>
              </a:rPr>
              <a:t>Well Spouse</a:t>
            </a:r>
          </a:p>
          <a:p>
            <a:r>
              <a:rPr lang="en-US" sz="2400" dirty="0"/>
              <a:t>www.wellspouse.org</a:t>
            </a:r>
          </a:p>
          <a:p>
            <a:endParaRPr lang="en-US" sz="2400" dirty="0">
              <a:hlinkClick r:id="rId3"/>
            </a:endParaRPr>
          </a:p>
          <a:p>
            <a:r>
              <a:rPr lang="en-US" sz="2400" dirty="0">
                <a:solidFill>
                  <a:schemeClr val="accent2">
                    <a:lumMod val="75000"/>
                  </a:schemeClr>
                </a:solidFill>
              </a:rPr>
              <a:t>The National Dissemination Center for Children with Disabilities</a:t>
            </a:r>
          </a:p>
          <a:p>
            <a:r>
              <a:rPr lang="en-US" sz="2400" dirty="0"/>
              <a:t>www.nichcy.org</a:t>
            </a:r>
          </a:p>
        </p:txBody>
      </p:sp>
    </p:spTree>
    <p:extLst>
      <p:ext uri="{BB962C8B-B14F-4D97-AF65-F5344CB8AC3E}">
        <p14:creationId xmlns:p14="http://schemas.microsoft.com/office/powerpoint/2010/main" val="181739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accent2">
                    <a:lumMod val="75000"/>
                  </a:schemeClr>
                </a:solidFill>
                <a:latin typeface="+mn-lt"/>
              </a:rPr>
              <a:t>Resources</a:t>
            </a:r>
          </a:p>
        </p:txBody>
      </p:sp>
      <p:sp>
        <p:nvSpPr>
          <p:cNvPr id="3" name="TextBox 2"/>
          <p:cNvSpPr txBox="1"/>
          <p:nvPr/>
        </p:nvSpPr>
        <p:spPr>
          <a:xfrm>
            <a:off x="1038577" y="1388533"/>
            <a:ext cx="8873067" cy="6186309"/>
          </a:xfrm>
          <a:prstGeom prst="rect">
            <a:avLst/>
          </a:prstGeom>
          <a:noFill/>
        </p:spPr>
        <p:txBody>
          <a:bodyPr wrap="square" rtlCol="0">
            <a:spAutoFit/>
          </a:bodyPr>
          <a:lstStyle/>
          <a:p>
            <a:r>
              <a:rPr lang="en-US" b="1" dirty="0"/>
              <a:t>The Myositis Association</a:t>
            </a:r>
          </a:p>
          <a:p>
            <a:endParaRPr lang="en-US" dirty="0"/>
          </a:p>
          <a:p>
            <a:r>
              <a:rPr lang="en-US" b="1" dirty="0">
                <a:solidFill>
                  <a:schemeClr val="accent2">
                    <a:lumMod val="75000"/>
                  </a:schemeClr>
                </a:solidFill>
              </a:rPr>
              <a:t>Keep in Touch (KIT) support groups</a:t>
            </a:r>
            <a:r>
              <a:rPr lang="en-US" dirty="0"/>
              <a:t> will often include a time when partners can break away from the patient-focused session to share concerns and challenges.</a:t>
            </a:r>
          </a:p>
          <a:p>
            <a:endParaRPr lang="en-US" dirty="0"/>
          </a:p>
          <a:p>
            <a:r>
              <a:rPr lang="en-US" b="1" dirty="0">
                <a:solidFill>
                  <a:schemeClr val="accent2">
                    <a:lumMod val="75000"/>
                  </a:schemeClr>
                </a:solidFill>
              </a:rPr>
              <a:t>TMA’s Care Partners Forum</a:t>
            </a:r>
            <a:r>
              <a:rPr lang="en-US" dirty="0"/>
              <a:t> is a safe, private, password-protected chat room where TMA members share their stories and resources with other myositis patients and care partners. </a:t>
            </a:r>
          </a:p>
          <a:p>
            <a:endParaRPr lang="en-US" dirty="0"/>
          </a:p>
          <a:p>
            <a:r>
              <a:rPr lang="en-US" b="1" dirty="0">
                <a:solidFill>
                  <a:schemeClr val="accent2">
                    <a:lumMod val="75000"/>
                  </a:schemeClr>
                </a:solidFill>
              </a:rPr>
              <a:t>TMA Annual Patient Conference </a:t>
            </a:r>
            <a:r>
              <a:rPr lang="en-US" b="1" dirty="0"/>
              <a:t>– </a:t>
            </a:r>
            <a:r>
              <a:rPr lang="en-US" b="1" i="1" dirty="0"/>
              <a:t>WELCOME</a:t>
            </a:r>
            <a:r>
              <a:rPr lang="en-US" b="1" dirty="0"/>
              <a:t> </a:t>
            </a:r>
            <a:r>
              <a:rPr lang="en-US" b="1" i="1" dirty="0"/>
              <a:t>– You are here! </a:t>
            </a:r>
          </a:p>
          <a:p>
            <a:r>
              <a:rPr lang="en-US" dirty="0"/>
              <a:t>Take advantage of this opportunity to talk with others who are experiencing similar feelings and concerns.</a:t>
            </a:r>
          </a:p>
          <a:p>
            <a:endParaRPr lang="en-US" dirty="0"/>
          </a:p>
          <a:p>
            <a:r>
              <a:rPr lang="en-US" b="1" dirty="0">
                <a:solidFill>
                  <a:schemeClr val="accent2">
                    <a:lumMod val="75000"/>
                  </a:schemeClr>
                </a:solidFill>
              </a:rPr>
              <a:t>Smart Patients - www.smartpatients.com </a:t>
            </a:r>
            <a:r>
              <a:rPr lang="en-US" dirty="0"/>
              <a:t>Family Caregiver Alliance is proud to partner with Smart Patients, an online community for patients and caregivers through information, services, and advocacy.</a:t>
            </a:r>
          </a:p>
          <a:p>
            <a:br>
              <a:rPr lang="en-US" dirty="0"/>
            </a:br>
            <a:endParaRPr lang="en-US" dirty="0"/>
          </a:p>
          <a:p>
            <a:endParaRPr lang="en-US" dirty="0"/>
          </a:p>
          <a:p>
            <a:endParaRPr lang="en-US" dirty="0"/>
          </a:p>
          <a:p>
            <a:endParaRPr lang="en-US" dirty="0">
              <a:hlinkClick r:id="rId3"/>
            </a:endParaRPr>
          </a:p>
          <a:p>
            <a:endParaRPr lang="en-US" dirty="0"/>
          </a:p>
        </p:txBody>
      </p:sp>
    </p:spTree>
    <p:extLst>
      <p:ext uri="{BB962C8B-B14F-4D97-AF65-F5344CB8AC3E}">
        <p14:creationId xmlns:p14="http://schemas.microsoft.com/office/powerpoint/2010/main" val="207222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506" y="620889"/>
            <a:ext cx="9302044" cy="1320800"/>
          </a:xfrm>
        </p:spPr>
        <p:txBody>
          <a:bodyPr>
            <a:normAutofit/>
          </a:bodyPr>
          <a:lstStyle/>
          <a:p>
            <a:pPr algn="ctr"/>
            <a:r>
              <a:rPr lang="en-US" sz="3600" b="1" i="1" dirty="0">
                <a:solidFill>
                  <a:schemeClr val="accent2">
                    <a:lumMod val="75000"/>
                  </a:schemeClr>
                </a:solidFill>
                <a:latin typeface="+mn-lt"/>
              </a:rPr>
              <a:t>Thank you for your time! </a:t>
            </a:r>
            <a:endParaRPr lang="en-US" sz="3600" dirty="0">
              <a:solidFill>
                <a:schemeClr val="accent2">
                  <a:lumMod val="75000"/>
                </a:schemeClr>
              </a:solidFill>
              <a:latin typeface="+mn-lt"/>
            </a:endParaRPr>
          </a:p>
        </p:txBody>
      </p:sp>
      <p:sp>
        <p:nvSpPr>
          <p:cNvPr id="3" name="Content Placeholder 2"/>
          <p:cNvSpPr>
            <a:spLocks noGrp="1"/>
          </p:cNvSpPr>
          <p:nvPr>
            <p:ph sz="quarter" idx="1"/>
          </p:nvPr>
        </p:nvSpPr>
        <p:spPr>
          <a:xfrm>
            <a:off x="0" y="1679223"/>
            <a:ext cx="10363056" cy="4873752"/>
          </a:xfrm>
        </p:spPr>
        <p:txBody>
          <a:bodyPr/>
          <a:lstStyle/>
          <a:p>
            <a:pPr algn="ctr">
              <a:buNone/>
            </a:pPr>
            <a:endParaRPr lang="en-US" dirty="0"/>
          </a:p>
          <a:p>
            <a:pPr algn="ctr">
              <a:buNone/>
            </a:pPr>
            <a:endParaRPr lang="en-US" dirty="0"/>
          </a:p>
          <a:p>
            <a:pPr algn="ctr">
              <a:buNone/>
            </a:pPr>
            <a:r>
              <a:rPr lang="en-US" sz="2400" dirty="0"/>
              <a:t>Jenny West  </a:t>
            </a:r>
          </a:p>
          <a:p>
            <a:pPr algn="ctr">
              <a:buNone/>
            </a:pPr>
            <a:r>
              <a:rPr lang="en-US" sz="2400" dirty="0"/>
              <a:t>Community Educator </a:t>
            </a:r>
          </a:p>
          <a:p>
            <a:pPr algn="ctr">
              <a:buNone/>
            </a:pPr>
            <a:r>
              <a:rPr lang="en-US" sz="2400" dirty="0"/>
              <a:t>FamilyMeans Caregiving &amp; Aging Services </a:t>
            </a:r>
          </a:p>
          <a:p>
            <a:pPr algn="ctr">
              <a:buNone/>
            </a:pPr>
            <a:r>
              <a:rPr lang="en-US" sz="2400" dirty="0"/>
              <a:t>651.789.4015</a:t>
            </a:r>
          </a:p>
          <a:p>
            <a:pPr algn="ctr">
              <a:buNone/>
            </a:pPr>
            <a:r>
              <a:rPr lang="en-US" sz="2400" dirty="0"/>
              <a:t>jwest@familymeans.org</a:t>
            </a:r>
          </a:p>
          <a:p>
            <a:endParaRPr lang="en-US" sz="2400" dirty="0"/>
          </a:p>
        </p:txBody>
      </p:sp>
    </p:spTree>
    <p:extLst>
      <p:ext uri="{BB962C8B-B14F-4D97-AF65-F5344CB8AC3E}">
        <p14:creationId xmlns:p14="http://schemas.microsoft.com/office/powerpoint/2010/main" val="361432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2">
                    <a:lumMod val="75000"/>
                  </a:schemeClr>
                </a:solidFill>
                <a:latin typeface="+mn-lt"/>
              </a:rPr>
              <a:t>Caring for Care Partners</a:t>
            </a:r>
          </a:p>
        </p:txBody>
      </p:sp>
      <p:sp>
        <p:nvSpPr>
          <p:cNvPr id="3" name="Subtitle 2"/>
          <p:cNvSpPr>
            <a:spLocks noGrp="1"/>
          </p:cNvSpPr>
          <p:nvPr>
            <p:ph type="subTitle" idx="1"/>
          </p:nvPr>
        </p:nvSpPr>
        <p:spPr/>
        <p:txBody>
          <a:bodyPr/>
          <a:lstStyle/>
          <a:p>
            <a:r>
              <a:rPr lang="en-US" dirty="0">
                <a:solidFill>
                  <a:schemeClr val="tx1"/>
                </a:solidFill>
              </a:rPr>
              <a:t>TMA Annual Patient Conference</a:t>
            </a:r>
          </a:p>
          <a:p>
            <a:r>
              <a:rPr lang="en-US" dirty="0">
                <a:solidFill>
                  <a:schemeClr val="tx1"/>
                </a:solidFill>
              </a:rPr>
              <a:t>September 6, 2019</a:t>
            </a:r>
          </a:p>
        </p:txBody>
      </p:sp>
    </p:spTree>
    <p:extLst>
      <p:ext uri="{BB962C8B-B14F-4D97-AF65-F5344CB8AC3E}">
        <p14:creationId xmlns:p14="http://schemas.microsoft.com/office/powerpoint/2010/main" val="60380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5"/>
          <p:cNvSpPr>
            <a:spLocks noGrp="1"/>
          </p:cNvSpPr>
          <p:nvPr>
            <p:ph type="title"/>
          </p:nvPr>
        </p:nvSpPr>
        <p:spPr>
          <a:xfrm>
            <a:off x="871369" y="273604"/>
            <a:ext cx="9298156" cy="1143000"/>
          </a:xfrm>
        </p:spPr>
        <p:txBody>
          <a:bodyPr/>
          <a:lstStyle/>
          <a:p>
            <a:r>
              <a:rPr lang="en-US" altLang="en-US" sz="3600" b="1" i="1" dirty="0">
                <a:solidFill>
                  <a:schemeClr val="accent2">
                    <a:lumMod val="75000"/>
                  </a:schemeClr>
                </a:solidFill>
                <a:latin typeface="+mn-lt"/>
              </a:rPr>
              <a:t>What’s your comfort zone?</a:t>
            </a:r>
          </a:p>
        </p:txBody>
      </p:sp>
      <p:sp>
        <p:nvSpPr>
          <p:cNvPr id="18434" name="Rectangle 3"/>
          <p:cNvSpPr>
            <a:spLocks noGrp="1" noChangeArrowheads="1"/>
          </p:cNvSpPr>
          <p:nvPr>
            <p:ph idx="1"/>
          </p:nvPr>
        </p:nvSpPr>
        <p:spPr>
          <a:xfrm>
            <a:off x="1981201" y="1600200"/>
            <a:ext cx="8188325" cy="4572000"/>
          </a:xfrm>
        </p:spPr>
        <p:txBody>
          <a:bodyPr/>
          <a:lstStyle/>
          <a:p>
            <a:pPr eaLnBrk="1" hangingPunct="1">
              <a:defRPr/>
            </a:pPr>
            <a:endParaRPr lang="en-US" altLang="en-US" sz="1200" dirty="0"/>
          </a:p>
          <a:p>
            <a:pPr marL="69850" indent="0">
              <a:buNone/>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800" dirty="0"/>
          </a:p>
          <a:p>
            <a:pPr eaLnBrk="1" hangingPunct="1">
              <a:defRPr/>
            </a:pPr>
            <a:endParaRPr lang="en-US" altLang="en-US" sz="1800" dirty="0"/>
          </a:p>
          <a:p>
            <a:pPr eaLnBrk="1" hangingPunct="1">
              <a:defRPr/>
            </a:pPr>
            <a:endParaRPr lang="en-US" altLang="en-US" dirty="0"/>
          </a:p>
        </p:txBody>
      </p:sp>
      <p:graphicFrame>
        <p:nvGraphicFramePr>
          <p:cNvPr id="7" name="Diagram 6"/>
          <p:cNvGraphicFramePr/>
          <p:nvPr>
            <p:extLst>
              <p:ext uri="{D42A27DB-BD31-4B8C-83A1-F6EECF244321}">
                <p14:modId xmlns:p14="http://schemas.microsoft.com/office/powerpoint/2010/main" val="2994192988"/>
              </p:ext>
            </p:extLst>
          </p:nvPr>
        </p:nvGraphicFramePr>
        <p:xfrm>
          <a:off x="1329447" y="1207912"/>
          <a:ext cx="8382000" cy="4827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5-Point Star 4"/>
          <p:cNvSpPr/>
          <p:nvPr/>
        </p:nvSpPr>
        <p:spPr>
          <a:xfrm>
            <a:off x="6739466" y="2573867"/>
            <a:ext cx="1484749" cy="1605286"/>
          </a:xfrm>
          <a:prstGeom prst="star5">
            <a:avLst>
              <a:gd name="adj" fmla="val 21881"/>
              <a:gd name="hf" fmla="val 105146"/>
              <a:gd name="vf" fmla="val 11055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0826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5"/>
          <p:cNvSpPr>
            <a:spLocks noGrp="1"/>
          </p:cNvSpPr>
          <p:nvPr>
            <p:ph type="title"/>
          </p:nvPr>
        </p:nvSpPr>
        <p:spPr>
          <a:xfrm>
            <a:off x="871369" y="273604"/>
            <a:ext cx="9298156" cy="1143000"/>
          </a:xfrm>
        </p:spPr>
        <p:txBody>
          <a:bodyPr/>
          <a:lstStyle/>
          <a:p>
            <a:r>
              <a:rPr lang="en-US" altLang="en-US" sz="3600" b="1" i="1" dirty="0">
                <a:solidFill>
                  <a:schemeClr val="accent2">
                    <a:lumMod val="75000"/>
                  </a:schemeClr>
                </a:solidFill>
                <a:latin typeface="+mn-lt"/>
              </a:rPr>
              <a:t>What’s your comfort zone?</a:t>
            </a:r>
          </a:p>
        </p:txBody>
      </p:sp>
      <p:sp>
        <p:nvSpPr>
          <p:cNvPr id="18434" name="Rectangle 3"/>
          <p:cNvSpPr>
            <a:spLocks noGrp="1" noChangeArrowheads="1"/>
          </p:cNvSpPr>
          <p:nvPr>
            <p:ph idx="1"/>
          </p:nvPr>
        </p:nvSpPr>
        <p:spPr>
          <a:xfrm>
            <a:off x="1981201" y="1600200"/>
            <a:ext cx="8188325" cy="4572000"/>
          </a:xfrm>
        </p:spPr>
        <p:txBody>
          <a:bodyPr/>
          <a:lstStyle/>
          <a:p>
            <a:pPr eaLnBrk="1" hangingPunct="1">
              <a:defRPr/>
            </a:pPr>
            <a:endParaRPr lang="en-US" altLang="en-US" sz="1200" dirty="0"/>
          </a:p>
          <a:p>
            <a:pPr marL="69850" indent="0">
              <a:buNone/>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800" dirty="0"/>
          </a:p>
          <a:p>
            <a:pPr eaLnBrk="1" hangingPunct="1">
              <a:defRPr/>
            </a:pPr>
            <a:endParaRPr lang="en-US" altLang="en-US" sz="1800" dirty="0"/>
          </a:p>
          <a:p>
            <a:pPr eaLnBrk="1" hangingPunct="1">
              <a:defRPr/>
            </a:pPr>
            <a:endParaRPr lang="en-US" altLang="en-US" dirty="0"/>
          </a:p>
        </p:txBody>
      </p:sp>
      <p:graphicFrame>
        <p:nvGraphicFramePr>
          <p:cNvPr id="7" name="Diagram 6"/>
          <p:cNvGraphicFramePr/>
          <p:nvPr>
            <p:extLst>
              <p:ext uri="{D42A27DB-BD31-4B8C-83A1-F6EECF244321}">
                <p14:modId xmlns:p14="http://schemas.microsoft.com/office/powerpoint/2010/main" val="2994192988"/>
              </p:ext>
            </p:extLst>
          </p:nvPr>
        </p:nvGraphicFramePr>
        <p:xfrm>
          <a:off x="1329447" y="1207912"/>
          <a:ext cx="8382000" cy="4827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5-Point Star 4"/>
          <p:cNvSpPr/>
          <p:nvPr/>
        </p:nvSpPr>
        <p:spPr>
          <a:xfrm>
            <a:off x="3623732" y="2540000"/>
            <a:ext cx="1484749" cy="1605286"/>
          </a:xfrm>
          <a:prstGeom prst="star5">
            <a:avLst>
              <a:gd name="adj" fmla="val 21881"/>
              <a:gd name="hf" fmla="val 105146"/>
              <a:gd name="vf" fmla="val 11055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0604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5"/>
          <p:cNvSpPr>
            <a:spLocks noGrp="1"/>
          </p:cNvSpPr>
          <p:nvPr>
            <p:ph type="title"/>
          </p:nvPr>
        </p:nvSpPr>
        <p:spPr>
          <a:xfrm>
            <a:off x="871369" y="273604"/>
            <a:ext cx="9298156" cy="1143000"/>
          </a:xfrm>
        </p:spPr>
        <p:txBody>
          <a:bodyPr/>
          <a:lstStyle/>
          <a:p>
            <a:r>
              <a:rPr lang="en-US" altLang="en-US" sz="3600" b="1" i="1" dirty="0">
                <a:solidFill>
                  <a:schemeClr val="accent2">
                    <a:lumMod val="75000"/>
                  </a:schemeClr>
                </a:solidFill>
                <a:latin typeface="+mn-lt"/>
              </a:rPr>
              <a:t>What’s your comfort zone?</a:t>
            </a:r>
          </a:p>
        </p:txBody>
      </p:sp>
      <p:sp>
        <p:nvSpPr>
          <p:cNvPr id="18434" name="Rectangle 3"/>
          <p:cNvSpPr>
            <a:spLocks noGrp="1" noChangeArrowheads="1"/>
          </p:cNvSpPr>
          <p:nvPr>
            <p:ph idx="1"/>
          </p:nvPr>
        </p:nvSpPr>
        <p:spPr>
          <a:xfrm>
            <a:off x="1981201" y="1600200"/>
            <a:ext cx="8188325" cy="4572000"/>
          </a:xfrm>
        </p:spPr>
        <p:txBody>
          <a:bodyPr/>
          <a:lstStyle/>
          <a:p>
            <a:pPr eaLnBrk="1" hangingPunct="1">
              <a:defRPr/>
            </a:pPr>
            <a:endParaRPr lang="en-US" altLang="en-US" sz="1200" dirty="0"/>
          </a:p>
          <a:p>
            <a:pPr marL="69850" indent="0">
              <a:buNone/>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200" dirty="0"/>
          </a:p>
          <a:p>
            <a:pPr eaLnBrk="1" hangingPunct="1">
              <a:defRPr/>
            </a:pPr>
            <a:endParaRPr lang="en-US" altLang="en-US" sz="1800" dirty="0"/>
          </a:p>
          <a:p>
            <a:pPr eaLnBrk="1" hangingPunct="1">
              <a:defRPr/>
            </a:pPr>
            <a:endParaRPr lang="en-US" altLang="en-US" sz="1800" dirty="0"/>
          </a:p>
          <a:p>
            <a:pPr eaLnBrk="1" hangingPunct="1">
              <a:defRPr/>
            </a:pPr>
            <a:endParaRPr lang="en-US" altLang="en-US" dirty="0"/>
          </a:p>
        </p:txBody>
      </p:sp>
      <p:graphicFrame>
        <p:nvGraphicFramePr>
          <p:cNvPr id="7" name="Diagram 6"/>
          <p:cNvGraphicFramePr/>
          <p:nvPr>
            <p:extLst>
              <p:ext uri="{D42A27DB-BD31-4B8C-83A1-F6EECF244321}">
                <p14:modId xmlns:p14="http://schemas.microsoft.com/office/powerpoint/2010/main" val="2256014557"/>
              </p:ext>
            </p:extLst>
          </p:nvPr>
        </p:nvGraphicFramePr>
        <p:xfrm>
          <a:off x="1329447" y="1207912"/>
          <a:ext cx="8382000" cy="4827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5-Point Star 4"/>
          <p:cNvSpPr/>
          <p:nvPr/>
        </p:nvSpPr>
        <p:spPr>
          <a:xfrm>
            <a:off x="4778072" y="2585156"/>
            <a:ext cx="1484749" cy="1605286"/>
          </a:xfrm>
          <a:prstGeom prst="star5">
            <a:avLst>
              <a:gd name="adj" fmla="val 21881"/>
              <a:gd name="hf" fmla="val 105146"/>
              <a:gd name="vf" fmla="val 11055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840088" y="5495092"/>
            <a:ext cx="7521403" cy="677108"/>
          </a:xfrm>
          <a:prstGeom prst="rect">
            <a:avLst/>
          </a:prstGeom>
          <a:noFill/>
        </p:spPr>
        <p:txBody>
          <a:bodyPr wrap="square" rtlCol="0">
            <a:spAutoFit/>
          </a:bodyPr>
          <a:lstStyle/>
          <a:p>
            <a:r>
              <a:rPr lang="en-US" altLang="en-US" sz="2000" dirty="0"/>
              <a:t>Utilizing resources will allow you to stay in your comfort zone</a:t>
            </a:r>
          </a:p>
          <a:p>
            <a:endParaRPr lang="en-US" dirty="0"/>
          </a:p>
        </p:txBody>
      </p:sp>
    </p:spTree>
    <p:extLst>
      <p:ext uri="{BB962C8B-B14F-4D97-AF65-F5344CB8AC3E}">
        <p14:creationId xmlns:p14="http://schemas.microsoft.com/office/powerpoint/2010/main" val="1734189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957" y="274638"/>
            <a:ext cx="9124172" cy="1143000"/>
          </a:xfrm>
        </p:spPr>
        <p:txBody>
          <a:bodyPr>
            <a:normAutofit/>
          </a:bodyPr>
          <a:lstStyle/>
          <a:p>
            <a:r>
              <a:rPr lang="en-US" b="1" dirty="0">
                <a:solidFill>
                  <a:schemeClr val="accent2">
                    <a:lumMod val="75000"/>
                  </a:schemeClr>
                </a:solidFill>
                <a:latin typeface="+mn-lt"/>
              </a:rPr>
              <a:t>Building a foundation of resources</a:t>
            </a:r>
          </a:p>
        </p:txBody>
      </p:sp>
      <p:sp>
        <p:nvSpPr>
          <p:cNvPr id="3" name="Content Placeholder 2"/>
          <p:cNvSpPr>
            <a:spLocks noGrp="1"/>
          </p:cNvSpPr>
          <p:nvPr>
            <p:ph sz="quarter" idx="1"/>
          </p:nvPr>
        </p:nvSpPr>
        <p:spPr>
          <a:xfrm>
            <a:off x="1440710" y="1146705"/>
            <a:ext cx="7620000" cy="5440362"/>
          </a:xfrm>
        </p:spPr>
        <p:txBody>
          <a:bodyPr>
            <a:normAutofit/>
          </a:bodyPr>
          <a:lstStyle/>
          <a:p>
            <a:pPr>
              <a:buFont typeface="Arial" panose="020B0604020202020204" pitchFamily="34" charset="0"/>
              <a:buChar char="•"/>
            </a:pPr>
            <a:r>
              <a:rPr lang="en-US" sz="2400" dirty="0"/>
              <a:t> What resources are you using now?</a:t>
            </a:r>
          </a:p>
          <a:p>
            <a:pPr>
              <a:buFont typeface="Arial" panose="020B0604020202020204" pitchFamily="34" charset="0"/>
              <a:buChar char="•"/>
            </a:pPr>
            <a:endParaRPr lang="en-US" sz="1000" dirty="0"/>
          </a:p>
          <a:p>
            <a:pPr>
              <a:buFont typeface="Arial" panose="020B0604020202020204" pitchFamily="34" charset="0"/>
              <a:buChar char="•"/>
            </a:pPr>
            <a:r>
              <a:rPr lang="en-US" sz="2400" dirty="0"/>
              <a:t> What resources have you been thinking about?</a:t>
            </a:r>
          </a:p>
          <a:p>
            <a:pPr>
              <a:buFont typeface="Arial" panose="020B0604020202020204" pitchFamily="34" charset="0"/>
              <a:buChar char="•"/>
            </a:pPr>
            <a:endParaRPr lang="en-US" sz="1000" dirty="0"/>
          </a:p>
          <a:p>
            <a:pPr>
              <a:buFont typeface="Arial" panose="020B0604020202020204" pitchFamily="34" charset="0"/>
              <a:buChar char="•"/>
            </a:pPr>
            <a:r>
              <a:rPr lang="en-US" sz="2400" dirty="0"/>
              <a:t> Who could you ask to do more research?</a:t>
            </a:r>
          </a:p>
          <a:p>
            <a:pPr>
              <a:buFont typeface="Arial" panose="020B0604020202020204" pitchFamily="34" charset="0"/>
              <a:buChar char="•"/>
            </a:pPr>
            <a:endParaRPr lang="en-US" sz="1000" dirty="0"/>
          </a:p>
          <a:p>
            <a:pPr>
              <a:buFont typeface="Arial" panose="020B0604020202020204" pitchFamily="34" charset="0"/>
              <a:buChar char="•"/>
            </a:pPr>
            <a:r>
              <a:rPr lang="en-US" sz="2400" dirty="0"/>
              <a:t> Have you defined your own comfort zone?</a:t>
            </a:r>
          </a:p>
          <a:p>
            <a:pPr>
              <a:buFont typeface="Arial" panose="020B0604020202020204" pitchFamily="34" charset="0"/>
              <a:buChar char="•"/>
            </a:pPr>
            <a:endParaRPr lang="en-US" sz="1000" dirty="0"/>
          </a:p>
          <a:p>
            <a:pPr>
              <a:buFont typeface="Arial" panose="020B0604020202020204" pitchFamily="34" charset="0"/>
              <a:buChar char="•"/>
            </a:pPr>
            <a:r>
              <a:rPr lang="en-US" sz="2400" dirty="0"/>
              <a:t> Are you willing to set-up a trial period?</a:t>
            </a:r>
          </a:p>
          <a:p>
            <a:pPr>
              <a:buFont typeface="Arial" panose="020B0604020202020204" pitchFamily="34" charset="0"/>
              <a:buChar char="•"/>
            </a:pPr>
            <a:endParaRPr lang="en-US" sz="1000" dirty="0"/>
          </a:p>
          <a:p>
            <a:pPr>
              <a:buFont typeface="Arial" panose="020B0604020202020204" pitchFamily="34" charset="0"/>
              <a:buChar char="•"/>
            </a:pPr>
            <a:r>
              <a:rPr lang="en-US" sz="2400" dirty="0"/>
              <a:t> Have all resources been tapped into?</a:t>
            </a:r>
          </a:p>
          <a:p>
            <a:pPr>
              <a:buFont typeface="Arial" panose="020B0604020202020204" pitchFamily="34" charset="0"/>
              <a:buChar char="•"/>
            </a:pPr>
            <a:endParaRPr lang="en-US" sz="1000" dirty="0"/>
          </a:p>
          <a:p>
            <a:pPr>
              <a:buFont typeface="Arial" panose="020B0604020202020204" pitchFamily="34" charset="0"/>
              <a:buChar char="•"/>
            </a:pPr>
            <a:r>
              <a:rPr lang="en-US" sz="2400" dirty="0"/>
              <a:t>When would you start using this support service?</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01796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8" y="440267"/>
            <a:ext cx="8596668" cy="1320800"/>
          </a:xfrm>
        </p:spPr>
        <p:txBody>
          <a:bodyPr>
            <a:normAutofit/>
          </a:bodyPr>
          <a:lstStyle/>
          <a:p>
            <a:r>
              <a:rPr lang="en-US" sz="3600" b="1" dirty="0">
                <a:solidFill>
                  <a:schemeClr val="accent2">
                    <a:lumMod val="75000"/>
                  </a:schemeClr>
                </a:solidFill>
                <a:latin typeface="+mn-lt"/>
              </a:rPr>
              <a:t>Formal services</a:t>
            </a:r>
          </a:p>
        </p:txBody>
      </p:sp>
      <p:sp>
        <p:nvSpPr>
          <p:cNvPr id="3" name="Content Placeholder 2"/>
          <p:cNvSpPr>
            <a:spLocks noGrp="1"/>
          </p:cNvSpPr>
          <p:nvPr>
            <p:ph sz="quarter" idx="1"/>
          </p:nvPr>
        </p:nvSpPr>
        <p:spPr>
          <a:xfrm>
            <a:off x="988243" y="1301043"/>
            <a:ext cx="10018424" cy="5066553"/>
          </a:xfrm>
        </p:spPr>
        <p:txBody>
          <a:bodyPr numCol="2">
            <a:normAutofit fontScale="25000" lnSpcReduction="20000"/>
          </a:bodyPr>
          <a:lstStyle/>
          <a:p>
            <a:pPr>
              <a:buFont typeface="Arial" panose="020B0604020202020204" pitchFamily="34" charset="0"/>
              <a:buChar char="•"/>
            </a:pPr>
            <a:r>
              <a:rPr lang="en-US" sz="9600" dirty="0"/>
              <a:t> Adult day services </a:t>
            </a:r>
          </a:p>
          <a:p>
            <a:pPr>
              <a:buFont typeface="Arial" panose="020B0604020202020204" pitchFamily="34" charset="0"/>
              <a:buChar char="•"/>
            </a:pPr>
            <a:r>
              <a:rPr lang="en-US" sz="9600" dirty="0"/>
              <a:t> Caregiver coaching</a:t>
            </a:r>
          </a:p>
          <a:p>
            <a:pPr>
              <a:buFont typeface="Arial" panose="020B0604020202020204" pitchFamily="34" charset="0"/>
              <a:buChar char="•"/>
            </a:pPr>
            <a:r>
              <a:rPr lang="en-US" sz="9600" dirty="0"/>
              <a:t> Caregiver support groups</a:t>
            </a:r>
          </a:p>
          <a:p>
            <a:pPr>
              <a:buFont typeface="Arial" panose="020B0604020202020204" pitchFamily="34" charset="0"/>
              <a:buChar char="•"/>
            </a:pPr>
            <a:r>
              <a:rPr lang="en-US" sz="9600" dirty="0"/>
              <a:t> Home chore services</a:t>
            </a:r>
          </a:p>
          <a:p>
            <a:pPr>
              <a:buFont typeface="Arial" panose="020B0604020202020204" pitchFamily="34" charset="0"/>
              <a:buChar char="•"/>
            </a:pPr>
            <a:r>
              <a:rPr lang="en-US" sz="9600" dirty="0"/>
              <a:t> Elder Law Attorney</a:t>
            </a:r>
          </a:p>
          <a:p>
            <a:pPr>
              <a:buFont typeface="Arial" panose="020B0604020202020204" pitchFamily="34" charset="0"/>
              <a:buChar char="•"/>
            </a:pPr>
            <a:r>
              <a:rPr lang="en-US" sz="9600" dirty="0"/>
              <a:t> Family meeting facilitation</a:t>
            </a:r>
          </a:p>
          <a:p>
            <a:pPr>
              <a:buFont typeface="Arial" panose="020B0604020202020204" pitchFamily="34" charset="0"/>
              <a:buChar char="•"/>
            </a:pPr>
            <a:r>
              <a:rPr lang="en-US" sz="9600" dirty="0"/>
              <a:t> Home modifications</a:t>
            </a:r>
          </a:p>
          <a:p>
            <a:pPr>
              <a:buFont typeface="Arial" panose="020B0604020202020204" pitchFamily="34" charset="0"/>
              <a:buChar char="•"/>
            </a:pPr>
            <a:r>
              <a:rPr lang="en-US" sz="9600" dirty="0"/>
              <a:t> Home/grocery delivered meals</a:t>
            </a:r>
          </a:p>
          <a:p>
            <a:pPr>
              <a:buFont typeface="Arial" panose="020B0604020202020204" pitchFamily="34" charset="0"/>
              <a:buChar char="•"/>
            </a:pPr>
            <a:r>
              <a:rPr lang="en-US" sz="9600" dirty="0"/>
              <a:t> Home Health Care</a:t>
            </a:r>
          </a:p>
          <a:p>
            <a:pPr>
              <a:buFont typeface="Arial" panose="020B0604020202020204" pitchFamily="34" charset="0"/>
              <a:buChar char="•"/>
            </a:pPr>
            <a:r>
              <a:rPr lang="en-US" sz="9600" dirty="0"/>
              <a:t> Respite</a:t>
            </a:r>
          </a:p>
          <a:p>
            <a:pPr>
              <a:buFont typeface="Arial" panose="020B0604020202020204" pitchFamily="34" charset="0"/>
              <a:buChar char="•"/>
            </a:pPr>
            <a:endParaRPr lang="en-US" sz="9600" dirty="0"/>
          </a:p>
          <a:p>
            <a:pPr>
              <a:buFont typeface="Arial" panose="020B0604020202020204" pitchFamily="34" charset="0"/>
              <a:buChar char="•"/>
            </a:pPr>
            <a:endParaRPr lang="en-US" sz="9600" dirty="0"/>
          </a:p>
          <a:p>
            <a:pPr>
              <a:buFont typeface="Arial" panose="020B0604020202020204" pitchFamily="34" charset="0"/>
              <a:buChar char="•"/>
            </a:pPr>
            <a:r>
              <a:rPr lang="en-US" altLang="en-US" sz="9600" dirty="0"/>
              <a:t> Nursing care</a:t>
            </a:r>
          </a:p>
          <a:p>
            <a:pPr>
              <a:buFont typeface="Arial" panose="020B0604020202020204" pitchFamily="34" charset="0"/>
              <a:buChar char="•"/>
            </a:pPr>
            <a:r>
              <a:rPr lang="en-US" altLang="en-US" sz="9600" dirty="0"/>
              <a:t> Therapy: PT/OT/ST </a:t>
            </a:r>
          </a:p>
          <a:p>
            <a:pPr>
              <a:buFont typeface="Arial" panose="020B0604020202020204" pitchFamily="34" charset="0"/>
              <a:buChar char="•"/>
            </a:pPr>
            <a:r>
              <a:rPr lang="en-US" altLang="en-US" sz="9600" dirty="0"/>
              <a:t> Dietitian </a:t>
            </a:r>
          </a:p>
          <a:p>
            <a:pPr>
              <a:buFont typeface="Arial" panose="020B0604020202020204" pitchFamily="34" charset="0"/>
              <a:buChar char="•"/>
            </a:pPr>
            <a:r>
              <a:rPr lang="en-US" altLang="en-US" sz="9600" dirty="0"/>
              <a:t> Physical Sports Trainer</a:t>
            </a:r>
          </a:p>
          <a:p>
            <a:pPr>
              <a:buFont typeface="Arial" panose="020B0604020202020204" pitchFamily="34" charset="0"/>
              <a:buChar char="•"/>
            </a:pPr>
            <a:r>
              <a:rPr lang="en-US" altLang="en-US" sz="9600" dirty="0"/>
              <a:t> Transportation services</a:t>
            </a:r>
          </a:p>
          <a:p>
            <a:pPr>
              <a:buFont typeface="Arial" panose="020B0604020202020204" pitchFamily="34" charset="0"/>
              <a:buChar char="•"/>
            </a:pPr>
            <a:r>
              <a:rPr lang="en-US" altLang="en-US" sz="9600" dirty="0"/>
              <a:t> Mental health therapy</a:t>
            </a:r>
          </a:p>
          <a:p>
            <a:pPr>
              <a:buFont typeface="Arial" panose="020B0604020202020204" pitchFamily="34" charset="0"/>
              <a:buChar char="•"/>
            </a:pPr>
            <a:r>
              <a:rPr lang="en-US" altLang="en-US" sz="9600" dirty="0"/>
              <a:t> Education classes</a:t>
            </a:r>
          </a:p>
          <a:p>
            <a:pPr>
              <a:buFont typeface="Arial" panose="020B0604020202020204" pitchFamily="34" charset="0"/>
              <a:buChar char="•"/>
            </a:pPr>
            <a:r>
              <a:rPr lang="en-US" altLang="en-US" sz="9600" dirty="0"/>
              <a:t> Case Management/Case Workers</a:t>
            </a:r>
          </a:p>
          <a:p>
            <a:pPr>
              <a:buFont typeface="Arial" panose="020B0604020202020204" pitchFamily="34" charset="0"/>
              <a:buChar char="•"/>
            </a:pPr>
            <a:r>
              <a:rPr lang="en-US" altLang="en-US" sz="9600" dirty="0"/>
              <a:t> Emergency services</a:t>
            </a:r>
          </a:p>
          <a:p>
            <a:endParaRPr lang="en-US" altLang="en-US" sz="3200" dirty="0"/>
          </a:p>
          <a:p>
            <a:endParaRPr lang="en-US" dirty="0"/>
          </a:p>
          <a:p>
            <a:pPr marL="0" indent="0">
              <a:buNone/>
            </a:pPr>
            <a:endParaRPr lang="en-US" sz="5600" dirty="0"/>
          </a:p>
          <a:p>
            <a:pPr marL="0" indent="0">
              <a:buNone/>
            </a:pPr>
            <a:endParaRPr lang="en-US" dirty="0"/>
          </a:p>
        </p:txBody>
      </p:sp>
    </p:spTree>
    <p:extLst>
      <p:ext uri="{BB962C8B-B14F-4D97-AF65-F5344CB8AC3E}">
        <p14:creationId xmlns:p14="http://schemas.microsoft.com/office/powerpoint/2010/main" val="2786185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312" y="431727"/>
            <a:ext cx="8596668" cy="1320800"/>
          </a:xfrm>
        </p:spPr>
        <p:txBody>
          <a:bodyPr>
            <a:normAutofit/>
          </a:bodyPr>
          <a:lstStyle/>
          <a:p>
            <a:r>
              <a:rPr lang="en-US" sz="3600" b="1" dirty="0">
                <a:solidFill>
                  <a:schemeClr val="accent2">
                    <a:lumMod val="75000"/>
                  </a:schemeClr>
                </a:solidFill>
                <a:latin typeface="+mn-lt"/>
              </a:rPr>
              <a:t>Informal services</a:t>
            </a:r>
          </a:p>
        </p:txBody>
      </p:sp>
      <p:sp>
        <p:nvSpPr>
          <p:cNvPr id="3" name="Content Placeholder 2"/>
          <p:cNvSpPr>
            <a:spLocks noGrp="1"/>
          </p:cNvSpPr>
          <p:nvPr>
            <p:ph sz="quarter" idx="1"/>
          </p:nvPr>
        </p:nvSpPr>
        <p:spPr>
          <a:xfrm>
            <a:off x="947868" y="1605772"/>
            <a:ext cx="9273091" cy="4354762"/>
          </a:xfrm>
        </p:spPr>
        <p:txBody>
          <a:bodyPr numCol="2">
            <a:normAutofit fontScale="85000" lnSpcReduction="20000"/>
          </a:bodyPr>
          <a:lstStyle/>
          <a:p>
            <a:pPr>
              <a:buFont typeface="Arial" panose="020B0604020202020204" pitchFamily="34" charset="0"/>
              <a:buChar char="•"/>
            </a:pPr>
            <a:r>
              <a:rPr lang="en-US" sz="2800" dirty="0"/>
              <a:t> Social companionship </a:t>
            </a:r>
          </a:p>
          <a:p>
            <a:pPr>
              <a:buFont typeface="Arial" panose="020B0604020202020204" pitchFamily="34" charset="0"/>
              <a:buChar char="•"/>
            </a:pPr>
            <a:r>
              <a:rPr lang="en-US" sz="2800" dirty="0"/>
              <a:t> Chores / Housecleaning</a:t>
            </a:r>
          </a:p>
          <a:p>
            <a:pPr>
              <a:buFont typeface="Arial" panose="020B0604020202020204" pitchFamily="34" charset="0"/>
              <a:buChar char="•"/>
            </a:pPr>
            <a:r>
              <a:rPr lang="en-US" sz="2800" dirty="0"/>
              <a:t> Shopping / Errands</a:t>
            </a:r>
          </a:p>
          <a:p>
            <a:pPr>
              <a:buFont typeface="Arial" panose="020B0604020202020204" pitchFamily="34" charset="0"/>
              <a:buChar char="•"/>
            </a:pPr>
            <a:r>
              <a:rPr lang="en-US" sz="2800" dirty="0"/>
              <a:t> Transportation </a:t>
            </a:r>
          </a:p>
          <a:p>
            <a:pPr>
              <a:buFont typeface="Arial" panose="020B0604020202020204" pitchFamily="34" charset="0"/>
              <a:buChar char="•"/>
            </a:pPr>
            <a:r>
              <a:rPr lang="en-US" sz="2800" dirty="0"/>
              <a:t> Respite</a:t>
            </a:r>
          </a:p>
          <a:p>
            <a:pPr>
              <a:buFont typeface="Arial" panose="020B0604020202020204" pitchFamily="34" charset="0"/>
              <a:buChar char="•"/>
            </a:pPr>
            <a:r>
              <a:rPr lang="en-US" sz="2800" dirty="0"/>
              <a:t> Emotional support</a:t>
            </a:r>
          </a:p>
          <a:p>
            <a:pPr>
              <a:buFont typeface="Arial" panose="020B0604020202020204" pitchFamily="34" charset="0"/>
              <a:buChar char="•"/>
            </a:pPr>
            <a:r>
              <a:rPr lang="en-US" sz="2800" dirty="0"/>
              <a:t> Preparing meals</a:t>
            </a:r>
          </a:p>
          <a:p>
            <a:pPr>
              <a:buFont typeface="Arial" panose="020B0604020202020204" pitchFamily="34" charset="0"/>
              <a:buChar char="•"/>
            </a:pPr>
            <a:r>
              <a:rPr lang="en-US" sz="2800" dirty="0"/>
              <a:t> Family/friend support</a:t>
            </a:r>
          </a:p>
          <a:p>
            <a:pPr>
              <a:buFont typeface="Arial" panose="020B0604020202020204" pitchFamily="34" charset="0"/>
              <a:buChar char="•"/>
            </a:pPr>
            <a:endParaRPr lang="en-US" sz="2800" dirty="0"/>
          </a:p>
          <a:p>
            <a:pPr>
              <a:buFont typeface="Arial" panose="020B0604020202020204" pitchFamily="34" charset="0"/>
              <a:buChar char="•"/>
            </a:pPr>
            <a:endParaRPr lang="en-US" sz="2800" dirty="0"/>
          </a:p>
          <a:p>
            <a:pPr>
              <a:buFont typeface="Arial" panose="020B0604020202020204" pitchFamily="34" charset="0"/>
              <a:buChar char="•"/>
            </a:pPr>
            <a:r>
              <a:rPr lang="en-US" sz="2800" dirty="0"/>
              <a:t> Managing finances</a:t>
            </a:r>
          </a:p>
          <a:p>
            <a:pPr>
              <a:buFont typeface="Arial" panose="020B0604020202020204" pitchFamily="34" charset="0"/>
              <a:buChar char="•"/>
            </a:pPr>
            <a:r>
              <a:rPr lang="en-US" altLang="en-US" sz="2800" dirty="0"/>
              <a:t> Secondary Care Partner</a:t>
            </a:r>
          </a:p>
          <a:p>
            <a:pPr>
              <a:buFont typeface="Arial" panose="020B0604020202020204" pitchFamily="34" charset="0"/>
              <a:buChar char="•"/>
            </a:pPr>
            <a:r>
              <a:rPr lang="en-US" altLang="en-US" sz="2800" dirty="0"/>
              <a:t> Social networks</a:t>
            </a:r>
          </a:p>
          <a:p>
            <a:pPr>
              <a:buFont typeface="Arial" panose="020B0604020202020204" pitchFamily="34" charset="0"/>
              <a:buChar char="•"/>
            </a:pPr>
            <a:r>
              <a:rPr lang="en-US" altLang="en-US" sz="2800" dirty="0"/>
              <a:t> Neighborhood Watch </a:t>
            </a:r>
          </a:p>
          <a:p>
            <a:pPr>
              <a:buFont typeface="Arial" panose="020B0604020202020204" pitchFamily="34" charset="0"/>
              <a:buChar char="•"/>
            </a:pPr>
            <a:r>
              <a:rPr lang="en-US" altLang="en-US" sz="2800" dirty="0"/>
              <a:t> Faith support/parish nurses</a:t>
            </a:r>
          </a:p>
          <a:p>
            <a:pPr>
              <a:buFont typeface="Arial" panose="020B0604020202020204" pitchFamily="34" charset="0"/>
              <a:buChar char="•"/>
            </a:pPr>
            <a:r>
              <a:rPr lang="en-US" altLang="en-US" sz="2800" dirty="0"/>
              <a:t> Volunteer programs</a:t>
            </a:r>
          </a:p>
          <a:p>
            <a:pPr>
              <a:buFont typeface="Arial" panose="020B0604020202020204" pitchFamily="34" charset="0"/>
              <a:buChar char="•"/>
            </a:pPr>
            <a:r>
              <a:rPr lang="en-US" altLang="en-US" sz="2800" dirty="0"/>
              <a:t> Community events</a:t>
            </a:r>
          </a:p>
          <a:p>
            <a:pPr>
              <a:buFont typeface="Arial" panose="020B0604020202020204" pitchFamily="34" charset="0"/>
              <a:buChar char="•"/>
            </a:pPr>
            <a:r>
              <a:rPr lang="en-US" altLang="en-US" sz="2800" dirty="0"/>
              <a:t> Friends who know a lot!</a:t>
            </a:r>
          </a:p>
          <a:p>
            <a:endParaRPr lang="en-US" sz="2800" dirty="0"/>
          </a:p>
          <a:p>
            <a:endParaRPr lang="en-US" dirty="0"/>
          </a:p>
        </p:txBody>
      </p:sp>
    </p:spTree>
    <p:extLst>
      <p:ext uri="{BB962C8B-B14F-4D97-AF65-F5344CB8AC3E}">
        <p14:creationId xmlns:p14="http://schemas.microsoft.com/office/powerpoint/2010/main" val="801516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58920" y="429609"/>
            <a:ext cx="6244683" cy="990600"/>
          </a:xfrm>
        </p:spPr>
        <p:txBody>
          <a:bodyPr>
            <a:normAutofit/>
          </a:bodyPr>
          <a:lstStyle/>
          <a:p>
            <a:r>
              <a:rPr lang="en-US" altLang="en-US" sz="3600" b="1" dirty="0">
                <a:solidFill>
                  <a:schemeClr val="accent2">
                    <a:lumMod val="75000"/>
                  </a:schemeClr>
                </a:solidFill>
                <a:latin typeface="+mn-lt"/>
              </a:rPr>
              <a:t>Resources to support you</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8371141"/>
              </p:ext>
            </p:extLst>
          </p:nvPr>
        </p:nvGraphicFramePr>
        <p:xfrm>
          <a:off x="1751229" y="1195211"/>
          <a:ext cx="761619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p:cNvSpPr/>
          <p:nvPr/>
        </p:nvSpPr>
        <p:spPr>
          <a:xfrm>
            <a:off x="8216109" y="3138311"/>
            <a:ext cx="1371600" cy="13716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682509" y="3138311"/>
            <a:ext cx="1371600" cy="13716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691266" y="3408612"/>
            <a:ext cx="1371600" cy="830997"/>
          </a:xfrm>
          <a:prstGeom prst="rect">
            <a:avLst/>
          </a:prstGeom>
          <a:noFill/>
        </p:spPr>
        <p:txBody>
          <a:bodyPr wrap="square" rtlCol="0">
            <a:spAutoFit/>
          </a:bodyPr>
          <a:lstStyle/>
          <a:p>
            <a:pPr algn="ctr"/>
            <a:r>
              <a:rPr lang="en-US" sz="1600" b="1" dirty="0"/>
              <a:t>People</a:t>
            </a:r>
          </a:p>
          <a:p>
            <a:pPr algn="ctr"/>
            <a:r>
              <a:rPr lang="en-US" sz="1600" b="1" dirty="0"/>
              <a:t> I can learn from</a:t>
            </a:r>
          </a:p>
        </p:txBody>
      </p:sp>
      <p:sp>
        <p:nvSpPr>
          <p:cNvPr id="8" name="TextBox 7"/>
          <p:cNvSpPr txBox="1"/>
          <p:nvPr/>
        </p:nvSpPr>
        <p:spPr>
          <a:xfrm>
            <a:off x="8362017" y="3528900"/>
            <a:ext cx="1139190" cy="584775"/>
          </a:xfrm>
          <a:prstGeom prst="rect">
            <a:avLst/>
          </a:prstGeom>
          <a:noFill/>
        </p:spPr>
        <p:txBody>
          <a:bodyPr wrap="square" rtlCol="0">
            <a:spAutoFit/>
          </a:bodyPr>
          <a:lstStyle/>
          <a:p>
            <a:pPr algn="ctr"/>
            <a:r>
              <a:rPr lang="en-US" sz="1600" b="1" dirty="0"/>
              <a:t>Medical Support</a:t>
            </a:r>
          </a:p>
        </p:txBody>
      </p:sp>
      <p:cxnSp>
        <p:nvCxnSpPr>
          <p:cNvPr id="10" name="Straight Connector 9"/>
          <p:cNvCxnSpPr/>
          <p:nvPr/>
        </p:nvCxnSpPr>
        <p:spPr>
          <a:xfrm>
            <a:off x="3062866" y="3821287"/>
            <a:ext cx="1717701" cy="2824"/>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6285090" y="3821288"/>
            <a:ext cx="1891061"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08684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591E539606CF14194B4B0E0C116744C" ma:contentTypeVersion="12" ma:contentTypeDescription="Create a new document." ma:contentTypeScope="" ma:versionID="36b9e46f9b568f2059d64b3e2a42aed9">
  <xsd:schema xmlns:xsd="http://www.w3.org/2001/XMLSchema" xmlns:xs="http://www.w3.org/2001/XMLSchema" xmlns:p="http://schemas.microsoft.com/office/2006/metadata/properties" xmlns:ns2="e7d4bfaf-b893-4a43-a061-5cee8f15146e" xmlns:ns3="f2439734-bbbe-4349-9c3f-57542072b79f" targetNamespace="http://schemas.microsoft.com/office/2006/metadata/properties" ma:root="true" ma:fieldsID="136db6e544f8512accac6ab8cfec9bfe" ns2:_="" ns3:_="">
    <xsd:import namespace="e7d4bfaf-b893-4a43-a061-5cee8f15146e"/>
    <xsd:import namespace="f2439734-bbbe-4349-9c3f-57542072b7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d4bfaf-b893-4a43-a061-5cee8f1514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439734-bbbe-4349-9c3f-57542072b79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D4EE0-8DE8-4A58-9F3A-90CFA3B8C1E5}">
  <ds:schemaRefs>
    <ds:schemaRef ds:uri="http://purl.org/dc/dcmitype/"/>
    <ds:schemaRef ds:uri="http://purl.org/dc/terms/"/>
    <ds:schemaRef ds:uri="http://www.w3.org/XML/1998/namespace"/>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f2439734-bbbe-4349-9c3f-57542072b79f"/>
    <ds:schemaRef ds:uri="e7d4bfaf-b893-4a43-a061-5cee8f15146e"/>
  </ds:schemaRefs>
</ds:datastoreItem>
</file>

<file path=customXml/itemProps2.xml><?xml version="1.0" encoding="utf-8"?>
<ds:datastoreItem xmlns:ds="http://schemas.openxmlformats.org/officeDocument/2006/customXml" ds:itemID="{F9194CB9-664D-476C-8618-D69B35719385}">
  <ds:schemaRefs>
    <ds:schemaRef ds:uri="http://schemas.microsoft.com/sharepoint/v3/contenttype/forms"/>
  </ds:schemaRefs>
</ds:datastoreItem>
</file>

<file path=customXml/itemProps3.xml><?xml version="1.0" encoding="utf-8"?>
<ds:datastoreItem xmlns:ds="http://schemas.openxmlformats.org/officeDocument/2006/customXml" ds:itemID="{A4F5A719-F62D-428B-84AD-0EA1DB4FB9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d4bfaf-b893-4a43-a061-5cee8f15146e"/>
    <ds:schemaRef ds:uri="f2439734-bbbe-4349-9c3f-57542072b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762</TotalTime>
  <Words>530</Words>
  <Application>Microsoft Office PowerPoint</Application>
  <PresentationFormat>Widescreen</PresentationFormat>
  <Paragraphs>255</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Trebuchet MS</vt:lpstr>
      <vt:lpstr>Wingdings 3</vt:lpstr>
      <vt:lpstr>Facet</vt:lpstr>
      <vt:lpstr>PowerPoint Presentation</vt:lpstr>
      <vt:lpstr>Caring for Care Partners</vt:lpstr>
      <vt:lpstr>What’s your comfort zone?</vt:lpstr>
      <vt:lpstr>What’s your comfort zone?</vt:lpstr>
      <vt:lpstr>What’s your comfort zone?</vt:lpstr>
      <vt:lpstr>Building a foundation of resources</vt:lpstr>
      <vt:lpstr>Formal services</vt:lpstr>
      <vt:lpstr>Informal services</vt:lpstr>
      <vt:lpstr>Resources to support you</vt:lpstr>
      <vt:lpstr>Taking Action </vt:lpstr>
      <vt:lpstr>Resources</vt:lpstr>
      <vt:lpstr>Resources</vt:lpstr>
      <vt:lpstr>Thank you for your time!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Position Your Grant for Success     a webinar by TMA medical advisor and research committee chair</dc:title>
  <dc:creator>Linda Kobert</dc:creator>
  <cp:lastModifiedBy>Tricha Shivas</cp:lastModifiedBy>
  <cp:revision>78</cp:revision>
  <cp:lastPrinted>2019-08-30T19:45:32Z</cp:lastPrinted>
  <dcterms:created xsi:type="dcterms:W3CDTF">2019-03-06T15:03:04Z</dcterms:created>
  <dcterms:modified xsi:type="dcterms:W3CDTF">2019-08-30T21:10:52Z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0x0101001591E539606CF14194B4B0E0C116744C</vt:lpwstr>
  </property>
</Properties>
</file>